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handoutMasterIdLst>
    <p:handoutMasterId r:id="rId40"/>
  </p:handoutMasterIdLst>
  <p:sldIdLst>
    <p:sldId id="309" r:id="rId5"/>
    <p:sldId id="257" r:id="rId6"/>
    <p:sldId id="259" r:id="rId7"/>
    <p:sldId id="260" r:id="rId8"/>
    <p:sldId id="305" r:id="rId9"/>
    <p:sldId id="261" r:id="rId10"/>
    <p:sldId id="303" r:id="rId11"/>
    <p:sldId id="335" r:id="rId12"/>
    <p:sldId id="324" r:id="rId13"/>
    <p:sldId id="336" r:id="rId14"/>
    <p:sldId id="302" r:id="rId15"/>
    <p:sldId id="292" r:id="rId16"/>
    <p:sldId id="301" r:id="rId17"/>
    <p:sldId id="270" r:id="rId18"/>
    <p:sldId id="272" r:id="rId19"/>
    <p:sldId id="325" r:id="rId20"/>
    <p:sldId id="274" r:id="rId21"/>
    <p:sldId id="275" r:id="rId22"/>
    <p:sldId id="312" r:id="rId23"/>
    <p:sldId id="323" r:id="rId24"/>
    <p:sldId id="314" r:id="rId25"/>
    <p:sldId id="281" r:id="rId26"/>
    <p:sldId id="282" r:id="rId27"/>
    <p:sldId id="283" r:id="rId28"/>
    <p:sldId id="284" r:id="rId29"/>
    <p:sldId id="293" r:id="rId30"/>
    <p:sldId id="327" r:id="rId31"/>
    <p:sldId id="328" r:id="rId32"/>
    <p:sldId id="329" r:id="rId33"/>
    <p:sldId id="297" r:id="rId34"/>
    <p:sldId id="326" r:id="rId35"/>
    <p:sldId id="334" r:id="rId36"/>
    <p:sldId id="289" r:id="rId37"/>
    <p:sldId id="290" r:id="rId38"/>
  </p:sldIdLst>
  <p:sldSz cx="9602788" cy="6858000"/>
  <p:notesSz cx="7023100" cy="9309100"/>
  <p:defaultTextStyle>
    <a:defPPr>
      <a:defRPr lang="en-US"/>
    </a:defPPr>
    <a:lvl1pPr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1pPr>
    <a:lvl2pPr marL="4572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2pPr>
    <a:lvl3pPr marL="9144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3pPr>
    <a:lvl4pPr marL="13716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4pPr>
    <a:lvl5pPr marL="1828800" algn="ctr" rtl="0" fontAlgn="base">
      <a:lnSpc>
        <a:spcPct val="86000"/>
      </a:lnSpc>
      <a:spcBef>
        <a:spcPct val="0"/>
      </a:spcBef>
      <a:spcAft>
        <a:spcPct val="0"/>
      </a:spcAft>
      <a:defRPr sz="2000" kern="1200">
        <a:solidFill>
          <a:schemeClr val="tx1"/>
        </a:solidFill>
        <a:latin typeface="Arial" charset="0"/>
        <a:ea typeface="MS PGothic" pitchFamily="34" charset="-128"/>
        <a:cs typeface="+mn-cs"/>
      </a:defRPr>
    </a:lvl5pPr>
    <a:lvl6pPr marL="2286000" algn="l" defTabSz="914400" rtl="0" eaLnBrk="1" latinLnBrk="0" hangingPunct="1">
      <a:defRPr sz="2000" kern="1200">
        <a:solidFill>
          <a:schemeClr val="tx1"/>
        </a:solidFill>
        <a:latin typeface="Arial" charset="0"/>
        <a:ea typeface="MS PGothic" pitchFamily="34" charset="-128"/>
        <a:cs typeface="+mn-cs"/>
      </a:defRPr>
    </a:lvl6pPr>
    <a:lvl7pPr marL="2743200" algn="l" defTabSz="914400" rtl="0" eaLnBrk="1" latinLnBrk="0" hangingPunct="1">
      <a:defRPr sz="2000" kern="1200">
        <a:solidFill>
          <a:schemeClr val="tx1"/>
        </a:solidFill>
        <a:latin typeface="Arial" charset="0"/>
        <a:ea typeface="MS PGothic" pitchFamily="34" charset="-128"/>
        <a:cs typeface="+mn-cs"/>
      </a:defRPr>
    </a:lvl7pPr>
    <a:lvl8pPr marL="3200400" algn="l" defTabSz="914400" rtl="0" eaLnBrk="1" latinLnBrk="0" hangingPunct="1">
      <a:defRPr sz="2000" kern="1200">
        <a:solidFill>
          <a:schemeClr val="tx1"/>
        </a:solidFill>
        <a:latin typeface="Arial" charset="0"/>
        <a:ea typeface="MS PGothic" pitchFamily="34" charset="-128"/>
        <a:cs typeface="+mn-cs"/>
      </a:defRPr>
    </a:lvl8pPr>
    <a:lvl9pPr marL="3657600" algn="l" defTabSz="914400" rtl="0" eaLnBrk="1" latinLnBrk="0" hangingPunct="1">
      <a:defRPr sz="20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3950">
          <p15:clr>
            <a:srgbClr val="A4A3A4"/>
          </p15:clr>
        </p15:guide>
        <p15:guide id="2" orient="horz" pos="808">
          <p15:clr>
            <a:srgbClr val="A4A3A4"/>
          </p15:clr>
        </p15:guide>
        <p15:guide id="3" pos="290">
          <p15:clr>
            <a:srgbClr val="A4A3A4"/>
          </p15:clr>
        </p15:guide>
        <p15:guide id="4" pos="575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F00"/>
    <a:srgbClr val="FFBA8F"/>
    <a:srgbClr val="FFE0CD"/>
    <a:srgbClr val="5B9BD5"/>
    <a:srgbClr val="BDD7EE"/>
    <a:srgbClr val="1F4E79"/>
    <a:srgbClr val="002060"/>
    <a:srgbClr val="DEEBF7"/>
    <a:srgbClr val="70AD4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8" autoAdjust="0"/>
  </p:normalViewPr>
  <p:slideViewPr>
    <p:cSldViewPr snapToGrid="0">
      <p:cViewPr varScale="1">
        <p:scale>
          <a:sx n="95" d="100"/>
          <a:sy n="95" d="100"/>
        </p:scale>
        <p:origin x="1470" y="96"/>
      </p:cViewPr>
      <p:guideLst>
        <p:guide orient="horz" pos="3950"/>
        <p:guide orient="horz" pos="808"/>
        <p:guide pos="290"/>
        <p:guide pos="5757"/>
      </p:guideLst>
    </p:cSldViewPr>
  </p:slideViewPr>
  <p:outlineViewPr>
    <p:cViewPr>
      <p:scale>
        <a:sx n="33" d="100"/>
        <a:sy n="33" d="100"/>
      </p:scale>
      <p:origin x="0" y="-6172"/>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3" d="100"/>
          <a:sy n="63" d="100"/>
        </p:scale>
        <p:origin x="31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l">
              <a:lnSpc>
                <a:spcPct val="100000"/>
              </a:lnSpc>
              <a:defRPr sz="1200">
                <a:latin typeface="Arial" pitchFamily="34" charset="0"/>
                <a:ea typeface="+mn-ea"/>
              </a:defRPr>
            </a:lvl1pPr>
          </a:lstStyle>
          <a:p>
            <a:pPr>
              <a:defRPr/>
            </a:pPr>
            <a:endParaRPr lang="en-US" dirty="0"/>
          </a:p>
        </p:txBody>
      </p:sp>
      <p:sp>
        <p:nvSpPr>
          <p:cNvPr id="19459"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r">
              <a:lnSpc>
                <a:spcPct val="100000"/>
              </a:lnSpc>
              <a:defRPr sz="1200">
                <a:latin typeface="Arial" pitchFamily="34" charset="0"/>
                <a:ea typeface="+mn-ea"/>
              </a:defRPr>
            </a:lvl1pPr>
          </a:lstStyle>
          <a:p>
            <a:pPr>
              <a:defRPr/>
            </a:pPr>
            <a:endParaRPr lang="en-US" dirty="0"/>
          </a:p>
        </p:txBody>
      </p:sp>
      <p:sp>
        <p:nvSpPr>
          <p:cNvPr id="19460"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l">
              <a:lnSpc>
                <a:spcPct val="100000"/>
              </a:lnSpc>
              <a:defRPr sz="1200">
                <a:latin typeface="Arial" pitchFamily="34" charset="0"/>
                <a:ea typeface="+mn-ea"/>
              </a:defRPr>
            </a:lvl1pPr>
          </a:lstStyle>
          <a:p>
            <a:pPr>
              <a:defRPr/>
            </a:pPr>
            <a:endParaRPr lang="en-US" dirty="0"/>
          </a:p>
        </p:txBody>
      </p:sp>
      <p:sp>
        <p:nvSpPr>
          <p:cNvPr id="19461"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r">
              <a:lnSpc>
                <a:spcPct val="100000"/>
              </a:lnSpc>
              <a:defRPr sz="1200">
                <a:latin typeface="Arial" pitchFamily="34" charset="0"/>
                <a:ea typeface="+mn-ea"/>
              </a:defRPr>
            </a:lvl1pPr>
          </a:lstStyle>
          <a:p>
            <a:pPr>
              <a:defRPr/>
            </a:pPr>
            <a:fld id="{B1BAC6EE-1970-41C6-B771-F803852A6EDB}" type="slidenum">
              <a:rPr lang="en-US"/>
              <a:pPr>
                <a:defRPr/>
              </a:pPr>
              <a:t>‹#›</a:t>
            </a:fld>
            <a:endParaRPr lang="en-US" dirty="0"/>
          </a:p>
        </p:txBody>
      </p:sp>
    </p:spTree>
    <p:extLst>
      <p:ext uri="{BB962C8B-B14F-4D97-AF65-F5344CB8AC3E}">
        <p14:creationId xmlns:p14="http://schemas.microsoft.com/office/powerpoint/2010/main" val="1025036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l">
              <a:lnSpc>
                <a:spcPct val="100000"/>
              </a:lnSpc>
              <a:defRPr sz="1200">
                <a:latin typeface="Arial" pitchFamily="34" charset="0"/>
                <a:ea typeface="+mn-ea"/>
              </a:defRPr>
            </a:lvl1pPr>
          </a:lstStyle>
          <a:p>
            <a:pPr>
              <a:defRPr/>
            </a:pPr>
            <a:endParaRPr lang="en-US" dirty="0"/>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lvl1pPr algn="r">
              <a:lnSpc>
                <a:spcPct val="100000"/>
              </a:lnSpc>
              <a:defRPr sz="1200">
                <a:latin typeface="Arial" pitchFamily="34" charset="0"/>
                <a:ea typeface="+mn-ea"/>
              </a:defRPr>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066800" y="698500"/>
            <a:ext cx="488950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616" tIns="46808" rIns="93616" bIns="468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l">
              <a:lnSpc>
                <a:spcPct val="100000"/>
              </a:lnSpc>
              <a:defRPr sz="1200">
                <a:latin typeface="Arial" pitchFamily="34" charset="0"/>
                <a:ea typeface="+mn-ea"/>
              </a:defRPr>
            </a:lvl1pPr>
          </a:lstStyle>
          <a:p>
            <a:pPr>
              <a:defRPr/>
            </a:pPr>
            <a:endParaRPr lang="en-US" dirty="0"/>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616" tIns="46808" rIns="93616" bIns="46808" numCol="1" anchor="b" anchorCtr="0" compatLnSpc="1">
            <a:prstTxWarp prst="textNoShape">
              <a:avLst/>
            </a:prstTxWarp>
          </a:bodyPr>
          <a:lstStyle>
            <a:lvl1pPr algn="r">
              <a:lnSpc>
                <a:spcPct val="100000"/>
              </a:lnSpc>
              <a:defRPr sz="1200">
                <a:latin typeface="Arial" pitchFamily="34" charset="0"/>
                <a:ea typeface="+mn-ea"/>
              </a:defRPr>
            </a:lvl1pPr>
          </a:lstStyle>
          <a:p>
            <a:pPr>
              <a:defRPr/>
            </a:pPr>
            <a:fld id="{6EA9F4D7-1802-4DE9-B1F1-72997FA445DC}" type="slidenum">
              <a:rPr lang="en-US"/>
              <a:pPr>
                <a:defRPr/>
              </a:pPr>
              <a:t>‹#›</a:t>
            </a:fld>
            <a:endParaRPr lang="en-US" dirty="0"/>
          </a:p>
        </p:txBody>
      </p:sp>
    </p:spTree>
    <p:extLst>
      <p:ext uri="{BB962C8B-B14F-4D97-AF65-F5344CB8AC3E}">
        <p14:creationId xmlns:p14="http://schemas.microsoft.com/office/powerpoint/2010/main" val="3667452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E558FB16-0213-4097-9DA6-79A9BD334812}" type="slidenum">
              <a:rPr lang="en-US" smtClean="0">
                <a:latin typeface="Arial" charset="0"/>
                <a:ea typeface="MS PGothic" pitchFamily="34" charset="-128"/>
              </a:rPr>
              <a:pPr/>
              <a:t>1</a:t>
            </a:fld>
            <a:endParaRPr lang="en-US" dirty="0">
              <a:latin typeface="Arial" charset="0"/>
              <a:ea typeface="MS PGothic" pitchFamily="34" charset="-128"/>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r>
              <a:rPr lang="en-US" dirty="0">
                <a:latin typeface="Arial" charset="0"/>
              </a:rPr>
              <a:t>Thank you for tuning in to your benefits open enrollment video. In this presentation you will learn about the comprehensive benefits package offered to you as our valued employee.</a:t>
            </a:r>
          </a:p>
          <a:p>
            <a:pPr eaLnBrk="1" hangingPunct="1"/>
            <a:endParaRPr lang="en-US" dirty="0">
              <a:latin typeface="Arial" charset="0"/>
            </a:endParaRPr>
          </a:p>
          <a:p>
            <a:pPr eaLnBrk="1" hangingPunct="1"/>
            <a:r>
              <a:rPr lang="en-US" dirty="0">
                <a:latin typeface="Arial" charset="0"/>
              </a:rPr>
              <a:t>Please turn your attention to the ‘Content’ section on the left hand of your screen – you can use this section to navigate through this presentation and watch the clips that you are most interested in.</a:t>
            </a:r>
          </a:p>
          <a:p>
            <a:pPr eaLnBrk="1" hangingPunct="1"/>
            <a:endParaRPr lang="en-US" dirty="0">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For example, if you only want to learn about Dental and/or Vision, you can skip ahead to the Dental or Vision Slides by clicking the corresponding slide title.</a:t>
            </a:r>
          </a:p>
          <a:p>
            <a:pPr eaLnBrk="1" hangingPunct="1"/>
            <a:endParaRPr lang="en-US" dirty="0">
              <a:latin typeface="Arial" charset="0"/>
            </a:endParaRPr>
          </a:p>
          <a:p>
            <a:pPr eaLnBrk="1" hangingPunct="1"/>
            <a:r>
              <a:rPr lang="en-US" dirty="0">
                <a:latin typeface="Arial" charset="0"/>
              </a:rPr>
              <a:t>You will notice there are a few slides labeled ‘Important’. All employees are urged to watch each of those slides as they contain important information regarding this enrollment period.</a:t>
            </a:r>
          </a:p>
          <a:p>
            <a:pPr eaLnBrk="1" hangingPunct="1"/>
            <a:endParaRPr lang="en-US" dirty="0">
              <a:latin typeface="Arial" charset="0"/>
            </a:endParaRPr>
          </a:p>
        </p:txBody>
      </p:sp>
    </p:spTree>
    <p:extLst>
      <p:ext uri="{BB962C8B-B14F-4D97-AF65-F5344CB8AC3E}">
        <p14:creationId xmlns:p14="http://schemas.microsoft.com/office/powerpoint/2010/main" val="669290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retailers with pharmacies offer discount programs for generic drugs without having to run the prescriptions through your Medical plan. This slide only shows a few examples and is not comprehensive – other pharmacies like CVS, Walgreens, Sam’s Club, and more have similar programs.</a:t>
            </a:r>
          </a:p>
          <a:p>
            <a:endParaRPr lang="en-US" baseline="0" dirty="0"/>
          </a:p>
          <a:p>
            <a:r>
              <a:rPr lang="en-US" baseline="0" dirty="0"/>
              <a:t>When you are prescribed a generic drug you should ask your preferred pharmacy whether it is part of their discount program – if it is, you may get the medication cheaper than you would under your medical plan, and in some cases even free.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11</a:t>
            </a:fld>
            <a:endParaRPr lang="en-US" dirty="0"/>
          </a:p>
        </p:txBody>
      </p:sp>
    </p:spTree>
    <p:extLst>
      <p:ext uri="{BB962C8B-B14F-4D97-AF65-F5344CB8AC3E}">
        <p14:creationId xmlns:p14="http://schemas.microsoft.com/office/powerpoint/2010/main" val="20602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Prescription</a:t>
            </a:r>
            <a:r>
              <a:rPr lang="en-US" baseline="0" dirty="0"/>
              <a:t> drugs can be a costly expense – thankfully t</a:t>
            </a:r>
            <a:r>
              <a:rPr lang="en-US" dirty="0"/>
              <a:t>here are many programs and coupons available to help</a:t>
            </a:r>
            <a:r>
              <a:rPr lang="en-US" baseline="0" dirty="0"/>
              <a:t> reduce or eliminate the cost of prescription drugs. This slide lists a few websites that will help you save on your monthly prescriptions. </a:t>
            </a:r>
          </a:p>
          <a:p>
            <a:endParaRPr lang="en-US" baseline="0" dirty="0"/>
          </a:p>
          <a:p>
            <a:r>
              <a:rPr lang="en-US" baseline="0" dirty="0"/>
              <a:t>There are also many manufacturer patient assistance programs available on the prescription drug official sites. Be sure to research options and speak with your doctor in regards to programs they may be aware of.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12</a:t>
            </a:fld>
            <a:endParaRPr lang="en-US" dirty="0"/>
          </a:p>
        </p:txBody>
      </p:sp>
    </p:spTree>
    <p:extLst>
      <p:ext uri="{BB962C8B-B14F-4D97-AF65-F5344CB8AC3E}">
        <p14:creationId xmlns:p14="http://schemas.microsoft.com/office/powerpoint/2010/main" val="2123135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IMPORTANT</a:t>
            </a:r>
          </a:p>
          <a:p>
            <a:endParaRPr lang="en-US" altLang="en-US" dirty="0"/>
          </a:p>
          <a:p>
            <a:r>
              <a:rPr lang="en-US" altLang="en-US" dirty="0"/>
              <a:t>To expand on the prior slide regarding what is considered preventive versus diagnostic, here you will see examples of specific services for which this duality is possible, and the scenarios that you could face, showing you how they would be classified.</a:t>
            </a:r>
          </a:p>
          <a:p>
            <a:endParaRPr lang="en-US" altLang="en-US" dirty="0"/>
          </a:p>
          <a:p>
            <a:r>
              <a:rPr lang="en-US" altLang="en-US" dirty="0"/>
              <a:t>If your service is ultimately qualified as a diagnostic test then the applicable cost share will apply. If it fits the criteria of a preventive service, you should not be asked to pay anything. </a:t>
            </a:r>
          </a:p>
          <a:p>
            <a:endParaRPr lang="en-US" altLang="en-US" dirty="0"/>
          </a:p>
          <a:p>
            <a:r>
              <a:rPr lang="en-US" altLang="en-US" dirty="0"/>
              <a:t>Do not be afraid to assert this fact with providers as they will often still try to collect a copay! Contact INSERT CARRIER NAME HERE in any case where you do not feel the provider is billing you correctly. </a:t>
            </a:r>
          </a:p>
          <a:p>
            <a:endParaRPr lang="en-US" alt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13</a:t>
            </a:fld>
            <a:endParaRPr lang="en-US" dirty="0"/>
          </a:p>
        </p:txBody>
      </p:sp>
    </p:spTree>
    <p:extLst>
      <p:ext uri="{BB962C8B-B14F-4D97-AF65-F5344CB8AC3E}">
        <p14:creationId xmlns:p14="http://schemas.microsoft.com/office/powerpoint/2010/main" val="3986610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a:t>
            </a:r>
            <a:r>
              <a:rPr lang="en-US" baseline="0" dirty="0"/>
              <a:t> review the options for your dental plans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Dental coverage is offered through CARRIER. You have the option of enrolling in the Plan XX or Plan XXX.</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14</a:t>
            </a:fld>
            <a:endParaRPr lang="en-US" dirty="0"/>
          </a:p>
        </p:txBody>
      </p:sp>
    </p:spTree>
    <p:extLst>
      <p:ext uri="{BB962C8B-B14F-4D97-AF65-F5344CB8AC3E}">
        <p14:creationId xmlns:p14="http://schemas.microsoft.com/office/powerpoint/2010/main" val="1726846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PPO dental plan offers a larger network and more freedom to seek services from non-participating dentists.  You may seek care from specialty dentists without referral.</a:t>
            </a:r>
          </a:p>
          <a:p>
            <a:endParaRPr lang="en-US" altLang="en-US" dirty="0"/>
          </a:p>
          <a:p>
            <a:r>
              <a:rPr lang="en-US" altLang="en-US" dirty="0"/>
              <a:t>The PPO dental plan has an individual deductible of $50</a:t>
            </a:r>
            <a:r>
              <a:rPr lang="en-US" altLang="en-US" baseline="0" dirty="0"/>
              <a:t> and</a:t>
            </a:r>
            <a:r>
              <a:rPr lang="en-US" altLang="en-US" dirty="0"/>
              <a:t> a family deductible</a:t>
            </a:r>
            <a:r>
              <a:rPr lang="en-US" altLang="en-US" baseline="0" dirty="0"/>
              <a:t> of $150,</a:t>
            </a:r>
            <a:r>
              <a:rPr lang="en-US" altLang="en-US" dirty="0"/>
              <a:t> for those covering dependents.  </a:t>
            </a:r>
          </a:p>
          <a:p>
            <a:endParaRPr lang="en-US" altLang="en-US" dirty="0"/>
          </a:p>
          <a:p>
            <a:r>
              <a:rPr lang="en-US" altLang="en-US" dirty="0"/>
              <a:t>The deductible does not apply to preventive services.  This includes your bi-annual check ups and cleanings.  Coverage is 100% when you see an in-network provider.  If you receive care from an out of network provider you may be balance billed if your dentist charges more than allowed by the plan.</a:t>
            </a:r>
          </a:p>
          <a:p>
            <a:endParaRPr lang="en-US" altLang="en-US" dirty="0"/>
          </a:p>
          <a:p>
            <a:r>
              <a:rPr lang="en-US" altLang="en-US" dirty="0"/>
              <a:t>Basic services are covered at 20%</a:t>
            </a:r>
            <a:r>
              <a:rPr lang="en-US" altLang="en-US" baseline="0" dirty="0"/>
              <a:t> </a:t>
            </a:r>
            <a:r>
              <a:rPr lang="en-US" altLang="en-US" dirty="0"/>
              <a:t>after the deductible and major services such as crowns and dentures are covered at 50% after the deductible.</a:t>
            </a:r>
          </a:p>
          <a:p>
            <a:endParaRPr lang="en-US" altLang="en-US" dirty="0"/>
          </a:p>
          <a:p>
            <a:r>
              <a:rPr lang="en-US" altLang="en-US" dirty="0"/>
              <a:t>Orthodontic coverage is available under this plan that</a:t>
            </a:r>
            <a:r>
              <a:rPr lang="en-US" altLang="en-US" baseline="0" dirty="0"/>
              <a:t> is covered 50% after your deductible, with a lifetime maximum of $1,500</a:t>
            </a:r>
            <a:endParaRPr lang="en-US" altLang="en-US" dirty="0"/>
          </a:p>
          <a:p>
            <a:endParaRPr lang="en-US" altLang="en-US" dirty="0"/>
          </a:p>
          <a:p>
            <a:r>
              <a:rPr lang="en-US" altLang="en-US" dirty="0"/>
              <a:t>You have an annual benefit maximum of $2,500.  Utilizing in-network providers will stretch your annual maximum as you are able to take advantage of the deep discounts in network dentists provide.  This also lowers your out of pocket costs.</a:t>
            </a:r>
          </a:p>
          <a:p>
            <a:endParaRPr lang="en-US" alt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15</a:t>
            </a:fld>
            <a:endParaRPr lang="en-US" dirty="0"/>
          </a:p>
        </p:txBody>
      </p:sp>
    </p:spTree>
    <p:extLst>
      <p:ext uri="{BB962C8B-B14F-4D97-AF65-F5344CB8AC3E}">
        <p14:creationId xmlns:p14="http://schemas.microsoft.com/office/powerpoint/2010/main" val="420782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PPO dental plan offers a larger network and more freedom to seek services from non-participating dentists.  You may seek care from specialty dentists without referral.</a:t>
            </a:r>
          </a:p>
          <a:p>
            <a:endParaRPr lang="en-US" altLang="en-US" dirty="0"/>
          </a:p>
          <a:p>
            <a:r>
              <a:rPr lang="en-US" altLang="en-US" dirty="0"/>
              <a:t>The PPO dental plan has an individual deductible of $50</a:t>
            </a:r>
            <a:r>
              <a:rPr lang="en-US" altLang="en-US" baseline="0" dirty="0"/>
              <a:t> and</a:t>
            </a:r>
            <a:r>
              <a:rPr lang="en-US" altLang="en-US" dirty="0"/>
              <a:t> a family deductible</a:t>
            </a:r>
            <a:r>
              <a:rPr lang="en-US" altLang="en-US" baseline="0" dirty="0"/>
              <a:t> of $150,</a:t>
            </a:r>
            <a:r>
              <a:rPr lang="en-US" altLang="en-US" dirty="0"/>
              <a:t> for those covering dependents.  </a:t>
            </a:r>
          </a:p>
          <a:p>
            <a:endParaRPr lang="en-US" altLang="en-US" dirty="0"/>
          </a:p>
          <a:p>
            <a:r>
              <a:rPr lang="en-US" altLang="en-US" dirty="0"/>
              <a:t>The deductible does not apply to preventive services.  This includes your bi-annual check ups and cleanings.  Coverage is 100% when you see an in-network provider.  If you receive care from an out of network provider you may be balance billed if your dentist charges more than allowed by the plan.</a:t>
            </a:r>
          </a:p>
          <a:p>
            <a:endParaRPr lang="en-US" altLang="en-US" dirty="0"/>
          </a:p>
          <a:p>
            <a:r>
              <a:rPr lang="en-US" altLang="en-US" dirty="0"/>
              <a:t>Basic services are covered at 20%</a:t>
            </a:r>
            <a:r>
              <a:rPr lang="en-US" altLang="en-US" baseline="0" dirty="0"/>
              <a:t> </a:t>
            </a:r>
            <a:r>
              <a:rPr lang="en-US" altLang="en-US" dirty="0"/>
              <a:t>after the deductible and major services such as crowns and dentures are covered at 75% after the deductible.</a:t>
            </a:r>
          </a:p>
          <a:p>
            <a:endParaRPr lang="en-US" altLang="en-US" dirty="0"/>
          </a:p>
          <a:p>
            <a:r>
              <a:rPr lang="en-US" altLang="en-US" dirty="0"/>
              <a:t>Orthodontic coverage is</a:t>
            </a:r>
            <a:r>
              <a:rPr lang="en-US" altLang="en-US" baseline="0" dirty="0"/>
              <a:t> not</a:t>
            </a:r>
            <a:r>
              <a:rPr lang="en-US" altLang="en-US" dirty="0"/>
              <a:t> available under this plan.</a:t>
            </a:r>
          </a:p>
          <a:p>
            <a:endParaRPr lang="en-US" altLang="en-US" dirty="0"/>
          </a:p>
          <a:p>
            <a:r>
              <a:rPr lang="en-US" altLang="en-US" dirty="0"/>
              <a:t>You have an annual benefit maximum of $1,000.  Utilizing in-network providers will stretch your annual maximum as you are able to take advantage of the deep discounts in network dentists provide.  This also lowers your out of pocket costs.</a:t>
            </a:r>
          </a:p>
          <a:p>
            <a:endParaRPr lang="en-US" alt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16</a:t>
            </a:fld>
            <a:endParaRPr lang="en-US" dirty="0"/>
          </a:p>
        </p:txBody>
      </p:sp>
    </p:spTree>
    <p:extLst>
      <p:ext uri="{BB962C8B-B14F-4D97-AF65-F5344CB8AC3E}">
        <p14:creationId xmlns:p14="http://schemas.microsoft.com/office/powerpoint/2010/main" val="1315715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vision plan is offered through CARRIER.</a:t>
            </a:r>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17</a:t>
            </a:fld>
            <a:endParaRPr lang="en-US" dirty="0"/>
          </a:p>
        </p:txBody>
      </p:sp>
    </p:spTree>
    <p:extLst>
      <p:ext uri="{BB962C8B-B14F-4D97-AF65-F5344CB8AC3E}">
        <p14:creationId xmlns:p14="http://schemas.microsoft.com/office/powerpoint/2010/main" val="1042520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CARRIER vision plan offers coverage for vision exams, glasses and contacts every 12 months.</a:t>
            </a:r>
          </a:p>
          <a:p>
            <a:endParaRPr lang="en-US" altLang="en-US" dirty="0"/>
          </a:p>
          <a:p>
            <a:r>
              <a:rPr lang="en-US" altLang="en-US" dirty="0"/>
              <a:t>Under the vision plan you have a $10 copay for a vision exam and a $25 copay for materials.</a:t>
            </a:r>
          </a:p>
          <a:p>
            <a:endParaRPr lang="en-US" altLang="en-US" dirty="0"/>
          </a:p>
          <a:p>
            <a:r>
              <a:rPr lang="en-US" altLang="en-US" dirty="0"/>
              <a:t>In any given year you may elect glasses OR contacts.  You cannot get both.  </a:t>
            </a:r>
          </a:p>
          <a:p>
            <a:endParaRPr lang="en-US" altLang="en-US" dirty="0"/>
          </a:p>
          <a:p>
            <a:r>
              <a:rPr lang="en-US" altLang="en-US" dirty="0"/>
              <a:t>Your copays and cost will vary based on the options selected or if you select a more expensive frame.</a:t>
            </a:r>
          </a:p>
          <a:p>
            <a:endParaRPr lang="en-US" altLang="en-US" dirty="0"/>
          </a:p>
          <a:p>
            <a:r>
              <a:rPr lang="en-US" altLang="en-US" dirty="0"/>
              <a:t>For a complete description please see the vision plan summary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18</a:t>
            </a:fld>
            <a:endParaRPr lang="en-US" dirty="0"/>
          </a:p>
        </p:txBody>
      </p:sp>
    </p:spTree>
    <p:extLst>
      <p:ext uri="{BB962C8B-B14F-4D97-AF65-F5344CB8AC3E}">
        <p14:creationId xmlns:p14="http://schemas.microsoft.com/office/powerpoint/2010/main" val="2244492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IRS sets limitations on the maximum annual contributions to HSAs.</a:t>
            </a:r>
            <a:r>
              <a:rPr lang="en-US" baseline="0" dirty="0"/>
              <a:t> This slide provides the limitations for 2022-2023 </a:t>
            </a:r>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20</a:t>
            </a:fld>
            <a:endParaRPr lang="en-US" dirty="0"/>
          </a:p>
        </p:txBody>
      </p:sp>
    </p:spTree>
    <p:extLst>
      <p:ext uri="{BB962C8B-B14F-4D97-AF65-F5344CB8AC3E}">
        <p14:creationId xmlns:p14="http://schemas.microsoft.com/office/powerpoint/2010/main" val="8223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Life and AD&amp;D insurance</a:t>
            </a:r>
            <a:r>
              <a:rPr lang="en-US" baseline="0" dirty="0"/>
              <a:t> will be provided by CARRIER through CARRIER.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22</a:t>
            </a:fld>
            <a:endParaRPr lang="en-US" dirty="0"/>
          </a:p>
        </p:txBody>
      </p:sp>
    </p:spTree>
    <p:extLst>
      <p:ext uri="{BB962C8B-B14F-4D97-AF65-F5344CB8AC3E}">
        <p14:creationId xmlns:p14="http://schemas.microsoft.com/office/powerpoint/2010/main" val="180525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89EF8D6B-C20D-4CA2-95E1-84087D02DA3E}" type="slidenum">
              <a:rPr lang="en-US" smtClean="0">
                <a:latin typeface="Arial" charset="0"/>
                <a:ea typeface="MS PGothic" pitchFamily="34" charset="-128"/>
              </a:rPr>
              <a:pPr/>
              <a:t>2</a:t>
            </a:fld>
            <a:endParaRPr lang="en-US" dirty="0">
              <a:latin typeface="Arial" charset="0"/>
              <a:ea typeface="MS PGothic" pitchFamily="34" charset="-128"/>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r>
              <a:rPr lang="en-US" dirty="0">
                <a:latin typeface="Arial" charset="0"/>
              </a:rPr>
              <a:t>IMPORTANT</a:t>
            </a:r>
          </a:p>
          <a:p>
            <a:pPr eaLnBrk="1" hangingPunct="1"/>
            <a:endParaRPr lang="en-US" dirty="0">
              <a:latin typeface="Arial" charset="0"/>
            </a:endParaRPr>
          </a:p>
          <a:p>
            <a:pPr eaLnBrk="1" hangingPunct="1"/>
            <a:r>
              <a:rPr lang="en-US" dirty="0">
                <a:latin typeface="Arial" charset="0"/>
              </a:rPr>
              <a:t>Delete this slide if</a:t>
            </a:r>
            <a:r>
              <a:rPr lang="en-US" baseline="0" dirty="0">
                <a:latin typeface="Arial" charset="0"/>
              </a:rPr>
              <a:t> no agenda or no critical notes to be included.</a:t>
            </a:r>
          </a:p>
          <a:p>
            <a:pPr eaLnBrk="1" hangingPunct="1"/>
            <a:endParaRPr lang="en-US" baseline="0" dirty="0">
              <a:latin typeface="Arial" charset="0"/>
            </a:endParaRPr>
          </a:p>
          <a:p>
            <a:pPr marL="0" marR="0" lvl="0" indent="0" algn="l" defTabSz="948507" rtl="0" eaLnBrk="0" fontAlgn="base" latinLnBrk="0" hangingPunct="0">
              <a:lnSpc>
                <a:spcPct val="100000"/>
              </a:lnSpc>
              <a:spcBef>
                <a:spcPct val="30000"/>
              </a:spcBef>
              <a:spcAft>
                <a:spcPct val="0"/>
              </a:spcAft>
              <a:buClrTx/>
              <a:buSzTx/>
              <a:buFontTx/>
              <a:buNone/>
              <a:tabLst/>
              <a:defRPr/>
            </a:pPr>
            <a:r>
              <a:rPr lang="en-US" dirty="0"/>
              <a:t>Today, we are going to </a:t>
            </a:r>
            <a:r>
              <a:rPr lang="en-US" baseline="0" dirty="0"/>
              <a:t>review your benefits program and how to enroll. </a:t>
            </a:r>
            <a:r>
              <a:rPr lang="en-US" dirty="0">
                <a:latin typeface="Calibri"/>
                <a:ea typeface="Calibri"/>
                <a:cs typeface="Times New Roman"/>
              </a:rPr>
              <a:t>Our goal is to ensure that</a:t>
            </a:r>
            <a:r>
              <a:rPr lang="en-US" baseline="0" dirty="0">
                <a:latin typeface="Calibri"/>
                <a:ea typeface="Calibri"/>
                <a:cs typeface="Times New Roman"/>
              </a:rPr>
              <a:t> you understand your benefits, and are utilizing them to their fullest potential. </a:t>
            </a:r>
            <a:r>
              <a:rPr lang="en-US" dirty="0">
                <a:latin typeface="Calibri"/>
                <a:ea typeface="Calibri"/>
                <a:cs typeface="Times New Roman"/>
              </a:rPr>
              <a:t>We’ve got a lot to cover, so let’s get started! </a:t>
            </a:r>
          </a:p>
          <a:p>
            <a:pPr eaLnBrk="1" hangingPunct="1"/>
            <a:endParaRPr lang="en-US" dirty="0">
              <a:latin typeface="Arial" charset="0"/>
            </a:endParaRPr>
          </a:p>
          <a:p>
            <a:pPr eaLnBrk="1" hangingPunct="1"/>
            <a:endParaRPr lang="en-US"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SIXT Rent A Car provides a</a:t>
            </a:r>
            <a:r>
              <a:rPr lang="en-US" altLang="en-US" baseline="0" dirty="0"/>
              <a:t> </a:t>
            </a:r>
            <a:r>
              <a:rPr lang="en-US" altLang="en-US" dirty="0"/>
              <a:t>Life and AD&amp;D benefit for each full-time employee up to </a:t>
            </a:r>
            <a:r>
              <a:rPr lang="en-US" sz="1200" kern="0" dirty="0">
                <a:solidFill>
                  <a:schemeClr val="bg2">
                    <a:lumMod val="50000"/>
                  </a:schemeClr>
                </a:solidFill>
                <a:latin typeface="Roboto Condensed" panose="02000000000000000000"/>
                <a:ea typeface="+mn-ea"/>
                <a:cs typeface="+mn-cs"/>
              </a:rPr>
              <a:t>$750,000, in increments of $10,000, but no more than 5 times annual salary</a:t>
            </a:r>
            <a:r>
              <a:rPr lang="en-US" altLang="en-US" dirty="0"/>
              <a:t>.  Please be sure that you keep</a:t>
            </a:r>
            <a:r>
              <a:rPr lang="en-US" altLang="en-US" baseline="0" dirty="0"/>
              <a:t> updated beneficiary information on file, </a:t>
            </a:r>
            <a:r>
              <a:rPr lang="en-US" altLang="en-US" dirty="0"/>
              <a:t>even if you are waiving all other benefits.</a:t>
            </a:r>
          </a:p>
          <a:p>
            <a:endParaRPr lang="en-US" altLang="en-US" dirty="0"/>
          </a:p>
          <a:p>
            <a:r>
              <a:rPr lang="en-US" altLang="en-US" dirty="0"/>
              <a:t>You also have the option of purchasing additional life insurance that is employee paid.  </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If you did</a:t>
            </a:r>
            <a:r>
              <a:rPr lang="en-US" altLang="en-US" baseline="0" dirty="0"/>
              <a:t> </a:t>
            </a:r>
            <a:r>
              <a:rPr lang="en-US" altLang="en-US" dirty="0"/>
              <a:t>not enroll as part of your initial enrollment opportunity, future elections will be subject to medical underwriting and approval.</a:t>
            </a:r>
            <a:r>
              <a:rPr lang="en-US" altLang="en-US" baseline="0" dirty="0"/>
              <a:t> </a:t>
            </a:r>
            <a:endParaRPr lang="en-US" altLang="en-US" dirty="0"/>
          </a:p>
          <a:p>
            <a:endParaRPr lang="en-US" alt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23</a:t>
            </a:fld>
            <a:endParaRPr lang="en-US" dirty="0"/>
          </a:p>
        </p:txBody>
      </p:sp>
    </p:spTree>
    <p:extLst>
      <p:ext uri="{BB962C8B-B14F-4D97-AF65-F5344CB8AC3E}">
        <p14:creationId xmlns:p14="http://schemas.microsoft.com/office/powerpoint/2010/main" val="945701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Disability</a:t>
            </a:r>
            <a:r>
              <a:rPr lang="en-US" baseline="0" dirty="0"/>
              <a:t> </a:t>
            </a:r>
            <a:r>
              <a:rPr lang="en-US" dirty="0"/>
              <a:t>insurance</a:t>
            </a:r>
            <a:r>
              <a:rPr lang="en-US" baseline="0" dirty="0"/>
              <a:t> will be provided by CARRIER  through CARRIER.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24</a:t>
            </a:fld>
            <a:endParaRPr lang="en-US" dirty="0"/>
          </a:p>
        </p:txBody>
      </p:sp>
    </p:spTree>
    <p:extLst>
      <p:ext uri="{BB962C8B-B14F-4D97-AF65-F5344CB8AC3E}">
        <p14:creationId xmlns:p14="http://schemas.microsoft.com/office/powerpoint/2010/main" val="201443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071563" y="698500"/>
            <a:ext cx="4889500" cy="3490913"/>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CLIENT </a:t>
            </a:r>
            <a:r>
              <a:rPr lang="en-US" altLang="en-US" baseline="0" dirty="0"/>
              <a:t>provides Short Term Disability and Long Term Disability Insurance at no cost to you. </a:t>
            </a:r>
          </a:p>
          <a:p>
            <a:pPr eaLnBrk="1" hangingPunct="1"/>
            <a:endParaRPr lang="en-US" altLang="en-US" baseline="0" dirty="0"/>
          </a:p>
          <a:p>
            <a:pPr eaLnBrk="1" hangingPunct="1"/>
            <a:r>
              <a:rPr lang="en-US" altLang="en-US" baseline="0" dirty="0"/>
              <a:t>These plans are here to assist when an employee is unable to work due to a non-work related injury or illness. </a:t>
            </a:r>
            <a:endParaRPr lang="en-US" altLang="en-US" dirty="0"/>
          </a:p>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core benefits offered by CLIENT,</a:t>
            </a:r>
            <a:r>
              <a:rPr lang="en-US" baseline="0" dirty="0"/>
              <a:t> you also have the option to elect additional coverage through CARRIER. </a:t>
            </a:r>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26</a:t>
            </a:fld>
            <a:endParaRPr lang="en-US" dirty="0"/>
          </a:p>
        </p:txBody>
      </p:sp>
    </p:spTree>
    <p:extLst>
      <p:ext uri="{BB962C8B-B14F-4D97-AF65-F5344CB8AC3E}">
        <p14:creationId xmlns:p14="http://schemas.microsoft.com/office/powerpoint/2010/main" val="1388677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CLIENT </a:t>
            </a:r>
            <a:r>
              <a:rPr lang="en-US" baseline="0" dirty="0"/>
              <a:t>offers a Critical Illness coverage. This plan helps off set the cost incurred due to a critical illness. The payments are made directly to you, unless otherwise requested.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27</a:t>
            </a:fld>
            <a:endParaRPr lang="en-US" dirty="0"/>
          </a:p>
        </p:txBody>
      </p:sp>
    </p:spTree>
    <p:extLst>
      <p:ext uri="{BB962C8B-B14F-4D97-AF65-F5344CB8AC3E}">
        <p14:creationId xmlns:p14="http://schemas.microsoft.com/office/powerpoint/2010/main" val="3163224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CLIENT also offers</a:t>
            </a:r>
            <a:r>
              <a:rPr lang="en-US" baseline="0" dirty="0"/>
              <a:t> an Accident Protection plan, that helps to offset costs incurred due to an accident.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28</a:t>
            </a:fld>
            <a:endParaRPr lang="en-US" dirty="0"/>
          </a:p>
        </p:txBody>
      </p:sp>
    </p:spTree>
    <p:extLst>
      <p:ext uri="{BB962C8B-B14F-4D97-AF65-F5344CB8AC3E}">
        <p14:creationId xmlns:p14="http://schemas.microsoft.com/office/powerpoint/2010/main" val="1684109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a:t>
            </a:r>
            <a:r>
              <a:rPr lang="en-US" baseline="0" dirty="0"/>
              <a:t>offers Hospital Indemnity coverage. This plan helps off set the cost incurred during hospital stays, outpatient surgeries, emergency room visits and much more. The payments are made directly to you, unless otherwise requested. </a:t>
            </a:r>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29</a:t>
            </a:fld>
            <a:endParaRPr lang="en-US" dirty="0"/>
          </a:p>
        </p:txBody>
      </p:sp>
    </p:spTree>
    <p:extLst>
      <p:ext uri="{BB962C8B-B14F-4D97-AF65-F5344CB8AC3E}">
        <p14:creationId xmlns:p14="http://schemas.microsoft.com/office/powerpoint/2010/main" val="3096632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also offers</a:t>
            </a:r>
            <a:r>
              <a:rPr lang="en-US" baseline="0" dirty="0"/>
              <a:t> an Identity Theft plan, that helps to offset costs shown here on this slide. </a:t>
            </a:r>
          </a:p>
          <a:p>
            <a:endParaRPr lang="en-US" baseline="0" dirty="0"/>
          </a:p>
          <a:p>
            <a:r>
              <a:rPr lang="en-US" baseline="0" dirty="0"/>
              <a:t>(change image as appropriate)</a:t>
            </a:r>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30</a:t>
            </a:fld>
            <a:endParaRPr lang="en-US" dirty="0"/>
          </a:p>
        </p:txBody>
      </p:sp>
    </p:spTree>
    <p:extLst>
      <p:ext uri="{BB962C8B-B14F-4D97-AF65-F5344CB8AC3E}">
        <p14:creationId xmlns:p14="http://schemas.microsoft.com/office/powerpoint/2010/main" val="4268406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 insurance is available to employees through CARRIER.</a:t>
            </a:r>
            <a:r>
              <a:rPr lang="en-US" baseline="0" dirty="0"/>
              <a:t> There are 3 plan options available, meaning you are able to choose the plan that best suits your pets. </a:t>
            </a:r>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31</a:t>
            </a:fld>
            <a:endParaRPr lang="en-US" dirty="0"/>
          </a:p>
        </p:txBody>
      </p:sp>
    </p:spTree>
    <p:extLst>
      <p:ext uri="{BB962C8B-B14F-4D97-AF65-F5344CB8AC3E}">
        <p14:creationId xmlns:p14="http://schemas.microsoft.com/office/powerpoint/2010/main" val="390429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a:t>
            </a:r>
            <a:r>
              <a:rPr lang="en-US" baseline="0" dirty="0"/>
              <a:t> provides employees access to an Employee Assistance Program or EAP through Cigna. </a:t>
            </a:r>
          </a:p>
          <a:p>
            <a:endParaRPr lang="en-US" baseline="0" dirty="0"/>
          </a:p>
          <a:p>
            <a:r>
              <a:rPr lang="en-US" baseline="0" dirty="0"/>
              <a:t>EAPs offer support and resources for many of life’s ups and downs – examples of some services employees can access are: </a:t>
            </a:r>
          </a:p>
          <a:p>
            <a:pPr marL="171450" indent="-171450">
              <a:buFont typeface="Arial" panose="020B0604020202020204" pitchFamily="34" charset="0"/>
              <a:buChar char="•"/>
            </a:pPr>
            <a:r>
              <a:rPr lang="en-US" baseline="0" dirty="0"/>
              <a:t>Mental Health Counseling and Crisis Support </a:t>
            </a:r>
          </a:p>
          <a:p>
            <a:pPr marL="171450" indent="-171450">
              <a:buFont typeface="Arial" panose="020B0604020202020204" pitchFamily="34" charset="0"/>
              <a:buChar char="•"/>
            </a:pPr>
            <a:r>
              <a:rPr lang="en-US" baseline="0" dirty="0"/>
              <a:t>Consultations for financial and legal needs  </a:t>
            </a:r>
          </a:p>
          <a:p>
            <a:pPr marL="171450" indent="-171450">
              <a:buFont typeface="Arial" panose="020B0604020202020204" pitchFamily="34" charset="0"/>
              <a:buChar char="•"/>
            </a:pPr>
            <a:r>
              <a:rPr lang="en-US" baseline="0" dirty="0"/>
              <a:t>Adult and Child Care </a:t>
            </a:r>
          </a:p>
          <a:p>
            <a:pPr marL="171450" indent="-171450">
              <a:buFont typeface="Arial" panose="020B0604020202020204" pitchFamily="34" charset="0"/>
              <a:buChar char="•"/>
            </a:pPr>
            <a:r>
              <a:rPr lang="en-US" baseline="0" dirty="0"/>
              <a:t>And much more!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Employees also have access to 3 face to face visits.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EAP is available to employees and their families 24/7 by phone, mobile app or New Directions Website.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32</a:t>
            </a:fld>
            <a:endParaRPr lang="en-US"/>
          </a:p>
        </p:txBody>
      </p:sp>
    </p:spTree>
    <p:extLst>
      <p:ext uri="{BB962C8B-B14F-4D97-AF65-F5344CB8AC3E}">
        <p14:creationId xmlns:p14="http://schemas.microsoft.com/office/powerpoint/2010/main" val="37031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Open enrollment</a:t>
            </a:r>
            <a:r>
              <a:rPr lang="en-US" baseline="0" dirty="0"/>
              <a:t> is your annual opportunity to make changes to your elections. During this time, you can Add, Change, or remove enrolled dependents or benefit plans.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a:ea typeface="Calibri"/>
              <a:cs typeface="Times New Roman"/>
            </a:endParaRPr>
          </a:p>
          <a:p>
            <a:r>
              <a:rPr lang="en-US" baseline="0" dirty="0"/>
              <a:t>This is also a great time to update your beneficiaries. Any changes you make during this period will take effect </a:t>
            </a:r>
            <a:r>
              <a:rPr lang="en-US" u="sng" baseline="0" dirty="0">
                <a:solidFill>
                  <a:srgbClr val="FF0000"/>
                </a:solidFill>
              </a:rPr>
              <a:t>on the date shown on this slide, and </a:t>
            </a:r>
            <a:r>
              <a:rPr lang="en-US" baseline="0" dirty="0"/>
              <a:t>cannot be changed again until next year’s Open Enrollment period, unless you have a Qualified Event as defined by IRS rules. </a:t>
            </a:r>
          </a:p>
          <a:p>
            <a:endParaRPr lang="en-US" baseline="0" dirty="0"/>
          </a:p>
          <a:p>
            <a:r>
              <a:rPr lang="en-US" baseline="0" dirty="0"/>
              <a:t>Please refer to the slide titled “Important: Qualified Family Status Change” for more information.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3</a:t>
            </a:fld>
            <a:endParaRPr lang="en-US" dirty="0"/>
          </a:p>
        </p:txBody>
      </p:sp>
    </p:spTree>
    <p:extLst>
      <p:ext uri="{BB962C8B-B14F-4D97-AF65-F5344CB8AC3E}">
        <p14:creationId xmlns:p14="http://schemas.microsoft.com/office/powerpoint/2010/main" val="3833513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p>
          <a:p>
            <a:endParaRPr lang="en-US" dirty="0"/>
          </a:p>
          <a:p>
            <a:r>
              <a:rPr lang="en-US" dirty="0"/>
              <a:t>Please</a:t>
            </a:r>
            <a:r>
              <a:rPr lang="en-US" baseline="0" dirty="0"/>
              <a:t> review this slide for important next steps with regards to enrolling in your benefits for the new plan year.</a:t>
            </a:r>
            <a:endParaRPr lang="en-US" dirty="0"/>
          </a:p>
          <a:p>
            <a:endParaRPr lang="en-US" baseline="0" dirty="0"/>
          </a:p>
          <a:p>
            <a:r>
              <a:rPr lang="en-US" baseline="0" dirty="0"/>
              <a:t>If you are enrolling in the FSA, you must re-elect your contributions for the coming plan year. </a:t>
            </a:r>
          </a:p>
          <a:p>
            <a:endParaRPr lang="en-US" baseline="0" dirty="0"/>
          </a:p>
          <a:p>
            <a:r>
              <a:rPr lang="en-US" baseline="0" dirty="0"/>
              <a:t>Please complete all elections for open enrollment by date shown on this slide.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33</a:t>
            </a:fld>
            <a:endParaRPr lang="en-US" dirty="0"/>
          </a:p>
        </p:txBody>
      </p:sp>
    </p:spTree>
    <p:extLst>
      <p:ext uri="{BB962C8B-B14F-4D97-AF65-F5344CB8AC3E}">
        <p14:creationId xmlns:p14="http://schemas.microsoft.com/office/powerpoint/2010/main" val="804333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a:t>
            </a:r>
            <a:r>
              <a:rPr lang="en-US" baseline="0" dirty="0"/>
              <a:t> for listening, and participating in this Enrollment presentation!</a:t>
            </a:r>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34</a:t>
            </a:fld>
            <a:endParaRPr lang="en-US" dirty="0"/>
          </a:p>
        </p:txBody>
      </p:sp>
    </p:spTree>
    <p:extLst>
      <p:ext uri="{BB962C8B-B14F-4D97-AF65-F5344CB8AC3E}">
        <p14:creationId xmlns:p14="http://schemas.microsoft.com/office/powerpoint/2010/main" val="213436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p>
          <a:p>
            <a:endParaRPr lang="en-US" dirty="0"/>
          </a:p>
          <a:p>
            <a:r>
              <a:rPr lang="en-US" dirty="0"/>
              <a:t>For</a:t>
            </a:r>
            <a:r>
              <a:rPr lang="en-US" baseline="0" dirty="0"/>
              <a:t> your financial benefit, your payroll deductions are administered before taxes are applied – this reduces the amount of taxes you must pay throughout the year. </a:t>
            </a:r>
          </a:p>
          <a:p>
            <a:endParaRPr lang="en-US" baseline="0" dirty="0"/>
          </a:p>
          <a:p>
            <a:r>
              <a:rPr lang="en-US" baseline="0" dirty="0"/>
              <a:t>As a result there are rules that are placed by the IRS under Section 125 of the code, which do not allow changes during the year unless you have certain Qualified Family Status Changes, which you will see listed on this slide. </a:t>
            </a:r>
          </a:p>
          <a:p>
            <a:endParaRPr lang="en-US" baseline="0" dirty="0"/>
          </a:p>
          <a:p>
            <a:r>
              <a:rPr lang="en-US" baseline="0" dirty="0"/>
              <a:t>Should you have any such situations, you must let HR know within 30 days of the event unless it is regarding Medicaid or Children’s Health Insurance Program eligibility which allows you 60 days.</a:t>
            </a:r>
          </a:p>
          <a:p>
            <a:endParaRPr lang="en-US" dirty="0"/>
          </a:p>
          <a:p>
            <a:r>
              <a:rPr lang="en-US" altLang="en-US" dirty="0"/>
              <a:t>Please note that no longer being able to afford your coverage is not considered a qualified event, so it is very important that you take this time to review all costs and benefits and make an informed decision.</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4</a:t>
            </a:fld>
            <a:endParaRPr lang="en-US" dirty="0"/>
          </a:p>
        </p:txBody>
      </p:sp>
    </p:spTree>
    <p:extLst>
      <p:ext uri="{BB962C8B-B14F-4D97-AF65-F5344CB8AC3E}">
        <p14:creationId xmlns:p14="http://schemas.microsoft.com/office/powerpoint/2010/main" val="1820254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Sixt is excited to announce a new resource available to our employees </a:t>
            </a:r>
            <a:r>
              <a:rPr lang="en-US" sz="1200" kern="1200" cap="all" dirty="0">
                <a:solidFill>
                  <a:schemeClr val="tx1"/>
                </a:solidFill>
                <a:effectLst/>
                <a:latin typeface="Arial" pitchFamily="34" charset="0"/>
                <a:ea typeface="+mn-ea"/>
                <a:cs typeface="+mn-cs"/>
              </a:rPr>
              <a:t>– </a:t>
            </a:r>
            <a:r>
              <a:rPr lang="en-US" sz="1200" kern="1200" dirty="0">
                <a:solidFill>
                  <a:schemeClr val="tx1"/>
                </a:solidFill>
                <a:effectLst/>
                <a:latin typeface="Arial" pitchFamily="34" charset="0"/>
                <a:ea typeface="+mn-ea"/>
                <a:cs typeface="+mn-cs"/>
              </a:rPr>
              <a:t>the employee benefits service center</a:t>
            </a:r>
            <a:r>
              <a:rPr lang="en-US" sz="1200" kern="1200" cap="all" dirty="0">
                <a:solidFill>
                  <a:schemeClr val="tx1"/>
                </a:solidFill>
                <a:effectLst/>
                <a:latin typeface="Arial" pitchFamily="34" charset="0"/>
                <a:ea typeface="+mn-ea"/>
                <a:cs typeface="+mn-cs"/>
              </a:rPr>
              <a:t>!  T</a:t>
            </a:r>
            <a:r>
              <a:rPr lang="en-US" sz="1200" kern="1200" dirty="0">
                <a:solidFill>
                  <a:schemeClr val="tx1"/>
                </a:solidFill>
                <a:effectLst/>
                <a:latin typeface="Arial" pitchFamily="34" charset="0"/>
                <a:ea typeface="+mn-ea"/>
                <a:cs typeface="+mn-cs"/>
              </a:rPr>
              <a:t>he representatives in our service center can explain all benefit options and answer questions. This resource will be especially valuable during our benefits annual enrollment. </a:t>
            </a:r>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5</a:t>
            </a:fld>
            <a:endParaRPr lang="en-US" dirty="0"/>
          </a:p>
        </p:txBody>
      </p:sp>
    </p:spTree>
    <p:extLst>
      <p:ext uri="{BB962C8B-B14F-4D97-AF65-F5344CB8AC3E}">
        <p14:creationId xmlns:p14="http://schemas.microsoft.com/office/powerpoint/2010/main" val="294979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Let’s start by reviewing your medical benefits.</a:t>
            </a:r>
          </a:p>
          <a:p>
            <a:endParaRPr lang="en-US" dirty="0"/>
          </a:p>
          <a:p>
            <a:r>
              <a:rPr lang="en-US" altLang="en-US" dirty="0"/>
              <a:t>As previously mentioned, your medical plans are offered through </a:t>
            </a:r>
            <a:r>
              <a:rPr lang="en-US" altLang="en-US" baseline="0" dirty="0"/>
              <a:t>Cigna</a:t>
            </a:r>
            <a:r>
              <a:rPr lang="en-US" altLang="en-US" dirty="0"/>
              <a:t>.</a:t>
            </a:r>
          </a:p>
          <a:p>
            <a:endParaRPr lang="en-US" altLang="en-US" dirty="0"/>
          </a:p>
          <a:p>
            <a:r>
              <a:rPr lang="en-US" altLang="en-US" dirty="0"/>
              <a:t>There are 3 options available to choose from.</a:t>
            </a:r>
            <a:r>
              <a:rPr lang="en-US" altLang="en-US" baseline="0" dirty="0"/>
              <a:t> We will go through the plan options in more detail in the coming slides. </a:t>
            </a:r>
            <a:r>
              <a:rPr lang="en-US" altLang="en-US" dirty="0"/>
              <a:t> </a:t>
            </a:r>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6</a:t>
            </a:fld>
            <a:endParaRPr lang="en-US" dirty="0"/>
          </a:p>
        </p:txBody>
      </p:sp>
    </p:spTree>
    <p:extLst>
      <p:ext uri="{BB962C8B-B14F-4D97-AF65-F5344CB8AC3E}">
        <p14:creationId xmlns:p14="http://schemas.microsoft.com/office/powerpoint/2010/main" val="1966859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5000"/>
              </a:lnSpc>
              <a:spcBef>
                <a:spcPts val="0"/>
              </a:spcBef>
              <a:spcAft>
                <a:spcPts val="1037"/>
              </a:spcAft>
              <a:buClrTx/>
              <a:buSzTx/>
              <a:buFontTx/>
              <a:buNone/>
              <a:tabLst/>
              <a:defRPr/>
            </a:pPr>
            <a:r>
              <a:rPr lang="en-US" dirty="0"/>
              <a:t>Here are some</a:t>
            </a:r>
            <a:r>
              <a:rPr lang="en-US" baseline="0" dirty="0"/>
              <a:t> benefit highlights of the HDHP plan being offered.  Please pause this presentation to review in more detail.</a:t>
            </a:r>
          </a:p>
          <a:p>
            <a:pPr marL="0" marR="0" lvl="0" indent="0" algn="l" defTabSz="914400" rtl="0" eaLnBrk="0" fontAlgn="base" latinLnBrk="0" hangingPunct="0">
              <a:lnSpc>
                <a:spcPct val="115000"/>
              </a:lnSpc>
              <a:spcBef>
                <a:spcPts val="0"/>
              </a:spcBef>
              <a:spcAft>
                <a:spcPts val="1037"/>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34" charset="0"/>
                <a:ea typeface="+mn-ea"/>
                <a:cs typeface="+mn-cs"/>
              </a:rPr>
              <a:t>Those who participate in our High Deductible Health plan may be eligible to open a Health Savings Account (HSA) where they can save money on a tax-free basis to pay for eligible expenses. </a:t>
            </a:r>
            <a:r>
              <a:rPr lang="en-US" baseline="0" dirty="0"/>
              <a:t>HSA funds grow tax deferred, and distributions for qualified expenses are also tax free. Also, the HSA is yours to keep, even if you leave the company or retire! That means balances roll over year after year and the account can be a great long-term savings vehicle. </a:t>
            </a:r>
          </a:p>
          <a:p>
            <a:endParaRPr lang="en-US" dirty="0"/>
          </a:p>
          <a:p>
            <a:r>
              <a:rPr lang="en-US" sz="1200" kern="1200" dirty="0">
                <a:solidFill>
                  <a:schemeClr val="tx1"/>
                </a:solidFill>
                <a:effectLst/>
                <a:latin typeface="Arial" pitchFamily="34" charset="0"/>
                <a:ea typeface="+mn-ea"/>
                <a:cs typeface="+mn-cs"/>
              </a:rPr>
              <a:t>This plan provides coverage for services performed by In-Network and Out-of-Network providers. In-Network services yield the highest level of benefits with the lowest out of pocket expenses because services are paid based on contracted rates. The plan begins to pay only after the deductible has been satisfied. Those who participate in this plan may be eligible to open a Health Savings Account,</a:t>
            </a:r>
            <a:r>
              <a:rPr lang="en-US" sz="1200" kern="1200" baseline="0" dirty="0">
                <a:solidFill>
                  <a:schemeClr val="tx1"/>
                </a:solidFill>
                <a:effectLst/>
                <a:latin typeface="Arial" pitchFamily="34" charset="0"/>
                <a:ea typeface="+mn-ea"/>
                <a:cs typeface="+mn-cs"/>
              </a:rPr>
              <a:t> or HSA, which </a:t>
            </a:r>
            <a:r>
              <a:rPr lang="en-US" baseline="0" dirty="0"/>
              <a:t>you can use your </a:t>
            </a:r>
            <a:r>
              <a:rPr lang="en-US" sz="1200" dirty="0">
                <a:solidFill>
                  <a:srgbClr val="000000"/>
                </a:solidFill>
              </a:rPr>
              <a:t>use HSA funds to pay for current and future qualified health care expenses. </a:t>
            </a:r>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7</a:t>
            </a:fld>
            <a:endParaRPr lang="en-US" dirty="0"/>
          </a:p>
        </p:txBody>
      </p:sp>
    </p:spTree>
    <p:extLst>
      <p:ext uri="{BB962C8B-B14F-4D97-AF65-F5344CB8AC3E}">
        <p14:creationId xmlns:p14="http://schemas.microsoft.com/office/powerpoint/2010/main" val="315131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alibri" panose="020F0502020204030204" pitchFamily="34" charset="0"/>
                <a:ea typeface="Times New Roman" panose="02020603050405020304" pitchFamily="18" charset="0"/>
              </a:rPr>
              <a:t>Surest was designed around the idea that health insurance can — and should — be better. When it comes to your medical coverage, you SHOULD know what you’ll pay in advance. On this plan you will have access to the large </a:t>
            </a:r>
            <a:r>
              <a:rPr lang="en-US" sz="1200" dirty="0">
                <a:solidFill>
                  <a:srgbClr val="1D1C1D"/>
                </a:solidFill>
                <a:effectLst/>
                <a:latin typeface="Calibri" panose="020F0502020204030204" pitchFamily="34" charset="0"/>
                <a:ea typeface="Calibri" panose="020F0502020204030204" pitchFamily="34" charset="0"/>
              </a:rPr>
              <a:t>national UnitedHealthcare network of doctors, hospitals, and clinics.  With the Surest plan there is no deductible and no coinsurance. Which means for every service you will only pay a flat copay.  Shown here on the screen for you is a high-level overview of the plan benefits. The plan offers both in and out of network coverage however, the greater savings will be from utilizing services within the Choice Plus Network.</a:t>
            </a:r>
          </a:p>
          <a:p>
            <a:endParaRPr lang="en-US" sz="1200" dirty="0">
              <a:solidFill>
                <a:srgbClr val="1D1C1D"/>
              </a:solidFill>
              <a:effectLst/>
              <a:latin typeface="Calibri" panose="020F0502020204030204" pitchFamily="34" charset="0"/>
              <a:ea typeface="Calibri" panose="020F0502020204030204" pitchFamily="34" charset="0"/>
            </a:endParaRPr>
          </a:p>
          <a:p>
            <a:r>
              <a:rPr lang="en-US" sz="1200" dirty="0">
                <a:solidFill>
                  <a:srgbClr val="1D1C1D"/>
                </a:solidFill>
                <a:effectLst/>
                <a:latin typeface="Calibri" panose="020F0502020204030204" pitchFamily="34" charset="0"/>
                <a:ea typeface="Times New Roman" panose="02020603050405020304" pitchFamily="18" charset="0"/>
              </a:rPr>
              <a:t>As we mentioned, there is no deductible and no co-insurance. Looking at the in-network benefits the out-of-pocket maximum for and individual is $7,000 and $14,000 for family. Like other health plans the out-of-pocket maximum is a threshold or protection for the member. Aside from your premium, this is the most you will pay for care within the plan year. </a:t>
            </a:r>
          </a:p>
          <a:p>
            <a:endParaRPr lang="en-US" sz="1200" dirty="0">
              <a:solidFill>
                <a:srgbClr val="1D1C1D"/>
              </a:solidFill>
              <a:effectLst/>
              <a:latin typeface="Calibri" panose="020F0502020204030204" pitchFamily="34"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rgbClr val="1D1C1D"/>
                </a:solidFill>
                <a:effectLst/>
                <a:latin typeface="Calibri" panose="020F0502020204030204" pitchFamily="34" charset="0"/>
                <a:ea typeface="Times New Roman" panose="02020603050405020304" pitchFamily="18" charset="0"/>
              </a:rPr>
              <a:t>This is a PPO plan and all other services on this plan will fall into a designated copay range. The copay will vary by physician or facility location. This includes office visits and prescription drugs. Copays for Urgent care and emergency room will remain the same for each visit.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dirty="0">
              <a:solidFill>
                <a:srgbClr val="1D1C1D"/>
              </a:solidFill>
              <a:effectLst/>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1D1C1D"/>
                </a:solidFill>
                <a:effectLst/>
                <a:latin typeface="Calibri" panose="020F0502020204030204" pitchFamily="34" charset="0"/>
              </a:rPr>
              <a:t>The Surest app and website can be used as the support tool with treatment options and transparent prices. Also, we package everything from the visit into one copay price. We like to say, think about it, opening up a door to closing a door, anything that takes place in between opening the door and closing the door in that healthcare event is typically covered under that one copay. In addition, searching on Surest will also provide you with virtual care or telemedicine options which may be of a lesser to no cost.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During this open enrollment you will be able to access the Hello Surest site to look up the copay costs for your doctor, tests, facilities or prescriptions. We encourage you to use this site to search for costs for care to determine if this plan will be a good fit for you and your covered dependents. The plan is designed to put the member in the driver’s seat, </a:t>
            </a:r>
            <a:r>
              <a:rPr lang="en-US" sz="1200" dirty="0">
                <a:effectLst/>
                <a:latin typeface="Calibri" panose="020F0502020204030204" pitchFamily="34" charset="0"/>
                <a:ea typeface="Calibri" panose="020F0502020204030204" pitchFamily="34" charset="0"/>
                <a:cs typeface="Times New Roman" panose="02020603050405020304" pitchFamily="18" charset="0"/>
              </a:rPr>
              <a:t>as a member Surest will provide you with transparent prices so you have the choice on where to seek care and how much you will pay.  By checking the prices in advance, you have the power to potentially save money. If you have additional questions, Surest Member Services is ready to help. </a:t>
            </a:r>
            <a:r>
              <a:rPr lang="en-US" sz="1200">
                <a:effectLst/>
                <a:latin typeface="Calibri" panose="020F0502020204030204" pitchFamily="34" charset="0"/>
                <a:ea typeface="Calibri" panose="020F0502020204030204" pitchFamily="34" charset="0"/>
                <a:cs typeface="Times New Roman" panose="02020603050405020304" pitchFamily="18" charset="0"/>
              </a:rPr>
              <a:t>Set up a one-on-one consultation, or you can call or send a chat or email.</a:t>
            </a:r>
            <a:endParaRPr lang="en-US"/>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8</a:t>
            </a:fld>
            <a:endParaRPr lang="en-US" dirty="0"/>
          </a:p>
        </p:txBody>
      </p:sp>
    </p:spTree>
    <p:extLst>
      <p:ext uri="{BB962C8B-B14F-4D97-AF65-F5344CB8AC3E}">
        <p14:creationId xmlns:p14="http://schemas.microsoft.com/office/powerpoint/2010/main" val="657400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5000"/>
              </a:lnSpc>
              <a:spcBef>
                <a:spcPts val="0"/>
              </a:spcBef>
              <a:spcAft>
                <a:spcPts val="1037"/>
              </a:spcAft>
              <a:buClrTx/>
              <a:buSzTx/>
              <a:buFontTx/>
              <a:buNone/>
              <a:tabLst/>
              <a:defRPr/>
            </a:pPr>
            <a:r>
              <a:rPr lang="en-US" dirty="0"/>
              <a:t>Shown are some</a:t>
            </a:r>
            <a:r>
              <a:rPr lang="en-US" baseline="0" dirty="0"/>
              <a:t> benefit highlights of the </a:t>
            </a:r>
            <a:r>
              <a:rPr lang="en-US" sz="1200" b="0" dirty="0">
                <a:solidFill>
                  <a:srgbClr val="FF5F00"/>
                </a:solidFill>
                <a:latin typeface="Roboto Condensed" panose="02000000000000000000" pitchFamily="2" charset="0"/>
                <a:ea typeface="Roboto Condensed" panose="02000000000000000000" pitchFamily="2" charset="0"/>
              </a:rPr>
              <a:t>Cigna/Gold Open Access Plus </a:t>
            </a:r>
            <a:r>
              <a:rPr lang="en-US" baseline="0" dirty="0"/>
              <a:t>plan being offered.  Please pause this presentation to review in detail.</a:t>
            </a:r>
          </a:p>
          <a:p>
            <a:pPr marL="0" marR="0" lvl="0" indent="0" algn="l" defTabSz="914400" rtl="0" eaLnBrk="0" fontAlgn="base" latinLnBrk="0" hangingPunct="0">
              <a:lnSpc>
                <a:spcPct val="115000"/>
              </a:lnSpc>
              <a:spcBef>
                <a:spcPts val="0"/>
              </a:spcBef>
              <a:spcAft>
                <a:spcPts val="1037"/>
              </a:spcAft>
              <a:buClrTx/>
              <a:buSzTx/>
              <a:buFontTx/>
              <a:buNone/>
              <a:tabLst/>
              <a:defRPr/>
            </a:pPr>
            <a:endParaRPr lang="en-US" dirty="0"/>
          </a:p>
          <a:p>
            <a:pPr marL="0" marR="0" indent="0" algn="l" defTabSz="914400" rtl="0" eaLnBrk="0" fontAlgn="base" latinLnBrk="0" hangingPunct="0">
              <a:lnSpc>
                <a:spcPct val="115000"/>
              </a:lnSpc>
              <a:spcBef>
                <a:spcPts val="0"/>
              </a:spcBef>
              <a:spcAft>
                <a:spcPts val="1037"/>
              </a:spcAft>
              <a:buClrTx/>
              <a:buSzTx/>
              <a:buFontTx/>
              <a:buNone/>
              <a:tabLst/>
              <a:defRPr/>
            </a:pPr>
            <a:r>
              <a:rPr lang="en-US" sz="1200" kern="1200" dirty="0">
                <a:solidFill>
                  <a:schemeClr val="tx1"/>
                </a:solidFill>
                <a:effectLst/>
                <a:latin typeface="Arial" pitchFamily="34" charset="0"/>
                <a:ea typeface="+mn-ea"/>
                <a:cs typeface="+mn-cs"/>
              </a:rPr>
              <a:t>This plan provides coverage for services performed by In-Network and Out-of-Network providers. Note</a:t>
            </a:r>
            <a:r>
              <a:rPr lang="en-US" sz="1200" kern="1200" baseline="0" dirty="0">
                <a:solidFill>
                  <a:schemeClr val="tx1"/>
                </a:solidFill>
                <a:effectLst/>
                <a:latin typeface="Arial" pitchFamily="34" charset="0"/>
                <a:ea typeface="+mn-ea"/>
                <a:cs typeface="+mn-cs"/>
              </a:rPr>
              <a:t> that</a:t>
            </a:r>
            <a:r>
              <a:rPr lang="en-US" sz="1200" kern="1200" dirty="0">
                <a:solidFill>
                  <a:schemeClr val="tx1"/>
                </a:solidFill>
                <a:effectLst/>
                <a:latin typeface="Arial" pitchFamily="34" charset="0"/>
                <a:ea typeface="+mn-ea"/>
                <a:cs typeface="+mn-cs"/>
              </a:rPr>
              <a:t> In-Network services yield the highest level of benefits with the lowest out of pocket expenses because services are paid based on contracted rates. </a:t>
            </a:r>
          </a:p>
          <a:p>
            <a:pPr marL="0" marR="0" indent="0" algn="l" defTabSz="914400" rtl="0" eaLnBrk="0" fontAlgn="base" latinLnBrk="0" hangingPunct="0">
              <a:lnSpc>
                <a:spcPct val="115000"/>
              </a:lnSpc>
              <a:spcBef>
                <a:spcPts val="0"/>
              </a:spcBef>
              <a:spcAft>
                <a:spcPts val="1037"/>
              </a:spcAft>
              <a:buClrTx/>
              <a:buSzTx/>
              <a:buFontTx/>
              <a:buNone/>
              <a:tabLst/>
              <a:defRPr/>
            </a:pPr>
            <a:endParaRPr lang="en-US" baseline="0" dirty="0">
              <a:latin typeface="Calibri"/>
              <a:ea typeface="Calibri"/>
              <a:cs typeface="Times New Roman"/>
            </a:endParaRPr>
          </a:p>
          <a:p>
            <a:pPr marL="0" marR="0" lvl="0" indent="0" algn="l" defTabSz="914400" rtl="0" eaLnBrk="0" fontAlgn="base" latinLnBrk="0" hangingPunct="0">
              <a:lnSpc>
                <a:spcPct val="115000"/>
              </a:lnSpc>
              <a:spcBef>
                <a:spcPts val="0"/>
              </a:spcBef>
              <a:spcAft>
                <a:spcPts val="1000"/>
              </a:spcAft>
              <a:buClrTx/>
              <a:buSzTx/>
              <a:buFontTx/>
              <a:buNone/>
              <a:tabLst/>
              <a:defRPr/>
            </a:pPr>
            <a:r>
              <a:rPr lang="en-US" dirty="0">
                <a:latin typeface="Calibri"/>
                <a:cs typeface="Times New Roman"/>
              </a:rPr>
              <a:t>Again, </a:t>
            </a:r>
            <a:r>
              <a:rPr lang="en-US" dirty="0"/>
              <a:t>this is a very brief overview of your plan – please refer to your full summary of benefits and coverage, or reach out to HR</a:t>
            </a:r>
            <a:r>
              <a:rPr lang="en-US" baseline="0" dirty="0"/>
              <a:t> for more detailed information.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EA9F4D7-1802-4DE9-B1F1-72997FA445DC}" type="slidenum">
              <a:rPr lang="en-US" smtClean="0"/>
              <a:pPr>
                <a:defRPr/>
              </a:pPr>
              <a:t>9</a:t>
            </a:fld>
            <a:endParaRPr lang="en-US" dirty="0"/>
          </a:p>
        </p:txBody>
      </p:sp>
    </p:spTree>
    <p:extLst>
      <p:ext uri="{BB962C8B-B14F-4D97-AF65-F5344CB8AC3E}">
        <p14:creationId xmlns:p14="http://schemas.microsoft.com/office/powerpoint/2010/main" val="289291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PresentationTitle"/>
          <p:cNvSpPr>
            <a:spLocks noGrp="1" noChangeArrowheads="1"/>
          </p:cNvSpPr>
          <p:nvPr>
            <p:ph type="ctrTitle"/>
          </p:nvPr>
        </p:nvSpPr>
        <p:spPr>
          <a:xfrm>
            <a:off x="896938" y="1243013"/>
            <a:ext cx="8234362" cy="366712"/>
          </a:xfrm>
        </p:spPr>
        <p:txBody>
          <a:bodyPr tIns="0" rIns="0" bIns="0">
            <a:spAutoFit/>
          </a:bodyPr>
          <a:lstStyle>
            <a:lvl1pPr>
              <a:lnSpc>
                <a:spcPct val="86000"/>
              </a:lnSpc>
              <a:defRPr sz="2800"/>
            </a:lvl1pPr>
          </a:lstStyle>
          <a:p>
            <a:r>
              <a:rPr lang="en-US"/>
              <a:t>Click to edit Master title style</a:t>
            </a:r>
          </a:p>
        </p:txBody>
      </p:sp>
      <p:sp>
        <p:nvSpPr>
          <p:cNvPr id="8388" name="Date"/>
          <p:cNvSpPr>
            <a:spLocks noGrp="1" noChangeArrowheads="1"/>
          </p:cNvSpPr>
          <p:nvPr>
            <p:ph type="subTitle" sz="quarter" idx="1"/>
          </p:nvPr>
        </p:nvSpPr>
        <p:spPr>
          <a:xfrm>
            <a:off x="904875" y="1998663"/>
            <a:ext cx="4852988" cy="228600"/>
          </a:xfrm>
          <a:ln/>
        </p:spPr>
        <p:txBody>
          <a:bodyPr>
            <a:spAutoFit/>
          </a:bodyPr>
          <a:lstStyle>
            <a:lvl1pPr marL="0" indent="0">
              <a:lnSpc>
                <a:spcPct val="83000"/>
              </a:lnSpc>
              <a:spcBef>
                <a:spcPct val="0"/>
              </a:spcBef>
              <a:buFontTx/>
              <a:buNone/>
              <a:defRPr sz="1800">
                <a:solidFill>
                  <a:schemeClr val="accent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3938"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8388"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8388"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Number"/>
          <p:cNvSpPr>
            <a:spLocks noGrp="1" noChangeArrowheads="1"/>
          </p:cNvSpPr>
          <p:nvPr>
            <p:ph type="sldNum" sz="quarter" idx="10"/>
            <p:custDataLst>
              <p:tags r:id="rId1"/>
            </p:custDataLst>
          </p:nvPr>
        </p:nvSpPr>
        <p:spPr>
          <a:ln/>
        </p:spPr>
        <p:txBody>
          <a:bodyPr/>
          <a:lstStyle>
            <a:lvl1pPr>
              <a:defRPr/>
            </a:lvl1pPr>
          </a:lstStyle>
          <a:p>
            <a:pPr>
              <a:defRPr/>
            </a:pPr>
            <a:fld id="{86A9B3CB-C829-4BA4-9A7B-EF1FEDF32111}" type="slidenum">
              <a:rPr lang="en-US"/>
              <a:pPr>
                <a:defRPr/>
              </a:pPr>
              <a:t>‹#›</a:t>
            </a:fld>
            <a:endParaRPr lang="en-US" dirty="0"/>
          </a:p>
        </p:txBody>
      </p:sp>
      <p:sp>
        <p:nvSpPr>
          <p:cNvPr id="8" name="Date" hidden="1"/>
          <p:cNvSpPr>
            <a:spLocks noGrp="1" noChangeArrowheads="1"/>
          </p:cNvSpPr>
          <p:nvPr>
            <p:ph type="dt" sz="half" idx="11"/>
            <p:custDataLst>
              <p:tags r:id="rId2"/>
            </p:custDataLst>
          </p:nvPr>
        </p:nvSpPr>
        <p:spPr>
          <a:ln/>
        </p:spPr>
        <p:txBody>
          <a:bodyPr/>
          <a:lstStyle>
            <a:lvl1pPr>
              <a:defRPr/>
            </a:lvl1pPr>
          </a:lstStyle>
          <a:p>
            <a:pPr>
              <a:defRPr/>
            </a:pPr>
            <a:fld id="{B53881DC-0B4F-4C1B-AE75-0907A5982E08}" type="datetime4">
              <a:rPr lang="en-US" smtClean="0"/>
              <a:t>October 30, 2025</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Number"/>
          <p:cNvSpPr>
            <a:spLocks noGrp="1" noChangeArrowheads="1"/>
          </p:cNvSpPr>
          <p:nvPr>
            <p:ph type="sldNum" sz="quarter" idx="10"/>
            <p:custDataLst>
              <p:tags r:id="rId1"/>
            </p:custDataLst>
          </p:nvPr>
        </p:nvSpPr>
        <p:spPr>
          <a:ln/>
        </p:spPr>
        <p:txBody>
          <a:bodyPr/>
          <a:lstStyle>
            <a:lvl1pPr>
              <a:defRPr/>
            </a:lvl1pPr>
          </a:lstStyle>
          <a:p>
            <a:pPr>
              <a:defRPr/>
            </a:pPr>
            <a:fld id="{A773051D-BE19-4902-8FCE-567547CBD852}" type="slidenum">
              <a:rPr lang="en-US"/>
              <a:pPr>
                <a:defRPr/>
              </a:pPr>
              <a:t>‹#›</a:t>
            </a:fld>
            <a:endParaRPr lang="en-US" dirty="0"/>
          </a:p>
        </p:txBody>
      </p:sp>
      <p:sp>
        <p:nvSpPr>
          <p:cNvPr id="4" name="Date" hidden="1"/>
          <p:cNvSpPr>
            <a:spLocks noGrp="1" noChangeArrowheads="1"/>
          </p:cNvSpPr>
          <p:nvPr>
            <p:ph type="dt" sz="half" idx="11"/>
            <p:custDataLst>
              <p:tags r:id="rId2"/>
            </p:custDataLst>
          </p:nvPr>
        </p:nvSpPr>
        <p:spPr>
          <a:ln/>
        </p:spPr>
        <p:txBody>
          <a:bodyPr/>
          <a:lstStyle>
            <a:lvl1pPr>
              <a:defRPr/>
            </a:lvl1pPr>
          </a:lstStyle>
          <a:p>
            <a:pPr>
              <a:defRPr/>
            </a:pPr>
            <a:fld id="{8F269D1F-C899-4622-9545-EB4FDC4643DA}" type="datetime4">
              <a:rPr lang="en-US" smtClean="0"/>
              <a:t>October 30, 2025</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hidden="1"/>
          <p:cNvSpPr>
            <a:spLocks noGrp="1" noChangeArrowheads="1"/>
          </p:cNvSpPr>
          <p:nvPr>
            <p:ph type="dt" sz="half" idx="11"/>
            <p:custDataLst>
              <p:tags r:id="rId1"/>
            </p:custDataLst>
          </p:nvPr>
        </p:nvSpPr>
        <p:spPr>
          <a:ln/>
        </p:spPr>
        <p:txBody>
          <a:bodyPr/>
          <a:lstStyle>
            <a:lvl1pPr>
              <a:defRPr/>
            </a:lvl1pPr>
          </a:lstStyle>
          <a:p>
            <a:pPr>
              <a:defRPr/>
            </a:pPr>
            <a:fld id="{008CACE3-80DC-4942-B609-33F6258E9806}" type="datetime4">
              <a:rPr lang="en-US" smtClean="0"/>
              <a:t>October 30, 2025</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607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754438" y="273050"/>
            <a:ext cx="5368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9425" y="1435100"/>
            <a:ext cx="3160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BEA897F4-F97F-4488-92F7-6C15BFB49A27}"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E22984B5-253C-476C-B725-6F24F1834A1C}" type="datetime4">
              <a:rPr lang="en-US" smtClean="0"/>
              <a:t>October 30, 2025</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2775" y="4800600"/>
            <a:ext cx="5761038"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82775" y="612775"/>
            <a:ext cx="57610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882775" y="5367338"/>
            <a:ext cx="57610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E51FF473-F3D5-47F1-A13C-D34A7C9861C8}"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B998DAAB-17C2-49E7-B45D-5C6F822503C6}" type="datetime4">
              <a:rPr lang="en-US" smtClean="0"/>
              <a:t>October 30, 2025</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DE5869B3-251F-48A1-A9B0-478FE8709A87}"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B25A4E2F-BE65-4D49-AC46-D18B4C2EBEEC}" type="datetime4">
              <a:rPr lang="en-US" smtClean="0"/>
              <a:t>October 30, 2025</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0713" y="382588"/>
            <a:ext cx="2171700" cy="5883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382588"/>
            <a:ext cx="6362700" cy="5883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B57A6EF9-6CCA-4DC2-937F-311F302F1218}"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AAD1A6BD-0695-483B-9DEE-C7244D4C21DB}" type="datetime4">
              <a:rPr lang="en-US" smtClean="0"/>
              <a:t>October 30, 2025</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60163" y="274638"/>
            <a:ext cx="8642509" cy="1143000"/>
          </a:xfrm>
        </p:spPr>
        <p:txBody>
          <a:bodyPr/>
          <a:lstStyle/>
          <a:p>
            <a:r>
              <a:rPr lang="en-US"/>
              <a:t>Click to edit Master title style</a:t>
            </a:r>
          </a:p>
        </p:txBody>
      </p:sp>
      <p:sp>
        <p:nvSpPr>
          <p:cNvPr id="3" name="Table Placeholder 2"/>
          <p:cNvSpPr>
            <a:spLocks noGrp="1"/>
          </p:cNvSpPr>
          <p:nvPr>
            <p:ph type="tbl" idx="1"/>
          </p:nvPr>
        </p:nvSpPr>
        <p:spPr>
          <a:xfrm>
            <a:off x="560163" y="1600200"/>
            <a:ext cx="8642509" cy="4114800"/>
          </a:xfrm>
        </p:spPr>
        <p:txBody>
          <a:bodyPr/>
          <a:lstStyle/>
          <a:p>
            <a:pPr lvl="0"/>
            <a:endParaRPr lang="en-US" noProof="0" dirty="0"/>
          </a:p>
        </p:txBody>
      </p:sp>
    </p:spTree>
    <p:extLst>
      <p:ext uri="{BB962C8B-B14F-4D97-AF65-F5344CB8AC3E}">
        <p14:creationId xmlns:p14="http://schemas.microsoft.com/office/powerpoint/2010/main" val="2185362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60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53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83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74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74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994" y="365760"/>
            <a:ext cx="8686800" cy="457200"/>
          </a:xfrm>
        </p:spPr>
        <p:txBody>
          <a:bodyPr/>
          <a:lstStyle>
            <a:lvl1pPr>
              <a:defRPr sz="2800" b="1" i="0" cap="none" normalizeH="0" baseline="0">
                <a:effectLst/>
              </a:defRPr>
            </a:lvl1pPr>
          </a:lstStyle>
          <a:p>
            <a:r>
              <a:rPr lang="en-US" dirty="0"/>
              <a:t>Click To Edit Master Title Style</a:t>
            </a:r>
          </a:p>
        </p:txBody>
      </p:sp>
      <p:sp>
        <p:nvSpPr>
          <p:cNvPr id="3" name="Content Placeholder 2"/>
          <p:cNvSpPr>
            <a:spLocks noGrp="1"/>
          </p:cNvSpPr>
          <p:nvPr>
            <p:ph idx="1"/>
          </p:nvPr>
        </p:nvSpPr>
        <p:spPr>
          <a:xfrm>
            <a:off x="457994" y="914400"/>
            <a:ext cx="8686800" cy="5486400"/>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E01D91E0-BDFB-426D-961E-3D703D5E1ED1}"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D9F7A60A-C1ED-4BEE-9522-B13C020C65E5}" type="datetime4">
              <a:rPr lang="en-US" smtClean="0"/>
              <a:t>October 30, 2025</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825" y="437305"/>
            <a:ext cx="8161338" cy="1362075"/>
          </a:xfrm>
        </p:spPr>
        <p:txBody>
          <a:bodyPr/>
          <a:lstStyle>
            <a:lvl1pPr algn="ctr">
              <a:defRPr sz="4000" b="1" cap="none"/>
            </a:lvl1pPr>
          </a:lstStyle>
          <a:p>
            <a:r>
              <a:rPr lang="en-US" dirty="0"/>
              <a:t>Click To Edit Master Title Style</a:t>
            </a:r>
          </a:p>
        </p:txBody>
      </p:sp>
      <p:sp>
        <p:nvSpPr>
          <p:cNvPr id="3" name="Text Placeholder 2"/>
          <p:cNvSpPr>
            <a:spLocks noGrp="1"/>
          </p:cNvSpPr>
          <p:nvPr>
            <p:ph type="body" idx="1"/>
          </p:nvPr>
        </p:nvSpPr>
        <p:spPr>
          <a:xfrm>
            <a:off x="758825" y="1880172"/>
            <a:ext cx="8161338" cy="3537366"/>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SlideNumber"/>
          <p:cNvSpPr>
            <a:spLocks noGrp="1" noChangeArrowheads="1"/>
          </p:cNvSpPr>
          <p:nvPr>
            <p:ph type="sldNum" sz="quarter" idx="10"/>
            <p:custDataLst>
              <p:tags r:id="rId1"/>
            </p:custDataLst>
          </p:nvPr>
        </p:nvSpPr>
        <p:spPr>
          <a:ln/>
        </p:spPr>
        <p:txBody>
          <a:bodyPr/>
          <a:lstStyle>
            <a:lvl1pPr>
              <a:defRPr/>
            </a:lvl1pPr>
          </a:lstStyle>
          <a:p>
            <a:pPr>
              <a:defRPr/>
            </a:pPr>
            <a:fld id="{82C188F8-E5C5-4EC8-AF0C-65CDA4CAFD1D}" type="slidenum">
              <a:rPr lang="en-US"/>
              <a:pPr>
                <a:defRPr/>
              </a:pPr>
              <a:t>‹#›</a:t>
            </a:fld>
            <a:endParaRPr lang="en-US" dirty="0"/>
          </a:p>
        </p:txBody>
      </p:sp>
      <p:sp>
        <p:nvSpPr>
          <p:cNvPr id="5" name="Date" hidden="1"/>
          <p:cNvSpPr>
            <a:spLocks noGrp="1" noChangeArrowheads="1"/>
          </p:cNvSpPr>
          <p:nvPr>
            <p:ph type="dt" sz="half" idx="11"/>
            <p:custDataLst>
              <p:tags r:id="rId2"/>
            </p:custDataLst>
          </p:nvPr>
        </p:nvSpPr>
        <p:spPr>
          <a:ln/>
        </p:spPr>
        <p:txBody>
          <a:bodyPr/>
          <a:lstStyle>
            <a:lvl1pPr>
              <a:defRPr/>
            </a:lvl1pPr>
          </a:lstStyle>
          <a:p>
            <a:pPr>
              <a:defRPr/>
            </a:pPr>
            <a:fld id="{FBA9C4C7-F853-4D74-B3B6-01118B39E3B7}" type="datetime4">
              <a:rPr lang="en-US" smtClean="0"/>
              <a:t>October 30, 2025</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5213" y="1277938"/>
            <a:ext cx="42672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Number"/>
          <p:cNvSpPr>
            <a:spLocks noGrp="1" noChangeArrowheads="1"/>
          </p:cNvSpPr>
          <p:nvPr>
            <p:ph type="sldNum" sz="quarter" idx="10"/>
            <p:custDataLst>
              <p:tags r:id="rId1"/>
            </p:custDataLst>
          </p:nvPr>
        </p:nvSpPr>
        <p:spPr>
          <a:ln/>
        </p:spPr>
        <p:txBody>
          <a:bodyPr/>
          <a:lstStyle>
            <a:lvl1pPr>
              <a:defRPr/>
            </a:lvl1pPr>
          </a:lstStyle>
          <a:p>
            <a:pPr>
              <a:defRPr/>
            </a:pPr>
            <a:fld id="{76E9C20E-0F72-469C-83A7-9506F05C12E7}" type="slidenum">
              <a:rPr lang="en-US"/>
              <a:pPr>
                <a:defRPr/>
              </a:pPr>
              <a:t>‹#›</a:t>
            </a:fld>
            <a:endParaRPr lang="en-US" dirty="0"/>
          </a:p>
        </p:txBody>
      </p:sp>
      <p:sp>
        <p:nvSpPr>
          <p:cNvPr id="6" name="Date" hidden="1"/>
          <p:cNvSpPr>
            <a:spLocks noGrp="1" noChangeArrowheads="1"/>
          </p:cNvSpPr>
          <p:nvPr>
            <p:ph type="dt" sz="half" idx="11"/>
            <p:custDataLst>
              <p:tags r:id="rId2"/>
            </p:custDataLst>
          </p:nvPr>
        </p:nvSpPr>
        <p:spPr>
          <a:ln/>
        </p:spPr>
        <p:txBody>
          <a:bodyPr/>
          <a:lstStyle>
            <a:lvl1pPr>
              <a:defRPr/>
            </a:lvl1pPr>
          </a:lstStyle>
          <a:p>
            <a:pPr>
              <a:defRPr/>
            </a:pPr>
            <a:fld id="{FF1CD238-0E1F-43EF-8F22-36AC63F3861E}" type="datetime4">
              <a:rPr lang="en-US" smtClean="0"/>
              <a:t>October 30, 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cNvSpPr>
            <a:spLocks noGrp="1" noChangeArrowheads="1"/>
          </p:cNvSpPr>
          <p:nvPr>
            <p:ph type="title"/>
            <p:custDataLst>
              <p:tags r:id="rId19"/>
            </p:custDataLst>
          </p:nvPr>
        </p:nvSpPr>
        <p:spPr bwMode="gray">
          <a:xfrm>
            <a:off x="455613" y="365760"/>
            <a:ext cx="8686800"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lgn="l" rtl="0" eaLnBrk="1" fontAlgn="base" hangingPunct="1">
              <a:lnSpc>
                <a:spcPct val="100000"/>
              </a:lnSpc>
              <a:spcBef>
                <a:spcPct val="0"/>
              </a:spcBef>
              <a:spcAft>
                <a:spcPct val="0"/>
              </a:spcAft>
            </a:pPr>
            <a:r>
              <a:rPr lang="en-US" dirty="0"/>
              <a:t>Click To Edit Master Title Style</a:t>
            </a:r>
          </a:p>
        </p:txBody>
      </p:sp>
      <p:sp>
        <p:nvSpPr>
          <p:cNvPr id="1027" name="BodyText"/>
          <p:cNvSpPr>
            <a:spLocks noGrp="1" noChangeArrowheads="1"/>
          </p:cNvSpPr>
          <p:nvPr>
            <p:ph type="body" idx="1"/>
            <p:custDataLst>
              <p:tags r:id="rId20"/>
            </p:custDataLst>
          </p:nvPr>
        </p:nvSpPr>
        <p:spPr bwMode="gray">
          <a:xfrm>
            <a:off x="457994" y="914400"/>
            <a:ext cx="8686800" cy="54864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5" name="Copyright" hidden="1"/>
          <p:cNvSpPr txBox="1">
            <a:spLocks noChangeArrowheads="1"/>
          </p:cNvSpPr>
          <p:nvPr>
            <p:custDataLst>
              <p:tags r:id="rId21"/>
            </p:custDataLst>
          </p:nvPr>
        </p:nvSpPr>
        <p:spPr bwMode="gray">
          <a:xfrm>
            <a:off x="477838" y="6534150"/>
            <a:ext cx="2897187" cy="101600"/>
          </a:xfrm>
          <a:prstGeom prst="rect">
            <a:avLst/>
          </a:prstGeom>
          <a:noFill/>
          <a:ln w="9525">
            <a:noFill/>
            <a:miter lim="800000"/>
            <a:headEnd/>
            <a:tailEnd/>
          </a:ln>
          <a:effectLst/>
        </p:spPr>
        <p:txBody>
          <a:bodyPr wrap="none" lIns="0" tIns="0" rIns="0" bIns="0" anchor="b"/>
          <a:lstStyle/>
          <a:p>
            <a:pPr algn="l">
              <a:lnSpc>
                <a:spcPct val="100000"/>
              </a:lnSpc>
              <a:spcBef>
                <a:spcPct val="50000"/>
              </a:spcBef>
              <a:defRPr/>
            </a:pPr>
            <a:r>
              <a:rPr lang="en-US" sz="700" dirty="0">
                <a:solidFill>
                  <a:srgbClr val="7C848A"/>
                </a:solidFill>
                <a:latin typeface="Arial" pitchFamily="34" charset="0"/>
                <a:ea typeface="+mn-ea"/>
                <a:cs typeface="Arial" pitchFamily="34" charset="0"/>
              </a:rPr>
              <a:t>© 2012 Marsh &amp; McLennan Agency, LLC</a:t>
            </a:r>
            <a:endParaRPr lang="en-US" sz="700" dirty="0">
              <a:solidFill>
                <a:srgbClr val="7C848A"/>
              </a:solidFill>
              <a:latin typeface="Arial" pitchFamily="34" charset="0"/>
              <a:ea typeface="+mn-ea"/>
            </a:endParaRPr>
          </a:p>
        </p:txBody>
      </p:sp>
      <p:sp>
        <p:nvSpPr>
          <p:cNvPr id="1049" name="SlideNumber"/>
          <p:cNvSpPr>
            <a:spLocks noGrp="1" noChangeArrowheads="1"/>
          </p:cNvSpPr>
          <p:nvPr>
            <p:ph type="sldNum" sz="quarter" idx="4"/>
            <p:custDataLst>
              <p:tags r:id="rId22"/>
            </p:custDataLst>
          </p:nvPr>
        </p:nvSpPr>
        <p:spPr bwMode="gray">
          <a:xfrm>
            <a:off x="8691563" y="6483350"/>
            <a:ext cx="447675"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lnSpc>
                <a:spcPct val="100000"/>
              </a:lnSpc>
              <a:defRPr sz="1100">
                <a:solidFill>
                  <a:schemeClr val="accent1"/>
                </a:solidFill>
                <a:latin typeface="Arial" pitchFamily="34" charset="0"/>
                <a:ea typeface="+mn-ea"/>
              </a:defRPr>
            </a:lvl1pPr>
          </a:lstStyle>
          <a:p>
            <a:pPr>
              <a:defRPr/>
            </a:pPr>
            <a:fld id="{697DCC73-3047-4928-9302-CC75DC8D7DA8}" type="slidenum">
              <a:rPr lang="en-US"/>
              <a:pPr>
                <a:defRPr/>
              </a:pPr>
              <a:t>‹#›</a:t>
            </a:fld>
            <a:endParaRPr lang="en-US" dirty="0"/>
          </a:p>
        </p:txBody>
      </p:sp>
      <p:sp>
        <p:nvSpPr>
          <p:cNvPr id="1052" name="Date" hidden="1"/>
          <p:cNvSpPr>
            <a:spLocks noGrp="1" noChangeArrowheads="1"/>
          </p:cNvSpPr>
          <p:nvPr>
            <p:ph type="dt" sz="half" idx="2"/>
            <p:custDataLst>
              <p:tags r:id="rId23"/>
            </p:custDataLst>
          </p:nvPr>
        </p:nvSpPr>
        <p:spPr bwMode="gray">
          <a:xfrm>
            <a:off x="4262438" y="6534150"/>
            <a:ext cx="1079500" cy="106363"/>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spAutoFit/>
          </a:bodyPr>
          <a:lstStyle>
            <a:lvl1pPr>
              <a:lnSpc>
                <a:spcPct val="100000"/>
              </a:lnSpc>
              <a:spcBef>
                <a:spcPct val="50000"/>
              </a:spcBef>
              <a:defRPr sz="700">
                <a:solidFill>
                  <a:srgbClr val="7C848A"/>
                </a:solidFill>
                <a:latin typeface="Arial" pitchFamily="34" charset="0"/>
                <a:ea typeface="+mn-ea"/>
                <a:cs typeface="Arial" pitchFamily="34" charset="0"/>
              </a:defRPr>
            </a:lvl1pPr>
          </a:lstStyle>
          <a:p>
            <a:pPr>
              <a:defRPr/>
            </a:pPr>
            <a:fld id="{7AA30BB0-EB7D-47FF-9F0F-A3BC7D78585B}" type="datetime4">
              <a:rPr lang="en-US" smtClean="0"/>
              <a:t>October 30, 2025</a:t>
            </a:fld>
            <a:endParaRPr lang="en-US" dirty="0"/>
          </a:p>
        </p:txBody>
      </p:sp>
      <p:sp>
        <p:nvSpPr>
          <p:cNvPr id="1060" name="Filepath"/>
          <p:cNvSpPr txBox="1">
            <a:spLocks noChangeArrowheads="1"/>
          </p:cNvSpPr>
          <p:nvPr>
            <p:custDataLst>
              <p:tags r:id="rId24"/>
            </p:custDataLst>
          </p:nvPr>
        </p:nvSpPr>
        <p:spPr bwMode="gray">
          <a:xfrm>
            <a:off x="2482850" y="6529388"/>
            <a:ext cx="6021388" cy="106362"/>
          </a:xfrm>
          <a:prstGeom prst="rect">
            <a:avLst/>
          </a:prstGeom>
          <a:noFill/>
          <a:ln w="9525">
            <a:noFill/>
            <a:miter lim="800000"/>
            <a:headEnd/>
            <a:tailEnd/>
          </a:ln>
          <a:effectLst/>
        </p:spPr>
        <p:txBody>
          <a:bodyPr lIns="0" tIns="0" rIns="0" bIns="0" anchor="b">
            <a:spAutoFit/>
          </a:bodyPr>
          <a:lstStyle/>
          <a:p>
            <a:pPr algn="r">
              <a:lnSpc>
                <a:spcPct val="100000"/>
              </a:lnSpc>
              <a:spcBef>
                <a:spcPct val="50000"/>
              </a:spcBef>
              <a:defRPr/>
            </a:pPr>
            <a:endParaRPr lang="en-US" sz="700" dirty="0">
              <a:solidFill>
                <a:schemeClr val="bg2"/>
              </a:solidFill>
              <a:latin typeface="Arial" pitchFamily="34" charset="0"/>
              <a:ea typeface="+mn-ea"/>
            </a:endParaRPr>
          </a:p>
        </p:txBody>
      </p:sp>
    </p:spTree>
  </p:cSld>
  <p:clrMap bg1="lt1" tx1="dk1" bg2="lt2" tx2="dk2" accent1="accent1" accent2="accent2" accent3="accent3" accent4="accent4" accent5="accent5" accent6="accent6" hlink="hlink" folHlink="folHlink"/>
  <p:sldLayoutIdLst>
    <p:sldLayoutId id="2147483695" r:id="rId1"/>
    <p:sldLayoutId id="2147483697" r:id="rId2"/>
    <p:sldLayoutId id="2147483698" r:id="rId3"/>
    <p:sldLayoutId id="2147483699" r:id="rId4"/>
    <p:sldLayoutId id="2147483700" r:id="rId5"/>
    <p:sldLayoutId id="2147483701"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6" r:id="rId17"/>
  </p:sldLayoutIdLst>
  <p:hf hdr="0" ftr="0" dt="0"/>
  <p:txStyles>
    <p:titleStyle>
      <a:lvl1pPr algn="l" rtl="0" eaLnBrk="1" fontAlgn="base" hangingPunct="1">
        <a:lnSpc>
          <a:spcPct val="83000"/>
        </a:lnSpc>
        <a:spcBef>
          <a:spcPct val="0"/>
        </a:spcBef>
        <a:spcAft>
          <a:spcPct val="0"/>
        </a:spcAft>
        <a:defRPr lang="en-US" sz="3000" b="1" i="0" cap="none" spc="50" baseline="0" dirty="0" smtClean="0">
          <a:solidFill>
            <a:srgbClr val="002C77"/>
          </a:solidFill>
          <a:effectLst/>
          <a:latin typeface="+mj-lt"/>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p:titleStyle>
    <p:bodyStyle>
      <a:lvl1pPr marL="203200" indent="-203200" algn="l" rtl="0" eaLnBrk="1" fontAlgn="base" hangingPunct="1">
        <a:spcBef>
          <a:spcPts val="600"/>
        </a:spcBef>
        <a:spcAft>
          <a:spcPct val="0"/>
        </a:spcAft>
        <a:buChar char="•"/>
        <a:defRPr sz="2000">
          <a:solidFill>
            <a:schemeClr val="bg2">
              <a:lumMod val="50000"/>
            </a:schemeClr>
          </a:solidFill>
          <a:latin typeface="+mn-lt"/>
          <a:ea typeface="+mn-ea"/>
          <a:cs typeface="+mn-cs"/>
        </a:defRPr>
      </a:lvl1pPr>
      <a:lvl2pPr marL="508000" indent="-279400" algn="l" rtl="0" eaLnBrk="1" fontAlgn="base" hangingPunct="1">
        <a:spcBef>
          <a:spcPts val="300"/>
        </a:spcBef>
        <a:spcAft>
          <a:spcPct val="0"/>
        </a:spcAft>
        <a:buChar char="–"/>
        <a:defRPr sz="2000">
          <a:solidFill>
            <a:schemeClr val="bg2">
              <a:lumMod val="50000"/>
            </a:schemeClr>
          </a:solidFill>
          <a:latin typeface="+mn-lt"/>
          <a:ea typeface="+mn-ea"/>
        </a:defRPr>
      </a:lvl2pPr>
      <a:lvl3pPr marL="685800" indent="-177800" algn="l" rtl="0" eaLnBrk="1" fontAlgn="base" hangingPunct="1">
        <a:spcBef>
          <a:spcPts val="300"/>
        </a:spcBef>
        <a:spcAft>
          <a:spcPct val="0"/>
        </a:spcAft>
        <a:buFont typeface="Arial" charset="0"/>
        <a:buChar char="­"/>
        <a:defRPr sz="2000">
          <a:solidFill>
            <a:schemeClr val="bg2">
              <a:lumMod val="50000"/>
            </a:schemeClr>
          </a:solidFill>
          <a:latin typeface="+mn-lt"/>
          <a:ea typeface="+mn-ea"/>
        </a:defRPr>
      </a:lvl3pPr>
      <a:lvl4pPr marL="863600" indent="-177800" algn="l" rtl="0" eaLnBrk="1" fontAlgn="base" hangingPunct="1">
        <a:spcBef>
          <a:spcPts val="300"/>
        </a:spcBef>
        <a:spcAft>
          <a:spcPct val="0"/>
        </a:spcAft>
        <a:buFont typeface="Arial" charset="0"/>
        <a:buChar char="­"/>
        <a:defRPr sz="2000">
          <a:solidFill>
            <a:schemeClr val="bg2">
              <a:lumMod val="50000"/>
            </a:schemeClr>
          </a:solidFill>
          <a:latin typeface="+mn-lt"/>
          <a:ea typeface="+mn-ea"/>
        </a:defRPr>
      </a:lvl4pPr>
      <a:lvl5pPr marL="1041400" indent="-177800" algn="l" rtl="0" eaLnBrk="1" fontAlgn="base" hangingPunct="1">
        <a:spcBef>
          <a:spcPts val="300"/>
        </a:spcBef>
        <a:spcAft>
          <a:spcPct val="0"/>
        </a:spcAft>
        <a:buFont typeface="Arial" charset="0"/>
        <a:buChar char="-"/>
        <a:defRPr sz="2000">
          <a:solidFill>
            <a:schemeClr val="bg2">
              <a:lumMod val="50000"/>
            </a:schemeClr>
          </a:solidFill>
          <a:latin typeface="+mn-lt"/>
          <a:ea typeface="+mn-ea"/>
        </a:defRPr>
      </a:lvl5pPr>
      <a:lvl6pPr marL="14986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needymeds.org/" TargetMode="External"/><Relationship Id="rId7" Type="http://schemas.openxmlformats.org/officeDocument/2006/relationships/hyperlink" Target="http://www.internetdrugcoupon.com/"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goodrx.com/" TargetMode="External"/><Relationship Id="rId5" Type="http://schemas.openxmlformats.org/officeDocument/2006/relationships/hyperlink" Target="http://www.rxpharmacycoupons.com/" TargetMode="External"/><Relationship Id="rId4" Type="http://schemas.openxmlformats.org/officeDocument/2006/relationships/hyperlink" Target="http://www.gskforyou.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irs.gov/pub/irs-pdf/p502.pdf" TargetMode="External"/><Relationship Id="rId2" Type="http://schemas.openxmlformats.org/officeDocument/2006/relationships/hyperlink" Target="https://www.brainshark.com/jwterrill/vu?pi=zHFzgIuSKzO9y4z0"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ew15.ultipro.com/Login"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Sixtbenefits@usenrollments.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FF5F00"/>
            </a:gs>
            <a:gs pos="83000">
              <a:schemeClr val="bg1"/>
            </a:gs>
            <a:gs pos="100000">
              <a:srgbClr val="FF5F00"/>
            </a:gs>
          </a:gsLst>
          <a:lin ang="5400000" scaled="1"/>
        </a:gradFill>
        <a:effectLst/>
      </p:bgPr>
    </p:bg>
    <p:spTree>
      <p:nvGrpSpPr>
        <p:cNvPr id="1" name=""/>
        <p:cNvGrpSpPr/>
        <p:nvPr/>
      </p:nvGrpSpPr>
      <p:grpSpPr>
        <a:xfrm>
          <a:off x="0" y="0"/>
          <a:ext cx="0" cy="0"/>
          <a:chOff x="0" y="0"/>
          <a:chExt cx="0" cy="0"/>
        </a:xfrm>
      </p:grpSpPr>
      <p:pic>
        <p:nvPicPr>
          <p:cNvPr id="10" name="Picture 9" descr="A group of people in a jeep&#10;&#10;Description automatically generated">
            <a:extLst>
              <a:ext uri="{FF2B5EF4-FFF2-40B4-BE49-F238E27FC236}">
                <a16:creationId xmlns:a16="http://schemas.microsoft.com/office/drawing/2014/main" id="{491C866C-97B6-3148-993E-C0B23B577D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14" t="710" b="17805"/>
          <a:stretch/>
        </p:blipFill>
        <p:spPr>
          <a:xfrm flipH="1">
            <a:off x="0" y="3031917"/>
            <a:ext cx="6248080" cy="3844527"/>
          </a:xfrm>
          <a:prstGeom prst="rect">
            <a:avLst/>
          </a:prstGeom>
        </p:spPr>
      </p:pic>
      <p:sp>
        <p:nvSpPr>
          <p:cNvPr id="6" name="Right Triangle 5"/>
          <p:cNvSpPr/>
          <p:nvPr/>
        </p:nvSpPr>
        <p:spPr>
          <a:xfrm rot="10800000">
            <a:off x="0" y="-18445"/>
            <a:ext cx="9602788" cy="3825296"/>
          </a:xfrm>
          <a:prstGeom prst="rtTriangle">
            <a:avLst/>
          </a:prstGeom>
          <a:gradFill>
            <a:gsLst>
              <a:gs pos="0">
                <a:sysClr val="window" lastClr="FFFFFF"/>
              </a:gs>
              <a:gs pos="49000">
                <a:sysClr val="window" lastClr="FFFFFF">
                  <a:alpha val="0"/>
                </a:sysClr>
              </a:gs>
              <a:gs pos="100000">
                <a:srgbClr val="ED7D31"/>
              </a:gs>
            </a:gsLst>
            <a:lin ang="7200000" scaled="0"/>
          </a:gra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p:cNvCxnSpPr/>
          <p:nvPr/>
        </p:nvCxnSpPr>
        <p:spPr>
          <a:xfrm flipV="1">
            <a:off x="0" y="0"/>
            <a:ext cx="1317072" cy="1300294"/>
          </a:xfrm>
          <a:prstGeom prst="line">
            <a:avLst/>
          </a:prstGeom>
          <a:noFill/>
          <a:ln w="12700" cap="flat" cmpd="sng" algn="ctr">
            <a:solidFill>
              <a:srgbClr val="FF5F00"/>
            </a:solidFill>
            <a:prstDash val="solid"/>
            <a:miter lim="800000"/>
          </a:ln>
          <a:effectLst/>
        </p:spPr>
      </p:cxnSp>
      <p:cxnSp>
        <p:nvCxnSpPr>
          <p:cNvPr id="8" name="Straight Connector 7"/>
          <p:cNvCxnSpPr/>
          <p:nvPr/>
        </p:nvCxnSpPr>
        <p:spPr>
          <a:xfrm flipV="1">
            <a:off x="-22304" y="-7434"/>
            <a:ext cx="1828802" cy="1830198"/>
          </a:xfrm>
          <a:prstGeom prst="line">
            <a:avLst/>
          </a:prstGeom>
          <a:noFill/>
          <a:ln w="12700" cap="flat" cmpd="sng" algn="ctr">
            <a:solidFill>
              <a:srgbClr val="FF5F00"/>
            </a:solidFill>
            <a:prstDash val="solid"/>
            <a:miter lim="800000"/>
          </a:ln>
          <a:effectLst/>
        </p:spPr>
      </p:cxnSp>
      <p:cxnSp>
        <p:nvCxnSpPr>
          <p:cNvPr id="9" name="Straight Connector 8"/>
          <p:cNvCxnSpPr/>
          <p:nvPr/>
        </p:nvCxnSpPr>
        <p:spPr>
          <a:xfrm flipV="1">
            <a:off x="-3" y="0"/>
            <a:ext cx="2289720" cy="2305810"/>
          </a:xfrm>
          <a:prstGeom prst="line">
            <a:avLst/>
          </a:prstGeom>
          <a:noFill/>
          <a:ln w="12700" cap="flat" cmpd="sng" algn="ctr">
            <a:solidFill>
              <a:srgbClr val="FF5F00"/>
            </a:solidFill>
            <a:prstDash val="solid"/>
            <a:miter lim="800000"/>
          </a:ln>
          <a:effectLst/>
        </p:spPr>
      </p:cxnSp>
      <p:sp>
        <p:nvSpPr>
          <p:cNvPr id="16" name="Rectangle 15"/>
          <p:cNvSpPr/>
          <p:nvPr/>
        </p:nvSpPr>
        <p:spPr bwMode="auto">
          <a:xfrm>
            <a:off x="6246280" y="3063946"/>
            <a:ext cx="3356507" cy="3812498"/>
          </a:xfrm>
          <a:prstGeom prst="rect">
            <a:avLst/>
          </a:prstGeom>
          <a:solidFill>
            <a:schemeClr val="bg1"/>
          </a:solidFill>
          <a:ln w="9525" cap="flat" cmpd="sng" algn="ctr">
            <a:solidFill>
              <a:schemeClr val="bg2"/>
            </a:solid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p:txBody>
      </p:sp>
      <p:grpSp>
        <p:nvGrpSpPr>
          <p:cNvPr id="17" name="Graphic 2638">
            <a:extLst>
              <a:ext uri="{FF2B5EF4-FFF2-40B4-BE49-F238E27FC236}">
                <a16:creationId xmlns:a16="http://schemas.microsoft.com/office/drawing/2014/main" id="{3BD36A98-4BC7-B848-A5D1-5395CF7EAAB6}"/>
              </a:ext>
            </a:extLst>
          </p:cNvPr>
          <p:cNvGrpSpPr>
            <a:grpSpLocks noChangeAspect="1"/>
          </p:cNvGrpSpPr>
          <p:nvPr/>
        </p:nvGrpSpPr>
        <p:grpSpPr>
          <a:xfrm>
            <a:off x="8227135" y="3330757"/>
            <a:ext cx="673366" cy="673366"/>
            <a:chOff x="5462340" y="2754796"/>
            <a:chExt cx="334697" cy="334697"/>
          </a:xfrm>
          <a:solidFill>
            <a:srgbClr val="FF5F00"/>
          </a:solidFill>
        </p:grpSpPr>
        <p:sp>
          <p:nvSpPr>
            <p:cNvPr id="18" name="Freeform 17">
              <a:extLst>
                <a:ext uri="{FF2B5EF4-FFF2-40B4-BE49-F238E27FC236}">
                  <a16:creationId xmlns:a16="http://schemas.microsoft.com/office/drawing/2014/main" id="{16B27EE2-8B4B-AD49-9963-0E9E1C33711A}"/>
                </a:ext>
              </a:extLst>
            </p:cNvPr>
            <p:cNvSpPr/>
            <p:nvPr/>
          </p:nvSpPr>
          <p:spPr>
            <a:xfrm>
              <a:off x="5462340" y="2754796"/>
              <a:ext cx="334697" cy="334697"/>
            </a:xfrm>
            <a:custGeom>
              <a:avLst/>
              <a:gdLst>
                <a:gd name="connsiteX0" fmla="*/ 334698 w 334697"/>
                <a:gd name="connsiteY0" fmla="*/ 60854 h 334697"/>
                <a:gd name="connsiteX1" fmla="*/ 273844 w 334697"/>
                <a:gd name="connsiteY1" fmla="*/ 0 h 334697"/>
                <a:gd name="connsiteX2" fmla="*/ 206904 w 334697"/>
                <a:gd name="connsiteY2" fmla="*/ 15214 h 334697"/>
                <a:gd name="connsiteX3" fmla="*/ 167349 w 334697"/>
                <a:gd name="connsiteY3" fmla="*/ 22820 h 334697"/>
                <a:gd name="connsiteX4" fmla="*/ 127794 w 334697"/>
                <a:gd name="connsiteY4" fmla="*/ 16735 h 334697"/>
                <a:gd name="connsiteX5" fmla="*/ 60854 w 334697"/>
                <a:gd name="connsiteY5" fmla="*/ 0 h 334697"/>
                <a:gd name="connsiteX6" fmla="*/ 0 w 334697"/>
                <a:gd name="connsiteY6" fmla="*/ 60854 h 334697"/>
                <a:gd name="connsiteX7" fmla="*/ 15214 w 334697"/>
                <a:gd name="connsiteY7" fmla="*/ 138443 h 334697"/>
                <a:gd name="connsiteX8" fmla="*/ 0 w 334697"/>
                <a:gd name="connsiteY8" fmla="*/ 290579 h 334697"/>
                <a:gd name="connsiteX9" fmla="*/ 44119 w 334697"/>
                <a:gd name="connsiteY9" fmla="*/ 334698 h 334697"/>
                <a:gd name="connsiteX10" fmla="*/ 80632 w 334697"/>
                <a:gd name="connsiteY10" fmla="*/ 314920 h 334697"/>
                <a:gd name="connsiteX11" fmla="*/ 139965 w 334697"/>
                <a:gd name="connsiteY11" fmla="*/ 244938 h 334697"/>
                <a:gd name="connsiteX12" fmla="*/ 167349 w 334697"/>
                <a:gd name="connsiteY12" fmla="*/ 228203 h 334697"/>
                <a:gd name="connsiteX13" fmla="*/ 194733 w 334697"/>
                <a:gd name="connsiteY13" fmla="*/ 244938 h 334697"/>
                <a:gd name="connsiteX14" fmla="*/ 254066 w 334697"/>
                <a:gd name="connsiteY14" fmla="*/ 314920 h 334697"/>
                <a:gd name="connsiteX15" fmla="*/ 290579 w 334697"/>
                <a:gd name="connsiteY15" fmla="*/ 334698 h 334697"/>
                <a:gd name="connsiteX16" fmla="*/ 334698 w 334697"/>
                <a:gd name="connsiteY16" fmla="*/ 289057 h 334697"/>
                <a:gd name="connsiteX17" fmla="*/ 319484 w 334697"/>
                <a:gd name="connsiteY17" fmla="*/ 138443 h 334697"/>
                <a:gd name="connsiteX18" fmla="*/ 334698 w 334697"/>
                <a:gd name="connsiteY18" fmla="*/ 60854 h 334697"/>
                <a:gd name="connsiteX19" fmla="*/ 304271 w 334697"/>
                <a:gd name="connsiteY19" fmla="*/ 290579 h 334697"/>
                <a:gd name="connsiteX20" fmla="*/ 290579 w 334697"/>
                <a:gd name="connsiteY20" fmla="*/ 304271 h 334697"/>
                <a:gd name="connsiteX21" fmla="*/ 278408 w 334697"/>
                <a:gd name="connsiteY21" fmla="*/ 296664 h 334697"/>
                <a:gd name="connsiteX22" fmla="*/ 219075 w 334697"/>
                <a:gd name="connsiteY22" fmla="*/ 226682 h 334697"/>
                <a:gd name="connsiteX23" fmla="*/ 167349 w 334697"/>
                <a:gd name="connsiteY23" fmla="*/ 197776 h 334697"/>
                <a:gd name="connsiteX24" fmla="*/ 115623 w 334697"/>
                <a:gd name="connsiteY24" fmla="*/ 226682 h 334697"/>
                <a:gd name="connsiteX25" fmla="*/ 57811 w 334697"/>
                <a:gd name="connsiteY25" fmla="*/ 295143 h 334697"/>
                <a:gd name="connsiteX26" fmla="*/ 44119 w 334697"/>
                <a:gd name="connsiteY26" fmla="*/ 304271 h 334697"/>
                <a:gd name="connsiteX27" fmla="*/ 30427 w 334697"/>
                <a:gd name="connsiteY27" fmla="*/ 292100 h 334697"/>
                <a:gd name="connsiteX28" fmla="*/ 45641 w 334697"/>
                <a:gd name="connsiteY28" fmla="*/ 138443 h 334697"/>
                <a:gd name="connsiteX29" fmla="*/ 45641 w 334697"/>
                <a:gd name="connsiteY29" fmla="*/ 132358 h 334697"/>
                <a:gd name="connsiteX30" fmla="*/ 30427 w 334697"/>
                <a:gd name="connsiteY30" fmla="*/ 60854 h 334697"/>
                <a:gd name="connsiteX31" fmla="*/ 60854 w 334697"/>
                <a:gd name="connsiteY31" fmla="*/ 30427 h 334697"/>
                <a:gd name="connsiteX32" fmla="*/ 118666 w 334697"/>
                <a:gd name="connsiteY32" fmla="*/ 45641 h 334697"/>
                <a:gd name="connsiteX33" fmla="*/ 167349 w 334697"/>
                <a:gd name="connsiteY33" fmla="*/ 53247 h 334697"/>
                <a:gd name="connsiteX34" fmla="*/ 216032 w 334697"/>
                <a:gd name="connsiteY34" fmla="*/ 44119 h 334697"/>
                <a:gd name="connsiteX35" fmla="*/ 273844 w 334697"/>
                <a:gd name="connsiteY35" fmla="*/ 30427 h 334697"/>
                <a:gd name="connsiteX36" fmla="*/ 304271 w 334697"/>
                <a:gd name="connsiteY36" fmla="*/ 60854 h 334697"/>
                <a:gd name="connsiteX37" fmla="*/ 289057 w 334697"/>
                <a:gd name="connsiteY37" fmla="*/ 132358 h 334697"/>
                <a:gd name="connsiteX38" fmla="*/ 289057 w 334697"/>
                <a:gd name="connsiteY38" fmla="*/ 138443 h 334697"/>
                <a:gd name="connsiteX39" fmla="*/ 304271 w 334697"/>
                <a:gd name="connsiteY39" fmla="*/ 290579 h 33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4697" h="334697">
                  <a:moveTo>
                    <a:pt x="334698" y="60854"/>
                  </a:moveTo>
                  <a:cubicBezTo>
                    <a:pt x="334698" y="27384"/>
                    <a:pt x="307314" y="0"/>
                    <a:pt x="273844" y="0"/>
                  </a:cubicBezTo>
                  <a:cubicBezTo>
                    <a:pt x="257109" y="0"/>
                    <a:pt x="220596" y="10649"/>
                    <a:pt x="206904" y="15214"/>
                  </a:cubicBezTo>
                  <a:cubicBezTo>
                    <a:pt x="190169" y="19778"/>
                    <a:pt x="179520" y="22820"/>
                    <a:pt x="167349" y="22820"/>
                  </a:cubicBezTo>
                  <a:cubicBezTo>
                    <a:pt x="152135" y="22820"/>
                    <a:pt x="139965" y="19778"/>
                    <a:pt x="127794" y="16735"/>
                  </a:cubicBezTo>
                  <a:cubicBezTo>
                    <a:pt x="114102" y="10649"/>
                    <a:pt x="77589" y="0"/>
                    <a:pt x="60854" y="0"/>
                  </a:cubicBezTo>
                  <a:cubicBezTo>
                    <a:pt x="27384" y="0"/>
                    <a:pt x="0" y="27384"/>
                    <a:pt x="0" y="60854"/>
                  </a:cubicBezTo>
                  <a:cubicBezTo>
                    <a:pt x="0" y="83674"/>
                    <a:pt x="12171" y="126272"/>
                    <a:pt x="15214" y="138443"/>
                  </a:cubicBezTo>
                  <a:lnTo>
                    <a:pt x="0" y="290579"/>
                  </a:lnTo>
                  <a:cubicBezTo>
                    <a:pt x="0" y="313399"/>
                    <a:pt x="21299" y="334698"/>
                    <a:pt x="44119" y="334698"/>
                  </a:cubicBezTo>
                  <a:cubicBezTo>
                    <a:pt x="60854" y="334698"/>
                    <a:pt x="73025" y="324048"/>
                    <a:pt x="80632" y="314920"/>
                  </a:cubicBezTo>
                  <a:lnTo>
                    <a:pt x="139965" y="244938"/>
                  </a:lnTo>
                  <a:cubicBezTo>
                    <a:pt x="144529" y="238853"/>
                    <a:pt x="155178" y="228203"/>
                    <a:pt x="167349" y="228203"/>
                  </a:cubicBezTo>
                  <a:cubicBezTo>
                    <a:pt x="176477" y="228203"/>
                    <a:pt x="184084" y="232767"/>
                    <a:pt x="194733" y="244938"/>
                  </a:cubicBezTo>
                  <a:lnTo>
                    <a:pt x="254066" y="314920"/>
                  </a:lnTo>
                  <a:cubicBezTo>
                    <a:pt x="263194" y="327091"/>
                    <a:pt x="276886" y="334698"/>
                    <a:pt x="290579" y="334698"/>
                  </a:cubicBezTo>
                  <a:cubicBezTo>
                    <a:pt x="314920" y="334698"/>
                    <a:pt x="334698" y="314920"/>
                    <a:pt x="334698" y="289057"/>
                  </a:cubicBezTo>
                  <a:lnTo>
                    <a:pt x="319484" y="138443"/>
                  </a:lnTo>
                  <a:cubicBezTo>
                    <a:pt x="322527" y="126272"/>
                    <a:pt x="334698" y="83674"/>
                    <a:pt x="334698" y="60854"/>
                  </a:cubicBezTo>
                  <a:close/>
                  <a:moveTo>
                    <a:pt x="304271" y="290579"/>
                  </a:moveTo>
                  <a:cubicBezTo>
                    <a:pt x="304271" y="296664"/>
                    <a:pt x="299707" y="304271"/>
                    <a:pt x="290579" y="304271"/>
                  </a:cubicBezTo>
                  <a:cubicBezTo>
                    <a:pt x="287536" y="304271"/>
                    <a:pt x="281451" y="301228"/>
                    <a:pt x="278408" y="296664"/>
                  </a:cubicBezTo>
                  <a:lnTo>
                    <a:pt x="219075" y="226682"/>
                  </a:lnTo>
                  <a:cubicBezTo>
                    <a:pt x="206904" y="212990"/>
                    <a:pt x="190169" y="197776"/>
                    <a:pt x="167349" y="197776"/>
                  </a:cubicBezTo>
                  <a:cubicBezTo>
                    <a:pt x="149093" y="197776"/>
                    <a:pt x="130836" y="208426"/>
                    <a:pt x="115623" y="226682"/>
                  </a:cubicBezTo>
                  <a:lnTo>
                    <a:pt x="57811" y="295143"/>
                  </a:lnTo>
                  <a:cubicBezTo>
                    <a:pt x="51726" y="299707"/>
                    <a:pt x="48683" y="304271"/>
                    <a:pt x="44119" y="304271"/>
                  </a:cubicBezTo>
                  <a:cubicBezTo>
                    <a:pt x="38034" y="304271"/>
                    <a:pt x="30427" y="296664"/>
                    <a:pt x="30427" y="292100"/>
                  </a:cubicBezTo>
                  <a:lnTo>
                    <a:pt x="45641" y="138443"/>
                  </a:lnTo>
                  <a:cubicBezTo>
                    <a:pt x="45641" y="136922"/>
                    <a:pt x="45641" y="133879"/>
                    <a:pt x="45641" y="132358"/>
                  </a:cubicBezTo>
                  <a:cubicBezTo>
                    <a:pt x="41077" y="118666"/>
                    <a:pt x="30427" y="79110"/>
                    <a:pt x="30427" y="60854"/>
                  </a:cubicBezTo>
                  <a:cubicBezTo>
                    <a:pt x="30427" y="44119"/>
                    <a:pt x="44119" y="30427"/>
                    <a:pt x="60854" y="30427"/>
                  </a:cubicBezTo>
                  <a:cubicBezTo>
                    <a:pt x="69982" y="30427"/>
                    <a:pt x="92803" y="36513"/>
                    <a:pt x="118666" y="45641"/>
                  </a:cubicBezTo>
                  <a:cubicBezTo>
                    <a:pt x="132358" y="50205"/>
                    <a:pt x="149093" y="53247"/>
                    <a:pt x="167349" y="53247"/>
                  </a:cubicBezTo>
                  <a:cubicBezTo>
                    <a:pt x="185605" y="53247"/>
                    <a:pt x="200819" y="48683"/>
                    <a:pt x="216032" y="44119"/>
                  </a:cubicBezTo>
                  <a:cubicBezTo>
                    <a:pt x="241895" y="36513"/>
                    <a:pt x="264716" y="30427"/>
                    <a:pt x="273844" y="30427"/>
                  </a:cubicBezTo>
                  <a:cubicBezTo>
                    <a:pt x="290579" y="30427"/>
                    <a:pt x="304271" y="44119"/>
                    <a:pt x="304271" y="60854"/>
                  </a:cubicBezTo>
                  <a:cubicBezTo>
                    <a:pt x="304271" y="79110"/>
                    <a:pt x="293621" y="118666"/>
                    <a:pt x="289057" y="132358"/>
                  </a:cubicBezTo>
                  <a:cubicBezTo>
                    <a:pt x="289057" y="133879"/>
                    <a:pt x="289057" y="136922"/>
                    <a:pt x="289057" y="138443"/>
                  </a:cubicBezTo>
                  <a:lnTo>
                    <a:pt x="304271" y="290579"/>
                  </a:lnTo>
                  <a:close/>
                </a:path>
              </a:pathLst>
            </a:custGeom>
            <a:grpFill/>
            <a:ln w="15081" cap="flat">
              <a:solidFill>
                <a:srgbClr val="FF5F00"/>
              </a:solid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81A0677F-084C-F04D-9E7C-CF8F8591E945}"/>
                </a:ext>
              </a:extLst>
            </p:cNvPr>
            <p:cNvSpPr/>
            <p:nvPr/>
          </p:nvSpPr>
          <p:spPr>
            <a:xfrm>
              <a:off x="5568600" y="2832150"/>
              <a:ext cx="122177" cy="35225"/>
            </a:xfrm>
            <a:custGeom>
              <a:avLst/>
              <a:gdLst>
                <a:gd name="connsiteX0" fmla="*/ 103687 w 122177"/>
                <a:gd name="connsiteY0" fmla="*/ 235 h 35225"/>
                <a:gd name="connsiteX1" fmla="*/ 18491 w 122177"/>
                <a:gd name="connsiteY1" fmla="*/ 235 h 35225"/>
                <a:gd name="connsiteX2" fmla="*/ 235 w 122177"/>
                <a:gd name="connsiteY2" fmla="*/ 12406 h 35225"/>
                <a:gd name="connsiteX3" fmla="*/ 12406 w 122177"/>
                <a:gd name="connsiteY3" fmla="*/ 30662 h 35225"/>
                <a:gd name="connsiteX4" fmla="*/ 61089 w 122177"/>
                <a:gd name="connsiteY4" fmla="*/ 35226 h 35225"/>
                <a:gd name="connsiteX5" fmla="*/ 109772 w 122177"/>
                <a:gd name="connsiteY5" fmla="*/ 30662 h 35225"/>
                <a:gd name="connsiteX6" fmla="*/ 121943 w 122177"/>
                <a:gd name="connsiteY6" fmla="*/ 12406 h 35225"/>
                <a:gd name="connsiteX7" fmla="*/ 103687 w 122177"/>
                <a:gd name="connsiteY7" fmla="*/ 235 h 3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7" h="35225">
                  <a:moveTo>
                    <a:pt x="103687" y="235"/>
                  </a:moveTo>
                  <a:cubicBezTo>
                    <a:pt x="74781" y="6320"/>
                    <a:pt x="47397" y="6320"/>
                    <a:pt x="18491" y="235"/>
                  </a:cubicBezTo>
                  <a:cubicBezTo>
                    <a:pt x="10884" y="-1287"/>
                    <a:pt x="1756" y="4799"/>
                    <a:pt x="235" y="12406"/>
                  </a:cubicBezTo>
                  <a:cubicBezTo>
                    <a:pt x="-1287" y="20012"/>
                    <a:pt x="4799" y="29140"/>
                    <a:pt x="12406" y="30662"/>
                  </a:cubicBezTo>
                  <a:cubicBezTo>
                    <a:pt x="29140" y="33704"/>
                    <a:pt x="44354" y="35226"/>
                    <a:pt x="61089" y="35226"/>
                  </a:cubicBezTo>
                  <a:cubicBezTo>
                    <a:pt x="77824" y="35226"/>
                    <a:pt x="93037" y="33704"/>
                    <a:pt x="109772" y="30662"/>
                  </a:cubicBezTo>
                  <a:cubicBezTo>
                    <a:pt x="117379" y="29140"/>
                    <a:pt x="123464" y="20012"/>
                    <a:pt x="121943" y="12406"/>
                  </a:cubicBezTo>
                  <a:cubicBezTo>
                    <a:pt x="120422" y="4799"/>
                    <a:pt x="112815" y="-1287"/>
                    <a:pt x="103687" y="235"/>
                  </a:cubicBezTo>
                  <a:close/>
                </a:path>
              </a:pathLst>
            </a:custGeom>
            <a:grpFill/>
            <a:ln w="15081" cap="flat">
              <a:solidFill>
                <a:srgbClr val="FF5F00"/>
              </a:solidFill>
              <a:prstDash val="solid"/>
              <a:miter/>
            </a:ln>
          </p:spPr>
          <p:txBody>
            <a:bodyPr rtlCol="0" anchor="ctr"/>
            <a:lstStyle/>
            <a:p>
              <a:endParaRPr lang="en-US" dirty="0"/>
            </a:p>
          </p:txBody>
        </p:sp>
      </p:grpSp>
      <p:grpSp>
        <p:nvGrpSpPr>
          <p:cNvPr id="20" name="Graphic 2080">
            <a:extLst>
              <a:ext uri="{FF2B5EF4-FFF2-40B4-BE49-F238E27FC236}">
                <a16:creationId xmlns:a16="http://schemas.microsoft.com/office/drawing/2014/main" id="{F5750D65-1135-B541-A0BE-56399A3C4F84}"/>
              </a:ext>
            </a:extLst>
          </p:cNvPr>
          <p:cNvGrpSpPr>
            <a:grpSpLocks noChangeAspect="1"/>
          </p:cNvGrpSpPr>
          <p:nvPr/>
        </p:nvGrpSpPr>
        <p:grpSpPr>
          <a:xfrm>
            <a:off x="8203143" y="4798683"/>
            <a:ext cx="734583" cy="673366"/>
            <a:chOff x="5450935" y="4650713"/>
            <a:chExt cx="365125" cy="334697"/>
          </a:xfrm>
          <a:solidFill>
            <a:srgbClr val="FF5F00"/>
          </a:solidFill>
        </p:grpSpPr>
        <p:sp>
          <p:nvSpPr>
            <p:cNvPr id="21" name="Freeform 20">
              <a:extLst>
                <a:ext uri="{FF2B5EF4-FFF2-40B4-BE49-F238E27FC236}">
                  <a16:creationId xmlns:a16="http://schemas.microsoft.com/office/drawing/2014/main" id="{20B7ECA5-354E-D449-9185-61F2560210DD}"/>
                </a:ext>
              </a:extLst>
            </p:cNvPr>
            <p:cNvSpPr/>
            <p:nvPr/>
          </p:nvSpPr>
          <p:spPr>
            <a:xfrm>
              <a:off x="5466148" y="4650713"/>
              <a:ext cx="334697" cy="112580"/>
            </a:xfrm>
            <a:custGeom>
              <a:avLst/>
              <a:gdLst>
                <a:gd name="connsiteX0" fmla="*/ 15214 w 334697"/>
                <a:gd name="connsiteY0" fmla="*/ 112580 h 112580"/>
                <a:gd name="connsiteX1" fmla="*/ 30427 w 334697"/>
                <a:gd name="connsiteY1" fmla="*/ 97367 h 112580"/>
                <a:gd name="connsiteX2" fmla="*/ 98888 w 334697"/>
                <a:gd name="connsiteY2" fmla="*/ 30427 h 112580"/>
                <a:gd name="connsiteX3" fmla="*/ 155178 w 334697"/>
                <a:gd name="connsiteY3" fmla="*/ 60854 h 112580"/>
                <a:gd name="connsiteX4" fmla="*/ 181041 w 334697"/>
                <a:gd name="connsiteY4" fmla="*/ 60854 h 112580"/>
                <a:gd name="connsiteX5" fmla="*/ 237331 w 334697"/>
                <a:gd name="connsiteY5" fmla="*/ 30427 h 112580"/>
                <a:gd name="connsiteX6" fmla="*/ 304271 w 334697"/>
                <a:gd name="connsiteY6" fmla="*/ 97367 h 112580"/>
                <a:gd name="connsiteX7" fmla="*/ 319484 w 334697"/>
                <a:gd name="connsiteY7" fmla="*/ 112580 h 112580"/>
                <a:gd name="connsiteX8" fmla="*/ 334698 w 334697"/>
                <a:gd name="connsiteY8" fmla="*/ 97367 h 112580"/>
                <a:gd name="connsiteX9" fmla="*/ 235810 w 334697"/>
                <a:gd name="connsiteY9" fmla="*/ 0 h 112580"/>
                <a:gd name="connsiteX10" fmla="*/ 167349 w 334697"/>
                <a:gd name="connsiteY10" fmla="*/ 27384 h 112580"/>
                <a:gd name="connsiteX11" fmla="*/ 98888 w 334697"/>
                <a:gd name="connsiteY11" fmla="*/ 0 h 112580"/>
                <a:gd name="connsiteX12" fmla="*/ 0 w 334697"/>
                <a:gd name="connsiteY12" fmla="*/ 97367 h 112580"/>
                <a:gd name="connsiteX13" fmla="*/ 15214 w 334697"/>
                <a:gd name="connsiteY13" fmla="*/ 112580 h 112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4697" h="112580">
                  <a:moveTo>
                    <a:pt x="15214" y="112580"/>
                  </a:moveTo>
                  <a:cubicBezTo>
                    <a:pt x="24342" y="112580"/>
                    <a:pt x="30427" y="106495"/>
                    <a:pt x="30427" y="97367"/>
                  </a:cubicBezTo>
                  <a:cubicBezTo>
                    <a:pt x="30427" y="60854"/>
                    <a:pt x="60854" y="30427"/>
                    <a:pt x="98888" y="30427"/>
                  </a:cubicBezTo>
                  <a:cubicBezTo>
                    <a:pt x="121708" y="30427"/>
                    <a:pt x="143007" y="41077"/>
                    <a:pt x="155178" y="60854"/>
                  </a:cubicBezTo>
                  <a:cubicBezTo>
                    <a:pt x="161264" y="69982"/>
                    <a:pt x="174956" y="69982"/>
                    <a:pt x="181041" y="60854"/>
                  </a:cubicBezTo>
                  <a:cubicBezTo>
                    <a:pt x="193212" y="42598"/>
                    <a:pt x="214511" y="30427"/>
                    <a:pt x="237331" y="30427"/>
                  </a:cubicBezTo>
                  <a:cubicBezTo>
                    <a:pt x="273844" y="30427"/>
                    <a:pt x="304271" y="60854"/>
                    <a:pt x="304271" y="97367"/>
                  </a:cubicBezTo>
                  <a:cubicBezTo>
                    <a:pt x="304271" y="106495"/>
                    <a:pt x="310356" y="112580"/>
                    <a:pt x="319484" y="112580"/>
                  </a:cubicBezTo>
                  <a:cubicBezTo>
                    <a:pt x="328613" y="112580"/>
                    <a:pt x="334698" y="106495"/>
                    <a:pt x="334698" y="97367"/>
                  </a:cubicBezTo>
                  <a:cubicBezTo>
                    <a:pt x="334698" y="44119"/>
                    <a:pt x="290579" y="0"/>
                    <a:pt x="235810" y="0"/>
                  </a:cubicBezTo>
                  <a:cubicBezTo>
                    <a:pt x="209947" y="0"/>
                    <a:pt x="185605" y="10649"/>
                    <a:pt x="167349" y="27384"/>
                  </a:cubicBezTo>
                  <a:cubicBezTo>
                    <a:pt x="149093" y="10649"/>
                    <a:pt x="124751" y="0"/>
                    <a:pt x="98888" y="0"/>
                  </a:cubicBezTo>
                  <a:cubicBezTo>
                    <a:pt x="44119" y="0"/>
                    <a:pt x="0" y="44119"/>
                    <a:pt x="0" y="97367"/>
                  </a:cubicBezTo>
                  <a:cubicBezTo>
                    <a:pt x="0" y="106495"/>
                    <a:pt x="6085" y="112580"/>
                    <a:pt x="15214" y="112580"/>
                  </a:cubicBezTo>
                  <a:close/>
                </a:path>
              </a:pathLst>
            </a:custGeom>
            <a:grpFill/>
            <a:ln w="15081" cap="flat">
              <a:solidFill>
                <a:srgbClr val="FF5F00"/>
              </a:solid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E3776312-BB92-9946-A769-809603546C4F}"/>
                </a:ext>
              </a:extLst>
            </p:cNvPr>
            <p:cNvSpPr/>
            <p:nvPr/>
          </p:nvSpPr>
          <p:spPr>
            <a:xfrm>
              <a:off x="5512178" y="4836707"/>
              <a:ext cx="242638" cy="148703"/>
            </a:xfrm>
            <a:custGeom>
              <a:avLst/>
              <a:gdLst>
                <a:gd name="connsiteX0" fmla="*/ 215643 w 242638"/>
                <a:gd name="connsiteY0" fmla="*/ 5696 h 148703"/>
                <a:gd name="connsiteX1" fmla="*/ 121319 w 242638"/>
                <a:gd name="connsiteY1" fmla="*/ 112191 h 148703"/>
                <a:gd name="connsiteX2" fmla="*/ 26995 w 242638"/>
                <a:gd name="connsiteY2" fmla="*/ 5696 h 148703"/>
                <a:gd name="connsiteX3" fmla="*/ 5696 w 242638"/>
                <a:gd name="connsiteY3" fmla="*/ 2654 h 148703"/>
                <a:gd name="connsiteX4" fmla="*/ 2654 w 242638"/>
                <a:gd name="connsiteY4" fmla="*/ 23953 h 148703"/>
                <a:gd name="connsiteX5" fmla="*/ 110670 w 242638"/>
                <a:gd name="connsiteY5" fmla="*/ 144140 h 148703"/>
                <a:gd name="connsiteX6" fmla="*/ 121319 w 242638"/>
                <a:gd name="connsiteY6" fmla="*/ 148704 h 148703"/>
                <a:gd name="connsiteX7" fmla="*/ 131969 w 242638"/>
                <a:gd name="connsiteY7" fmla="*/ 144140 h 148703"/>
                <a:gd name="connsiteX8" fmla="*/ 239985 w 242638"/>
                <a:gd name="connsiteY8" fmla="*/ 23953 h 148703"/>
                <a:gd name="connsiteX9" fmla="*/ 236942 w 242638"/>
                <a:gd name="connsiteY9" fmla="*/ 2654 h 148703"/>
                <a:gd name="connsiteX10" fmla="*/ 215643 w 242638"/>
                <a:gd name="connsiteY10" fmla="*/ 5696 h 14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638" h="148703">
                  <a:moveTo>
                    <a:pt x="215643" y="5696"/>
                  </a:moveTo>
                  <a:cubicBezTo>
                    <a:pt x="185216" y="45252"/>
                    <a:pt x="154789" y="80243"/>
                    <a:pt x="121319" y="112191"/>
                  </a:cubicBezTo>
                  <a:cubicBezTo>
                    <a:pt x="87850" y="80243"/>
                    <a:pt x="57423" y="45252"/>
                    <a:pt x="26995" y="5696"/>
                  </a:cubicBezTo>
                  <a:cubicBezTo>
                    <a:pt x="22431" y="-389"/>
                    <a:pt x="11782" y="-1910"/>
                    <a:pt x="5696" y="2654"/>
                  </a:cubicBezTo>
                  <a:cubicBezTo>
                    <a:pt x="-389" y="7218"/>
                    <a:pt x="-1910" y="17867"/>
                    <a:pt x="2654" y="23953"/>
                  </a:cubicBezTo>
                  <a:cubicBezTo>
                    <a:pt x="36124" y="69593"/>
                    <a:pt x="72636" y="109149"/>
                    <a:pt x="110670" y="144140"/>
                  </a:cubicBezTo>
                  <a:cubicBezTo>
                    <a:pt x="113713" y="147182"/>
                    <a:pt x="116755" y="148704"/>
                    <a:pt x="121319" y="148704"/>
                  </a:cubicBezTo>
                  <a:cubicBezTo>
                    <a:pt x="125883" y="148704"/>
                    <a:pt x="128926" y="147182"/>
                    <a:pt x="131969" y="144140"/>
                  </a:cubicBezTo>
                  <a:cubicBezTo>
                    <a:pt x="171524" y="107627"/>
                    <a:pt x="206515" y="68072"/>
                    <a:pt x="239985" y="23953"/>
                  </a:cubicBezTo>
                  <a:cubicBezTo>
                    <a:pt x="244549" y="17867"/>
                    <a:pt x="243028" y="7218"/>
                    <a:pt x="236942" y="2654"/>
                  </a:cubicBezTo>
                  <a:cubicBezTo>
                    <a:pt x="230857" y="-1910"/>
                    <a:pt x="220207" y="-389"/>
                    <a:pt x="215643" y="5696"/>
                  </a:cubicBezTo>
                  <a:close/>
                </a:path>
              </a:pathLst>
            </a:custGeom>
            <a:grpFill/>
            <a:ln w="15081" cap="flat">
              <a:solidFill>
                <a:srgbClr val="FF5F00"/>
              </a:solid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1C5C8732-C4C5-CE48-AE88-AEFD28D8B4FC}"/>
                </a:ext>
              </a:extLst>
            </p:cNvPr>
            <p:cNvSpPr/>
            <p:nvPr/>
          </p:nvSpPr>
          <p:spPr>
            <a:xfrm>
              <a:off x="5450935" y="4741234"/>
              <a:ext cx="365125" cy="122469"/>
            </a:xfrm>
            <a:custGeom>
              <a:avLst/>
              <a:gdLst>
                <a:gd name="connsiteX0" fmla="*/ 349911 w 365125"/>
                <a:gd name="connsiteY0" fmla="*/ 46401 h 122469"/>
                <a:gd name="connsiteX1" fmla="*/ 243417 w 365125"/>
                <a:gd name="connsiteY1" fmla="*/ 46401 h 122469"/>
                <a:gd name="connsiteX2" fmla="*/ 231246 w 365125"/>
                <a:gd name="connsiteY2" fmla="*/ 52487 h 122469"/>
                <a:gd name="connsiteX3" fmla="*/ 212990 w 365125"/>
                <a:gd name="connsiteY3" fmla="*/ 79871 h 122469"/>
                <a:gd name="connsiteX4" fmla="*/ 164306 w 365125"/>
                <a:gd name="connsiteY4" fmla="*/ 6846 h 122469"/>
                <a:gd name="connsiteX5" fmla="*/ 138443 w 365125"/>
                <a:gd name="connsiteY5" fmla="*/ 6846 h 122469"/>
                <a:gd name="connsiteX6" fmla="*/ 114102 w 365125"/>
                <a:gd name="connsiteY6" fmla="*/ 46401 h 122469"/>
                <a:gd name="connsiteX7" fmla="*/ 15214 w 365125"/>
                <a:gd name="connsiteY7" fmla="*/ 46401 h 122469"/>
                <a:gd name="connsiteX8" fmla="*/ 0 w 365125"/>
                <a:gd name="connsiteY8" fmla="*/ 61615 h 122469"/>
                <a:gd name="connsiteX9" fmla="*/ 15214 w 365125"/>
                <a:gd name="connsiteY9" fmla="*/ 76828 h 122469"/>
                <a:gd name="connsiteX10" fmla="*/ 121708 w 365125"/>
                <a:gd name="connsiteY10" fmla="*/ 76828 h 122469"/>
                <a:gd name="connsiteX11" fmla="*/ 133879 w 365125"/>
                <a:gd name="connsiteY11" fmla="*/ 70743 h 122469"/>
                <a:gd name="connsiteX12" fmla="*/ 152135 w 365125"/>
                <a:gd name="connsiteY12" fmla="*/ 43359 h 122469"/>
                <a:gd name="connsiteX13" fmla="*/ 200819 w 365125"/>
                <a:gd name="connsiteY13" fmla="*/ 116384 h 122469"/>
                <a:gd name="connsiteX14" fmla="*/ 212990 w 365125"/>
                <a:gd name="connsiteY14" fmla="*/ 122469 h 122469"/>
                <a:gd name="connsiteX15" fmla="*/ 225160 w 365125"/>
                <a:gd name="connsiteY15" fmla="*/ 116384 h 122469"/>
                <a:gd name="connsiteX16" fmla="*/ 251023 w 365125"/>
                <a:gd name="connsiteY16" fmla="*/ 76828 h 122469"/>
                <a:gd name="connsiteX17" fmla="*/ 349911 w 365125"/>
                <a:gd name="connsiteY17" fmla="*/ 76828 h 122469"/>
                <a:gd name="connsiteX18" fmla="*/ 365125 w 365125"/>
                <a:gd name="connsiteY18" fmla="*/ 61615 h 122469"/>
                <a:gd name="connsiteX19" fmla="*/ 349911 w 365125"/>
                <a:gd name="connsiteY19" fmla="*/ 46401 h 1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5125" h="122469">
                  <a:moveTo>
                    <a:pt x="349911" y="46401"/>
                  </a:moveTo>
                  <a:lnTo>
                    <a:pt x="243417" y="46401"/>
                  </a:lnTo>
                  <a:cubicBezTo>
                    <a:pt x="238853" y="46401"/>
                    <a:pt x="234289" y="49444"/>
                    <a:pt x="231246" y="52487"/>
                  </a:cubicBezTo>
                  <a:lnTo>
                    <a:pt x="212990" y="79871"/>
                  </a:lnTo>
                  <a:lnTo>
                    <a:pt x="164306" y="6846"/>
                  </a:lnTo>
                  <a:cubicBezTo>
                    <a:pt x="158221" y="-2282"/>
                    <a:pt x="144529" y="-2282"/>
                    <a:pt x="138443" y="6846"/>
                  </a:cubicBezTo>
                  <a:lnTo>
                    <a:pt x="114102" y="46401"/>
                  </a:lnTo>
                  <a:lnTo>
                    <a:pt x="15214" y="46401"/>
                  </a:lnTo>
                  <a:cubicBezTo>
                    <a:pt x="6085" y="46401"/>
                    <a:pt x="0" y="52487"/>
                    <a:pt x="0" y="61615"/>
                  </a:cubicBezTo>
                  <a:cubicBezTo>
                    <a:pt x="0" y="70743"/>
                    <a:pt x="6085" y="76828"/>
                    <a:pt x="15214" y="76828"/>
                  </a:cubicBezTo>
                  <a:lnTo>
                    <a:pt x="121708" y="76828"/>
                  </a:lnTo>
                  <a:cubicBezTo>
                    <a:pt x="126272" y="76828"/>
                    <a:pt x="130836" y="73786"/>
                    <a:pt x="133879" y="70743"/>
                  </a:cubicBezTo>
                  <a:lnTo>
                    <a:pt x="152135" y="43359"/>
                  </a:lnTo>
                  <a:lnTo>
                    <a:pt x="200819" y="116384"/>
                  </a:lnTo>
                  <a:cubicBezTo>
                    <a:pt x="203861" y="120948"/>
                    <a:pt x="208426" y="122469"/>
                    <a:pt x="212990" y="122469"/>
                  </a:cubicBezTo>
                  <a:cubicBezTo>
                    <a:pt x="217554" y="122469"/>
                    <a:pt x="222118" y="119426"/>
                    <a:pt x="225160" y="116384"/>
                  </a:cubicBezTo>
                  <a:lnTo>
                    <a:pt x="251023" y="76828"/>
                  </a:lnTo>
                  <a:lnTo>
                    <a:pt x="349911" y="76828"/>
                  </a:lnTo>
                  <a:cubicBezTo>
                    <a:pt x="359040" y="76828"/>
                    <a:pt x="365125" y="70743"/>
                    <a:pt x="365125" y="61615"/>
                  </a:cubicBezTo>
                  <a:cubicBezTo>
                    <a:pt x="365125" y="52487"/>
                    <a:pt x="359040" y="46401"/>
                    <a:pt x="349911" y="46401"/>
                  </a:cubicBezTo>
                  <a:close/>
                </a:path>
              </a:pathLst>
            </a:custGeom>
            <a:grpFill/>
            <a:ln w="15081" cap="flat">
              <a:solidFill>
                <a:srgbClr val="FF5F00"/>
              </a:solidFill>
              <a:prstDash val="solid"/>
              <a:miter/>
            </a:ln>
          </p:spPr>
          <p:txBody>
            <a:bodyPr rtlCol="0" anchor="ctr"/>
            <a:lstStyle/>
            <a:p>
              <a:endParaRPr lang="en-US" dirty="0"/>
            </a:p>
          </p:txBody>
        </p:sp>
      </p:grpSp>
      <p:sp>
        <p:nvSpPr>
          <p:cNvPr id="24" name="Graphic 2050">
            <a:extLst>
              <a:ext uri="{FF2B5EF4-FFF2-40B4-BE49-F238E27FC236}">
                <a16:creationId xmlns:a16="http://schemas.microsoft.com/office/drawing/2014/main" id="{55727181-419C-2944-AB0B-B1BDF4CC370A}"/>
              </a:ext>
            </a:extLst>
          </p:cNvPr>
          <p:cNvSpPr>
            <a:spLocks noChangeAspect="1"/>
          </p:cNvSpPr>
          <p:nvPr/>
        </p:nvSpPr>
        <p:spPr>
          <a:xfrm>
            <a:off x="6874618" y="4798683"/>
            <a:ext cx="734583" cy="673366"/>
          </a:xfrm>
          <a:custGeom>
            <a:avLst/>
            <a:gdLst>
              <a:gd name="connsiteX0" fmla="*/ 304271 w 365125"/>
              <a:gd name="connsiteY0" fmla="*/ 0 h 334697"/>
              <a:gd name="connsiteX1" fmla="*/ 289057 w 365125"/>
              <a:gd name="connsiteY1" fmla="*/ 0 h 334697"/>
              <a:gd name="connsiteX2" fmla="*/ 273844 w 365125"/>
              <a:gd name="connsiteY2" fmla="*/ 15214 h 334697"/>
              <a:gd name="connsiteX3" fmla="*/ 289057 w 365125"/>
              <a:gd name="connsiteY3" fmla="*/ 30427 h 334697"/>
              <a:gd name="connsiteX4" fmla="*/ 304271 w 365125"/>
              <a:gd name="connsiteY4" fmla="*/ 30427 h 334697"/>
              <a:gd name="connsiteX5" fmla="*/ 334698 w 365125"/>
              <a:gd name="connsiteY5" fmla="*/ 60854 h 334697"/>
              <a:gd name="connsiteX6" fmla="*/ 334698 w 365125"/>
              <a:gd name="connsiteY6" fmla="*/ 187127 h 334697"/>
              <a:gd name="connsiteX7" fmla="*/ 281451 w 365125"/>
              <a:gd name="connsiteY7" fmla="*/ 167349 h 334697"/>
              <a:gd name="connsiteX8" fmla="*/ 209947 w 365125"/>
              <a:gd name="connsiteY8" fmla="*/ 206904 h 334697"/>
              <a:gd name="connsiteX9" fmla="*/ 182563 w 365125"/>
              <a:gd name="connsiteY9" fmla="*/ 197776 h 334697"/>
              <a:gd name="connsiteX10" fmla="*/ 155178 w 365125"/>
              <a:gd name="connsiteY10" fmla="*/ 206904 h 334697"/>
              <a:gd name="connsiteX11" fmla="*/ 83674 w 365125"/>
              <a:gd name="connsiteY11" fmla="*/ 167349 h 334697"/>
              <a:gd name="connsiteX12" fmla="*/ 30427 w 365125"/>
              <a:gd name="connsiteY12" fmla="*/ 187127 h 334697"/>
              <a:gd name="connsiteX13" fmla="*/ 30427 w 365125"/>
              <a:gd name="connsiteY13" fmla="*/ 60854 h 334697"/>
              <a:gd name="connsiteX14" fmla="*/ 60854 w 365125"/>
              <a:gd name="connsiteY14" fmla="*/ 30427 h 334697"/>
              <a:gd name="connsiteX15" fmla="*/ 76068 w 365125"/>
              <a:gd name="connsiteY15" fmla="*/ 30427 h 334697"/>
              <a:gd name="connsiteX16" fmla="*/ 91281 w 365125"/>
              <a:gd name="connsiteY16" fmla="*/ 15214 h 334697"/>
              <a:gd name="connsiteX17" fmla="*/ 76068 w 365125"/>
              <a:gd name="connsiteY17" fmla="*/ 0 h 334697"/>
              <a:gd name="connsiteX18" fmla="*/ 60854 w 365125"/>
              <a:gd name="connsiteY18" fmla="*/ 0 h 334697"/>
              <a:gd name="connsiteX19" fmla="*/ 0 w 365125"/>
              <a:gd name="connsiteY19" fmla="*/ 60854 h 334697"/>
              <a:gd name="connsiteX20" fmla="*/ 0 w 365125"/>
              <a:gd name="connsiteY20" fmla="*/ 251023 h 334697"/>
              <a:gd name="connsiteX21" fmla="*/ 83674 w 365125"/>
              <a:gd name="connsiteY21" fmla="*/ 334698 h 334697"/>
              <a:gd name="connsiteX22" fmla="*/ 167349 w 365125"/>
              <a:gd name="connsiteY22" fmla="*/ 251023 h 334697"/>
              <a:gd name="connsiteX23" fmla="*/ 167349 w 365125"/>
              <a:gd name="connsiteY23" fmla="*/ 244938 h 334697"/>
              <a:gd name="connsiteX24" fmla="*/ 167349 w 365125"/>
              <a:gd name="connsiteY24" fmla="*/ 243417 h 334697"/>
              <a:gd name="connsiteX25" fmla="*/ 182563 w 365125"/>
              <a:gd name="connsiteY25" fmla="*/ 228203 h 334697"/>
              <a:gd name="connsiteX26" fmla="*/ 197776 w 365125"/>
              <a:gd name="connsiteY26" fmla="*/ 243417 h 334697"/>
              <a:gd name="connsiteX27" fmla="*/ 197776 w 365125"/>
              <a:gd name="connsiteY27" fmla="*/ 244938 h 334697"/>
              <a:gd name="connsiteX28" fmla="*/ 197776 w 365125"/>
              <a:gd name="connsiteY28" fmla="*/ 251023 h 334697"/>
              <a:gd name="connsiteX29" fmla="*/ 281451 w 365125"/>
              <a:gd name="connsiteY29" fmla="*/ 334698 h 334697"/>
              <a:gd name="connsiteX30" fmla="*/ 365125 w 365125"/>
              <a:gd name="connsiteY30" fmla="*/ 251023 h 334697"/>
              <a:gd name="connsiteX31" fmla="*/ 365125 w 365125"/>
              <a:gd name="connsiteY31" fmla="*/ 60854 h 334697"/>
              <a:gd name="connsiteX32" fmla="*/ 304271 w 365125"/>
              <a:gd name="connsiteY32" fmla="*/ 0 h 334697"/>
              <a:gd name="connsiteX33" fmla="*/ 83674 w 365125"/>
              <a:gd name="connsiteY33" fmla="*/ 304271 h 334697"/>
              <a:gd name="connsiteX34" fmla="*/ 30427 w 365125"/>
              <a:gd name="connsiteY34" fmla="*/ 251023 h 334697"/>
              <a:gd name="connsiteX35" fmla="*/ 83674 w 365125"/>
              <a:gd name="connsiteY35" fmla="*/ 197776 h 334697"/>
              <a:gd name="connsiteX36" fmla="*/ 136922 w 365125"/>
              <a:gd name="connsiteY36" fmla="*/ 251023 h 334697"/>
              <a:gd name="connsiteX37" fmla="*/ 83674 w 365125"/>
              <a:gd name="connsiteY37" fmla="*/ 304271 h 334697"/>
              <a:gd name="connsiteX38" fmla="*/ 281451 w 365125"/>
              <a:gd name="connsiteY38" fmla="*/ 304271 h 334697"/>
              <a:gd name="connsiteX39" fmla="*/ 228203 w 365125"/>
              <a:gd name="connsiteY39" fmla="*/ 251023 h 334697"/>
              <a:gd name="connsiteX40" fmla="*/ 281451 w 365125"/>
              <a:gd name="connsiteY40" fmla="*/ 197776 h 334697"/>
              <a:gd name="connsiteX41" fmla="*/ 334698 w 365125"/>
              <a:gd name="connsiteY41" fmla="*/ 251023 h 334697"/>
              <a:gd name="connsiteX42" fmla="*/ 281451 w 365125"/>
              <a:gd name="connsiteY42" fmla="*/ 304271 h 33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5125" h="334697">
                <a:moveTo>
                  <a:pt x="304271" y="0"/>
                </a:moveTo>
                <a:lnTo>
                  <a:pt x="289057" y="0"/>
                </a:lnTo>
                <a:cubicBezTo>
                  <a:pt x="279929" y="0"/>
                  <a:pt x="273844" y="6085"/>
                  <a:pt x="273844" y="15214"/>
                </a:cubicBezTo>
                <a:cubicBezTo>
                  <a:pt x="273844" y="24342"/>
                  <a:pt x="279929" y="30427"/>
                  <a:pt x="289057" y="30427"/>
                </a:cubicBezTo>
                <a:lnTo>
                  <a:pt x="304271" y="30427"/>
                </a:lnTo>
                <a:cubicBezTo>
                  <a:pt x="321006" y="30427"/>
                  <a:pt x="334698" y="44119"/>
                  <a:pt x="334698" y="60854"/>
                </a:cubicBezTo>
                <a:lnTo>
                  <a:pt x="334698" y="187127"/>
                </a:lnTo>
                <a:cubicBezTo>
                  <a:pt x="319484" y="174956"/>
                  <a:pt x="301228" y="167349"/>
                  <a:pt x="281451" y="167349"/>
                </a:cubicBezTo>
                <a:cubicBezTo>
                  <a:pt x="251023" y="167349"/>
                  <a:pt x="225160" y="184084"/>
                  <a:pt x="209947" y="206904"/>
                </a:cubicBezTo>
                <a:cubicBezTo>
                  <a:pt x="202340" y="200819"/>
                  <a:pt x="193212" y="197776"/>
                  <a:pt x="182563" y="197776"/>
                </a:cubicBezTo>
                <a:cubicBezTo>
                  <a:pt x="171913" y="197776"/>
                  <a:pt x="162785" y="200819"/>
                  <a:pt x="155178" y="206904"/>
                </a:cubicBezTo>
                <a:cubicBezTo>
                  <a:pt x="139965" y="182563"/>
                  <a:pt x="114102" y="167349"/>
                  <a:pt x="83674" y="167349"/>
                </a:cubicBezTo>
                <a:cubicBezTo>
                  <a:pt x="63897" y="167349"/>
                  <a:pt x="45641" y="174956"/>
                  <a:pt x="30427" y="187127"/>
                </a:cubicBezTo>
                <a:lnTo>
                  <a:pt x="30427" y="60854"/>
                </a:lnTo>
                <a:cubicBezTo>
                  <a:pt x="30427" y="44119"/>
                  <a:pt x="44119" y="30427"/>
                  <a:pt x="60854" y="30427"/>
                </a:cubicBezTo>
                <a:lnTo>
                  <a:pt x="76068" y="30427"/>
                </a:lnTo>
                <a:cubicBezTo>
                  <a:pt x="85196" y="30427"/>
                  <a:pt x="91281" y="24342"/>
                  <a:pt x="91281" y="15214"/>
                </a:cubicBezTo>
                <a:cubicBezTo>
                  <a:pt x="91281" y="6085"/>
                  <a:pt x="85196" y="0"/>
                  <a:pt x="76068" y="0"/>
                </a:cubicBezTo>
                <a:lnTo>
                  <a:pt x="60854" y="0"/>
                </a:lnTo>
                <a:cubicBezTo>
                  <a:pt x="27384" y="0"/>
                  <a:pt x="0" y="27384"/>
                  <a:pt x="0" y="60854"/>
                </a:cubicBezTo>
                <a:lnTo>
                  <a:pt x="0" y="251023"/>
                </a:lnTo>
                <a:cubicBezTo>
                  <a:pt x="0" y="296664"/>
                  <a:pt x="38034" y="334698"/>
                  <a:pt x="83674" y="334698"/>
                </a:cubicBezTo>
                <a:cubicBezTo>
                  <a:pt x="129315" y="334698"/>
                  <a:pt x="167349" y="296664"/>
                  <a:pt x="167349" y="251023"/>
                </a:cubicBezTo>
                <a:cubicBezTo>
                  <a:pt x="167349" y="249502"/>
                  <a:pt x="167349" y="246459"/>
                  <a:pt x="167349" y="244938"/>
                </a:cubicBezTo>
                <a:cubicBezTo>
                  <a:pt x="167349" y="244938"/>
                  <a:pt x="167349" y="243417"/>
                  <a:pt x="167349" y="243417"/>
                </a:cubicBezTo>
                <a:cubicBezTo>
                  <a:pt x="167349" y="234289"/>
                  <a:pt x="173434" y="228203"/>
                  <a:pt x="182563" y="228203"/>
                </a:cubicBezTo>
                <a:cubicBezTo>
                  <a:pt x="191691" y="228203"/>
                  <a:pt x="197776" y="234289"/>
                  <a:pt x="197776" y="243417"/>
                </a:cubicBezTo>
                <a:cubicBezTo>
                  <a:pt x="197776" y="243417"/>
                  <a:pt x="197776" y="244938"/>
                  <a:pt x="197776" y="244938"/>
                </a:cubicBezTo>
                <a:cubicBezTo>
                  <a:pt x="197776" y="246459"/>
                  <a:pt x="197776" y="249502"/>
                  <a:pt x="197776" y="251023"/>
                </a:cubicBezTo>
                <a:cubicBezTo>
                  <a:pt x="197776" y="296664"/>
                  <a:pt x="235810" y="334698"/>
                  <a:pt x="281451" y="334698"/>
                </a:cubicBezTo>
                <a:cubicBezTo>
                  <a:pt x="327091" y="334698"/>
                  <a:pt x="365125" y="296664"/>
                  <a:pt x="365125" y="251023"/>
                </a:cubicBezTo>
                <a:lnTo>
                  <a:pt x="365125" y="60854"/>
                </a:lnTo>
                <a:cubicBezTo>
                  <a:pt x="365125" y="27384"/>
                  <a:pt x="337741" y="0"/>
                  <a:pt x="304271" y="0"/>
                </a:cubicBezTo>
                <a:close/>
                <a:moveTo>
                  <a:pt x="83674" y="304271"/>
                </a:moveTo>
                <a:cubicBezTo>
                  <a:pt x="54769" y="304271"/>
                  <a:pt x="30427" y="279929"/>
                  <a:pt x="30427" y="251023"/>
                </a:cubicBezTo>
                <a:cubicBezTo>
                  <a:pt x="30427" y="222118"/>
                  <a:pt x="54769" y="197776"/>
                  <a:pt x="83674" y="197776"/>
                </a:cubicBezTo>
                <a:cubicBezTo>
                  <a:pt x="112580" y="197776"/>
                  <a:pt x="136922" y="222118"/>
                  <a:pt x="136922" y="251023"/>
                </a:cubicBezTo>
                <a:cubicBezTo>
                  <a:pt x="136922" y="279929"/>
                  <a:pt x="112580" y="304271"/>
                  <a:pt x="83674" y="304271"/>
                </a:cubicBezTo>
                <a:close/>
                <a:moveTo>
                  <a:pt x="281451" y="304271"/>
                </a:moveTo>
                <a:cubicBezTo>
                  <a:pt x="252545" y="304271"/>
                  <a:pt x="228203" y="279929"/>
                  <a:pt x="228203" y="251023"/>
                </a:cubicBezTo>
                <a:cubicBezTo>
                  <a:pt x="228203" y="222118"/>
                  <a:pt x="252545" y="197776"/>
                  <a:pt x="281451" y="197776"/>
                </a:cubicBezTo>
                <a:cubicBezTo>
                  <a:pt x="310356" y="197776"/>
                  <a:pt x="334698" y="222118"/>
                  <a:pt x="334698" y="251023"/>
                </a:cubicBezTo>
                <a:cubicBezTo>
                  <a:pt x="334698" y="279929"/>
                  <a:pt x="310356" y="304271"/>
                  <a:pt x="281451" y="304271"/>
                </a:cubicBezTo>
                <a:close/>
              </a:path>
            </a:pathLst>
          </a:custGeom>
          <a:solidFill>
            <a:srgbClr val="FF5F00"/>
          </a:solidFill>
          <a:ln w="15081" cap="flat">
            <a:solidFill>
              <a:srgbClr val="FF5F00"/>
            </a:solidFill>
            <a:prstDash val="solid"/>
            <a:miter/>
          </a:ln>
        </p:spPr>
        <p:txBody>
          <a:bodyPr rtlCol="0" anchor="ctr"/>
          <a:lstStyle/>
          <a:p>
            <a:endParaRPr lang="en-US" dirty="0"/>
          </a:p>
        </p:txBody>
      </p:sp>
      <p:sp>
        <p:nvSpPr>
          <p:cNvPr id="25" name="Graphic 2584">
            <a:extLst>
              <a:ext uri="{FF2B5EF4-FFF2-40B4-BE49-F238E27FC236}">
                <a16:creationId xmlns:a16="http://schemas.microsoft.com/office/drawing/2014/main" id="{2227B621-B992-2E43-94CA-3ECAAB122E68}"/>
              </a:ext>
            </a:extLst>
          </p:cNvPr>
          <p:cNvSpPr>
            <a:spLocks noChangeAspect="1"/>
          </p:cNvSpPr>
          <p:nvPr/>
        </p:nvSpPr>
        <p:spPr>
          <a:xfrm>
            <a:off x="6781445" y="3318212"/>
            <a:ext cx="668566" cy="673164"/>
          </a:xfrm>
          <a:custGeom>
            <a:avLst/>
            <a:gdLst>
              <a:gd name="connsiteX0" fmla="*/ 362631 w 362631"/>
              <a:gd name="connsiteY0" fmla="*/ 212990 h 365125"/>
              <a:gd name="connsiteX1" fmla="*/ 301777 w 362631"/>
              <a:gd name="connsiteY1" fmla="*/ 152135 h 365125"/>
              <a:gd name="connsiteX2" fmla="*/ 240923 w 362631"/>
              <a:gd name="connsiteY2" fmla="*/ 212990 h 365125"/>
              <a:gd name="connsiteX3" fmla="*/ 286563 w 362631"/>
              <a:gd name="connsiteY3" fmla="*/ 272322 h 365125"/>
              <a:gd name="connsiteX4" fmla="*/ 286563 w 362631"/>
              <a:gd name="connsiteY4" fmla="*/ 334698 h 365125"/>
              <a:gd name="connsiteX5" fmla="*/ 134428 w 362631"/>
              <a:gd name="connsiteY5" fmla="*/ 334698 h 365125"/>
              <a:gd name="connsiteX6" fmla="*/ 134428 w 362631"/>
              <a:gd name="connsiteY6" fmla="*/ 257109 h 365125"/>
              <a:gd name="connsiteX7" fmla="*/ 167898 w 362631"/>
              <a:gd name="connsiteY7" fmla="*/ 257109 h 365125"/>
              <a:gd name="connsiteX8" fmla="*/ 213538 w 362631"/>
              <a:gd name="connsiteY8" fmla="*/ 217554 h 365125"/>
              <a:gd name="connsiteX9" fmla="*/ 237880 w 362631"/>
              <a:gd name="connsiteY9" fmla="*/ 48683 h 365125"/>
              <a:gd name="connsiteX10" fmla="*/ 231795 w 362631"/>
              <a:gd name="connsiteY10" fmla="*/ 25863 h 365125"/>
              <a:gd name="connsiteX11" fmla="*/ 207453 w 362631"/>
              <a:gd name="connsiteY11" fmla="*/ 15214 h 365125"/>
              <a:gd name="connsiteX12" fmla="*/ 180069 w 362631"/>
              <a:gd name="connsiteY12" fmla="*/ 15214 h 365125"/>
              <a:gd name="connsiteX13" fmla="*/ 164855 w 362631"/>
              <a:gd name="connsiteY13" fmla="*/ 0 h 365125"/>
              <a:gd name="connsiteX14" fmla="*/ 149641 w 362631"/>
              <a:gd name="connsiteY14" fmla="*/ 15214 h 365125"/>
              <a:gd name="connsiteX15" fmla="*/ 149641 w 362631"/>
              <a:gd name="connsiteY15" fmla="*/ 45641 h 365125"/>
              <a:gd name="connsiteX16" fmla="*/ 164855 w 362631"/>
              <a:gd name="connsiteY16" fmla="*/ 60854 h 365125"/>
              <a:gd name="connsiteX17" fmla="*/ 180069 w 362631"/>
              <a:gd name="connsiteY17" fmla="*/ 45641 h 365125"/>
              <a:gd name="connsiteX18" fmla="*/ 207453 w 362631"/>
              <a:gd name="connsiteY18" fmla="*/ 45641 h 365125"/>
              <a:gd name="connsiteX19" fmla="*/ 183111 w 362631"/>
              <a:gd name="connsiteY19" fmla="*/ 214511 h 365125"/>
              <a:gd name="connsiteX20" fmla="*/ 167898 w 362631"/>
              <a:gd name="connsiteY20" fmla="*/ 226682 h 365125"/>
              <a:gd name="connsiteX21" fmla="*/ 69010 w 362631"/>
              <a:gd name="connsiteY21" fmla="*/ 226682 h 365125"/>
              <a:gd name="connsiteX22" fmla="*/ 53796 w 362631"/>
              <a:gd name="connsiteY22" fmla="*/ 214511 h 365125"/>
              <a:gd name="connsiteX23" fmla="*/ 30976 w 362631"/>
              <a:gd name="connsiteY23" fmla="*/ 45641 h 365125"/>
              <a:gd name="connsiteX24" fmla="*/ 30976 w 362631"/>
              <a:gd name="connsiteY24" fmla="*/ 45641 h 365125"/>
              <a:gd name="connsiteX25" fmla="*/ 58360 w 362631"/>
              <a:gd name="connsiteY25" fmla="*/ 45641 h 365125"/>
              <a:gd name="connsiteX26" fmla="*/ 73574 w 362631"/>
              <a:gd name="connsiteY26" fmla="*/ 60854 h 365125"/>
              <a:gd name="connsiteX27" fmla="*/ 88787 w 362631"/>
              <a:gd name="connsiteY27" fmla="*/ 45641 h 365125"/>
              <a:gd name="connsiteX28" fmla="*/ 88787 w 362631"/>
              <a:gd name="connsiteY28" fmla="*/ 15214 h 365125"/>
              <a:gd name="connsiteX29" fmla="*/ 73574 w 362631"/>
              <a:gd name="connsiteY29" fmla="*/ 0 h 365125"/>
              <a:gd name="connsiteX30" fmla="*/ 58360 w 362631"/>
              <a:gd name="connsiteY30" fmla="*/ 15214 h 365125"/>
              <a:gd name="connsiteX31" fmla="*/ 30976 w 362631"/>
              <a:gd name="connsiteY31" fmla="*/ 15214 h 365125"/>
              <a:gd name="connsiteX32" fmla="*/ 6634 w 362631"/>
              <a:gd name="connsiteY32" fmla="*/ 25863 h 365125"/>
              <a:gd name="connsiteX33" fmla="*/ 549 w 362631"/>
              <a:gd name="connsiteY33" fmla="*/ 48683 h 365125"/>
              <a:gd name="connsiteX34" fmla="*/ 23369 w 362631"/>
              <a:gd name="connsiteY34" fmla="*/ 219075 h 365125"/>
              <a:gd name="connsiteX35" fmla="*/ 69010 w 362631"/>
              <a:gd name="connsiteY35" fmla="*/ 257109 h 365125"/>
              <a:gd name="connsiteX36" fmla="*/ 104001 w 362631"/>
              <a:gd name="connsiteY36" fmla="*/ 257109 h 365125"/>
              <a:gd name="connsiteX37" fmla="*/ 104001 w 362631"/>
              <a:gd name="connsiteY37" fmla="*/ 349911 h 365125"/>
              <a:gd name="connsiteX38" fmla="*/ 119214 w 362631"/>
              <a:gd name="connsiteY38" fmla="*/ 365125 h 365125"/>
              <a:gd name="connsiteX39" fmla="*/ 301777 w 362631"/>
              <a:gd name="connsiteY39" fmla="*/ 365125 h 365125"/>
              <a:gd name="connsiteX40" fmla="*/ 316990 w 362631"/>
              <a:gd name="connsiteY40" fmla="*/ 349911 h 365125"/>
              <a:gd name="connsiteX41" fmla="*/ 316990 w 362631"/>
              <a:gd name="connsiteY41" fmla="*/ 272322 h 365125"/>
              <a:gd name="connsiteX42" fmla="*/ 362631 w 362631"/>
              <a:gd name="connsiteY42" fmla="*/ 212990 h 365125"/>
              <a:gd name="connsiteX43" fmla="*/ 301777 w 362631"/>
              <a:gd name="connsiteY43" fmla="*/ 243417 h 365125"/>
              <a:gd name="connsiteX44" fmla="*/ 271350 w 362631"/>
              <a:gd name="connsiteY44" fmla="*/ 212990 h 365125"/>
              <a:gd name="connsiteX45" fmla="*/ 301777 w 362631"/>
              <a:gd name="connsiteY45" fmla="*/ 182563 h 365125"/>
              <a:gd name="connsiteX46" fmla="*/ 332204 w 362631"/>
              <a:gd name="connsiteY46" fmla="*/ 212990 h 365125"/>
              <a:gd name="connsiteX47" fmla="*/ 301777 w 362631"/>
              <a:gd name="connsiteY47" fmla="*/ 243417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631" h="365125">
                <a:moveTo>
                  <a:pt x="362631" y="212990"/>
                </a:moveTo>
                <a:cubicBezTo>
                  <a:pt x="362631" y="179520"/>
                  <a:pt x="335247" y="152135"/>
                  <a:pt x="301777" y="152135"/>
                </a:cubicBezTo>
                <a:cubicBezTo>
                  <a:pt x="268307" y="152135"/>
                  <a:pt x="240923" y="179520"/>
                  <a:pt x="240923" y="212990"/>
                </a:cubicBezTo>
                <a:cubicBezTo>
                  <a:pt x="240923" y="241895"/>
                  <a:pt x="260700" y="264716"/>
                  <a:pt x="286563" y="272322"/>
                </a:cubicBezTo>
                <a:lnTo>
                  <a:pt x="286563" y="334698"/>
                </a:lnTo>
                <a:lnTo>
                  <a:pt x="134428" y="334698"/>
                </a:lnTo>
                <a:lnTo>
                  <a:pt x="134428" y="257109"/>
                </a:lnTo>
                <a:lnTo>
                  <a:pt x="167898" y="257109"/>
                </a:lnTo>
                <a:cubicBezTo>
                  <a:pt x="192239" y="257109"/>
                  <a:pt x="210496" y="240374"/>
                  <a:pt x="213538" y="217554"/>
                </a:cubicBezTo>
                <a:lnTo>
                  <a:pt x="237880" y="48683"/>
                </a:lnTo>
                <a:cubicBezTo>
                  <a:pt x="239401" y="39555"/>
                  <a:pt x="236359" y="31948"/>
                  <a:pt x="231795" y="25863"/>
                </a:cubicBezTo>
                <a:cubicBezTo>
                  <a:pt x="225709" y="19778"/>
                  <a:pt x="216581" y="15214"/>
                  <a:pt x="207453" y="15214"/>
                </a:cubicBezTo>
                <a:lnTo>
                  <a:pt x="180069" y="15214"/>
                </a:lnTo>
                <a:cubicBezTo>
                  <a:pt x="180069" y="6085"/>
                  <a:pt x="173983" y="0"/>
                  <a:pt x="164855" y="0"/>
                </a:cubicBezTo>
                <a:cubicBezTo>
                  <a:pt x="155727" y="0"/>
                  <a:pt x="149641" y="6085"/>
                  <a:pt x="149641" y="15214"/>
                </a:cubicBezTo>
                <a:lnTo>
                  <a:pt x="149641" y="45641"/>
                </a:lnTo>
                <a:cubicBezTo>
                  <a:pt x="149641" y="54769"/>
                  <a:pt x="155727" y="60854"/>
                  <a:pt x="164855" y="60854"/>
                </a:cubicBezTo>
                <a:cubicBezTo>
                  <a:pt x="173983" y="60854"/>
                  <a:pt x="180069" y="54769"/>
                  <a:pt x="180069" y="45641"/>
                </a:cubicBezTo>
                <a:lnTo>
                  <a:pt x="207453" y="45641"/>
                </a:lnTo>
                <a:lnTo>
                  <a:pt x="183111" y="214511"/>
                </a:lnTo>
                <a:cubicBezTo>
                  <a:pt x="183111" y="222118"/>
                  <a:pt x="173983" y="226682"/>
                  <a:pt x="167898" y="226682"/>
                </a:cubicBezTo>
                <a:lnTo>
                  <a:pt x="69010" y="226682"/>
                </a:lnTo>
                <a:cubicBezTo>
                  <a:pt x="61403" y="226682"/>
                  <a:pt x="55317" y="220596"/>
                  <a:pt x="53796" y="214511"/>
                </a:cubicBezTo>
                <a:lnTo>
                  <a:pt x="30976" y="45641"/>
                </a:lnTo>
                <a:cubicBezTo>
                  <a:pt x="30976" y="45641"/>
                  <a:pt x="30976" y="45641"/>
                  <a:pt x="30976" y="45641"/>
                </a:cubicBezTo>
                <a:lnTo>
                  <a:pt x="58360" y="45641"/>
                </a:lnTo>
                <a:cubicBezTo>
                  <a:pt x="58360" y="54769"/>
                  <a:pt x="64446" y="60854"/>
                  <a:pt x="73574" y="60854"/>
                </a:cubicBezTo>
                <a:cubicBezTo>
                  <a:pt x="82702" y="60854"/>
                  <a:pt x="88787" y="54769"/>
                  <a:pt x="88787" y="45641"/>
                </a:cubicBezTo>
                <a:lnTo>
                  <a:pt x="88787" y="15214"/>
                </a:lnTo>
                <a:cubicBezTo>
                  <a:pt x="88787" y="6085"/>
                  <a:pt x="82702" y="0"/>
                  <a:pt x="73574" y="0"/>
                </a:cubicBezTo>
                <a:cubicBezTo>
                  <a:pt x="64446" y="0"/>
                  <a:pt x="58360" y="6085"/>
                  <a:pt x="58360" y="15214"/>
                </a:cubicBezTo>
                <a:lnTo>
                  <a:pt x="30976" y="15214"/>
                </a:lnTo>
                <a:cubicBezTo>
                  <a:pt x="21848" y="15214"/>
                  <a:pt x="12720" y="18256"/>
                  <a:pt x="6634" y="25863"/>
                </a:cubicBezTo>
                <a:cubicBezTo>
                  <a:pt x="549" y="31948"/>
                  <a:pt x="-973" y="41077"/>
                  <a:pt x="549" y="48683"/>
                </a:cubicBezTo>
                <a:lnTo>
                  <a:pt x="23369" y="219075"/>
                </a:lnTo>
                <a:cubicBezTo>
                  <a:pt x="27933" y="241895"/>
                  <a:pt x="46189" y="257109"/>
                  <a:pt x="69010" y="257109"/>
                </a:cubicBezTo>
                <a:lnTo>
                  <a:pt x="104001" y="257109"/>
                </a:lnTo>
                <a:lnTo>
                  <a:pt x="104001" y="349911"/>
                </a:lnTo>
                <a:cubicBezTo>
                  <a:pt x="104001" y="359040"/>
                  <a:pt x="110086" y="365125"/>
                  <a:pt x="119214" y="365125"/>
                </a:cubicBezTo>
                <a:lnTo>
                  <a:pt x="301777" y="365125"/>
                </a:lnTo>
                <a:cubicBezTo>
                  <a:pt x="310905" y="365125"/>
                  <a:pt x="316990" y="359040"/>
                  <a:pt x="316990" y="349911"/>
                </a:cubicBezTo>
                <a:lnTo>
                  <a:pt x="316990" y="272322"/>
                </a:lnTo>
                <a:cubicBezTo>
                  <a:pt x="342853" y="264716"/>
                  <a:pt x="362631" y="241895"/>
                  <a:pt x="362631" y="212990"/>
                </a:cubicBezTo>
                <a:close/>
                <a:moveTo>
                  <a:pt x="301777" y="243417"/>
                </a:moveTo>
                <a:cubicBezTo>
                  <a:pt x="285042" y="243417"/>
                  <a:pt x="271350" y="229724"/>
                  <a:pt x="271350" y="212990"/>
                </a:cubicBezTo>
                <a:cubicBezTo>
                  <a:pt x="271350" y="196255"/>
                  <a:pt x="285042" y="182563"/>
                  <a:pt x="301777" y="182563"/>
                </a:cubicBezTo>
                <a:cubicBezTo>
                  <a:pt x="318512" y="182563"/>
                  <a:pt x="332204" y="196255"/>
                  <a:pt x="332204" y="212990"/>
                </a:cubicBezTo>
                <a:cubicBezTo>
                  <a:pt x="332204" y="229724"/>
                  <a:pt x="318512" y="243417"/>
                  <a:pt x="301777" y="243417"/>
                </a:cubicBezTo>
                <a:close/>
              </a:path>
            </a:pathLst>
          </a:custGeom>
          <a:solidFill>
            <a:srgbClr val="FF5F00"/>
          </a:solidFill>
          <a:ln w="15081" cap="flat">
            <a:solidFill>
              <a:srgbClr val="FF5F00"/>
            </a:solidFill>
            <a:prstDash val="solid"/>
            <a:miter/>
          </a:ln>
        </p:spPr>
        <p:txBody>
          <a:bodyPr rtlCol="0" anchor="ctr"/>
          <a:lstStyle/>
          <a:p>
            <a:pPr algn="l" defTabSz="457200" fontAlgn="auto">
              <a:lnSpc>
                <a:spcPct val="100000"/>
              </a:lnSpc>
              <a:spcBef>
                <a:spcPts val="0"/>
              </a:spcBef>
              <a:spcAft>
                <a:spcPts val="0"/>
              </a:spcAft>
            </a:pPr>
            <a:endParaRPr lang="en-US" sz="1800" dirty="0">
              <a:solidFill>
                <a:srgbClr val="202020"/>
              </a:solidFill>
              <a:latin typeface="Arial" panose="020B0604020202020204"/>
              <a:ea typeface="+mn-ea"/>
            </a:endParaRPr>
          </a:p>
        </p:txBody>
      </p:sp>
      <p:cxnSp>
        <p:nvCxnSpPr>
          <p:cNvPr id="26" name="Straight Connector 25"/>
          <p:cNvCxnSpPr>
            <a:cxnSpLocks/>
          </p:cNvCxnSpPr>
          <p:nvPr/>
        </p:nvCxnSpPr>
        <p:spPr>
          <a:xfrm flipH="1">
            <a:off x="-80271" y="3045223"/>
            <a:ext cx="9683059" cy="0"/>
          </a:xfrm>
          <a:prstGeom prst="line">
            <a:avLst/>
          </a:prstGeom>
          <a:noFill/>
          <a:ln w="63500" cap="flat" cmpd="sng" algn="ctr">
            <a:solidFill>
              <a:srgbClr val="FF5F00"/>
            </a:solidFill>
            <a:prstDash val="solid"/>
            <a:miter lim="800000"/>
          </a:ln>
          <a:effectLst/>
        </p:spPr>
      </p:cxnSp>
      <p:pic>
        <p:nvPicPr>
          <p:cNvPr id="27" name="Picture 26"/>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940362" y="6203866"/>
            <a:ext cx="2047642" cy="417231"/>
          </a:xfrm>
          <a:prstGeom prst="rect">
            <a:avLst/>
          </a:prstGeom>
        </p:spPr>
      </p:pic>
      <p:sp>
        <p:nvSpPr>
          <p:cNvPr id="30" name="Rectangle 29"/>
          <p:cNvSpPr/>
          <p:nvPr/>
        </p:nvSpPr>
        <p:spPr bwMode="auto">
          <a:xfrm>
            <a:off x="0" y="0"/>
            <a:ext cx="9602788" cy="6857998"/>
          </a:xfrm>
          <a:prstGeom prst="rect">
            <a:avLst/>
          </a:prstGeom>
          <a:no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34" charset="0"/>
            </a:endParaRPr>
          </a:p>
        </p:txBody>
      </p:sp>
      <p:sp>
        <p:nvSpPr>
          <p:cNvPr id="3" name="TextBox 2"/>
          <p:cNvSpPr txBox="1"/>
          <p:nvPr/>
        </p:nvSpPr>
        <p:spPr>
          <a:xfrm>
            <a:off x="5649586" y="1484466"/>
            <a:ext cx="3611592" cy="357021"/>
          </a:xfrm>
          <a:prstGeom prst="rect">
            <a:avLst/>
          </a:prstGeom>
          <a:noFill/>
        </p:spPr>
        <p:txBody>
          <a:bodyPr wrap="square" rtlCol="0">
            <a:spAutoFit/>
          </a:bodyPr>
          <a:lstStyle/>
          <a:p>
            <a:pPr algn="l"/>
            <a:r>
              <a:rPr lang="en-US" i="1" dirty="0">
                <a:solidFill>
                  <a:srgbClr val="FF5F00"/>
                </a:solidFill>
                <a:latin typeface="Roboto Condensed" panose="02000000000000000000" pitchFamily="2" charset="0"/>
                <a:ea typeface="Roboto Condensed" panose="02000000000000000000" pitchFamily="2" charset="0"/>
                <a:cs typeface="Arial" panose="020B0604020202020204" pitchFamily="34" charset="0"/>
              </a:rPr>
              <a:t>Benefits Designed for You</a:t>
            </a:r>
          </a:p>
        </p:txBody>
      </p:sp>
      <p:sp>
        <p:nvSpPr>
          <p:cNvPr id="4" name="TextBox 3"/>
          <p:cNvSpPr txBox="1"/>
          <p:nvPr/>
        </p:nvSpPr>
        <p:spPr>
          <a:xfrm>
            <a:off x="5623151" y="1019196"/>
            <a:ext cx="3897778" cy="461665"/>
          </a:xfrm>
          <a:prstGeom prst="rect">
            <a:avLst/>
          </a:prstGeom>
          <a:noFill/>
        </p:spPr>
        <p:txBody>
          <a:bodyPr wrap="square" rtlCol="0">
            <a:spAutoFit/>
          </a:bodyPr>
          <a:lstStyle/>
          <a:p>
            <a:pPr algn="l">
              <a:lnSpc>
                <a:spcPct val="100000"/>
              </a:lnSpc>
            </a:pPr>
            <a:r>
              <a:rPr lang="en-US" sz="2400" b="1" dirty="0">
                <a:solidFill>
                  <a:srgbClr val="FF5F00"/>
                </a:solidFill>
                <a:latin typeface="Roboto Condensed" panose="02000000000000000000" pitchFamily="2" charset="0"/>
                <a:ea typeface="Roboto Condensed" panose="02000000000000000000" pitchFamily="2" charset="0"/>
                <a:cs typeface="Arial" panose="020B0604020202020204" pitchFamily="34" charset="0"/>
              </a:rPr>
              <a:t>Benefits</a:t>
            </a:r>
            <a:r>
              <a:rPr lang="en-US" sz="2400" b="1" baseline="0" dirty="0">
                <a:solidFill>
                  <a:srgbClr val="FF5F00"/>
                </a:solidFill>
                <a:latin typeface="Roboto Condensed" panose="02000000000000000000" pitchFamily="2" charset="0"/>
                <a:ea typeface="Roboto Condensed" panose="02000000000000000000" pitchFamily="2" charset="0"/>
                <a:cs typeface="Arial" panose="020B0604020202020204" pitchFamily="34" charset="0"/>
              </a:rPr>
              <a:t> Open Enrollment</a:t>
            </a:r>
            <a:endParaRPr lang="en-US" sz="2400" b="1" dirty="0">
              <a:solidFill>
                <a:srgbClr val="FF5F00"/>
              </a:solidFill>
              <a:latin typeface="Roboto Condensed" panose="02000000000000000000" pitchFamily="2" charset="0"/>
              <a:ea typeface="Roboto Condensed" panose="02000000000000000000" pitchFamily="2" charset="0"/>
              <a:cs typeface="Arial" panose="020B0604020202020204" pitchFamily="34" charset="0"/>
            </a:endParaRPr>
          </a:p>
        </p:txBody>
      </p:sp>
      <p:pic>
        <p:nvPicPr>
          <p:cNvPr id="2" name="Picture 1">
            <a:extLst>
              <a:ext uri="{FF2B5EF4-FFF2-40B4-BE49-F238E27FC236}">
                <a16:creationId xmlns:a16="http://schemas.microsoft.com/office/drawing/2014/main" id="{7A743E50-A7DC-65D0-66F6-BEEE7C149941}"/>
              </a:ext>
            </a:extLst>
          </p:cNvPr>
          <p:cNvPicPr>
            <a:picLocks noChangeAspect="1"/>
          </p:cNvPicPr>
          <p:nvPr/>
        </p:nvPicPr>
        <p:blipFill>
          <a:blip r:embed="rId6"/>
          <a:stretch>
            <a:fillRect/>
          </a:stretch>
        </p:blipFill>
        <p:spPr>
          <a:xfrm>
            <a:off x="2457375" y="602296"/>
            <a:ext cx="2850601" cy="1220468"/>
          </a:xfrm>
          <a:prstGeom prst="rect">
            <a:avLst/>
          </a:prstGeom>
        </p:spPr>
      </p:pic>
    </p:spTree>
    <p:custDataLst>
      <p:tags r:id="rId1"/>
    </p:custDataLst>
    <p:extLst>
      <p:ext uri="{BB962C8B-B14F-4D97-AF65-F5344CB8AC3E}">
        <p14:creationId xmlns:p14="http://schemas.microsoft.com/office/powerpoint/2010/main" val="2345542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434C5A-9D5A-DC96-68B3-A962A1855A24}"/>
              </a:ext>
            </a:extLst>
          </p:cNvPr>
          <p:cNvPicPr>
            <a:picLocks noChangeAspect="1"/>
          </p:cNvPicPr>
          <p:nvPr/>
        </p:nvPicPr>
        <p:blipFill>
          <a:blip r:embed="rId2"/>
          <a:stretch>
            <a:fillRect/>
          </a:stretch>
        </p:blipFill>
        <p:spPr>
          <a:xfrm>
            <a:off x="3100032" y="126892"/>
            <a:ext cx="2848593" cy="1087144"/>
          </a:xfrm>
          <a:prstGeom prst="rect">
            <a:avLst/>
          </a:prstGeom>
        </p:spPr>
      </p:pic>
      <p:pic>
        <p:nvPicPr>
          <p:cNvPr id="7" name="Picture 6">
            <a:extLst>
              <a:ext uri="{FF2B5EF4-FFF2-40B4-BE49-F238E27FC236}">
                <a16:creationId xmlns:a16="http://schemas.microsoft.com/office/drawing/2014/main" id="{0A8C0F80-3208-62C0-2262-29C8D3A4C52E}"/>
              </a:ext>
            </a:extLst>
          </p:cNvPr>
          <p:cNvPicPr>
            <a:picLocks noChangeAspect="1"/>
          </p:cNvPicPr>
          <p:nvPr/>
        </p:nvPicPr>
        <p:blipFill>
          <a:blip r:embed="rId3"/>
          <a:stretch>
            <a:fillRect/>
          </a:stretch>
        </p:blipFill>
        <p:spPr>
          <a:xfrm>
            <a:off x="174197" y="0"/>
            <a:ext cx="2019582" cy="1171739"/>
          </a:xfrm>
          <a:prstGeom prst="rect">
            <a:avLst/>
          </a:prstGeom>
        </p:spPr>
      </p:pic>
      <p:pic>
        <p:nvPicPr>
          <p:cNvPr id="4" name="Picture 3">
            <a:extLst>
              <a:ext uri="{FF2B5EF4-FFF2-40B4-BE49-F238E27FC236}">
                <a16:creationId xmlns:a16="http://schemas.microsoft.com/office/drawing/2014/main" id="{A3670770-CBDC-84F5-97ED-47BD50CCC358}"/>
              </a:ext>
            </a:extLst>
          </p:cNvPr>
          <p:cNvPicPr>
            <a:picLocks noChangeAspect="1"/>
          </p:cNvPicPr>
          <p:nvPr/>
        </p:nvPicPr>
        <p:blipFill>
          <a:blip r:embed="rId4"/>
          <a:stretch>
            <a:fillRect/>
          </a:stretch>
        </p:blipFill>
        <p:spPr>
          <a:xfrm>
            <a:off x="984151" y="1502201"/>
            <a:ext cx="7511550" cy="3903812"/>
          </a:xfrm>
          <a:prstGeom prst="rect">
            <a:avLst/>
          </a:prstGeom>
        </p:spPr>
      </p:pic>
      <p:pic>
        <p:nvPicPr>
          <p:cNvPr id="8" name="Picture 7">
            <a:extLst>
              <a:ext uri="{FF2B5EF4-FFF2-40B4-BE49-F238E27FC236}">
                <a16:creationId xmlns:a16="http://schemas.microsoft.com/office/drawing/2014/main" id="{391DB5F1-FD04-5C47-1247-8D599F8FA92E}"/>
              </a:ext>
            </a:extLst>
          </p:cNvPr>
          <p:cNvPicPr>
            <a:picLocks noChangeAspect="1"/>
          </p:cNvPicPr>
          <p:nvPr/>
        </p:nvPicPr>
        <p:blipFill>
          <a:blip r:embed="rId5"/>
          <a:stretch>
            <a:fillRect/>
          </a:stretch>
        </p:blipFill>
        <p:spPr>
          <a:xfrm>
            <a:off x="2061919" y="5646526"/>
            <a:ext cx="4353533" cy="1057423"/>
          </a:xfrm>
          <a:prstGeom prst="rect">
            <a:avLst/>
          </a:prstGeom>
        </p:spPr>
      </p:pic>
    </p:spTree>
    <p:extLst>
      <p:ext uri="{BB962C8B-B14F-4D97-AF65-F5344CB8AC3E}">
        <p14:creationId xmlns:p14="http://schemas.microsoft.com/office/powerpoint/2010/main" val="1835296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41727" y="526143"/>
            <a:ext cx="7986833" cy="457200"/>
          </a:xfrm>
        </p:spPr>
        <p:txBody>
          <a:bodyPr/>
          <a:lstStyle/>
          <a:p>
            <a:r>
              <a:rPr lang="en-US" sz="4000" b="0" dirty="0">
                <a:solidFill>
                  <a:srgbClr val="FF5F00"/>
                </a:solidFill>
                <a:latin typeface="Roboto Condensed" panose="02000000000000000000" pitchFamily="2" charset="0"/>
                <a:ea typeface="Roboto Condensed" panose="02000000000000000000" pitchFamily="2" charset="0"/>
              </a:rPr>
              <a:t>Discount Generic Drug Offerings</a:t>
            </a:r>
          </a:p>
        </p:txBody>
      </p:sp>
      <p:sp>
        <p:nvSpPr>
          <p:cNvPr id="14340" name="Text Box 6"/>
          <p:cNvSpPr txBox="1">
            <a:spLocks noChangeArrowheads="1"/>
          </p:cNvSpPr>
          <p:nvPr/>
        </p:nvSpPr>
        <p:spPr bwMode="auto">
          <a:xfrm>
            <a:off x="861695" y="2444959"/>
            <a:ext cx="7879399" cy="2042641"/>
          </a:xfrm>
          <a:prstGeom prst="rect">
            <a:avLst/>
          </a:prstGeom>
          <a:noFill/>
          <a:ln w="38100" cap="rnd">
            <a:solidFill>
              <a:srgbClr val="5B9BD5"/>
            </a:solidFill>
            <a:prstDash val="solid"/>
            <a:round/>
            <a:headEnd/>
            <a:tailEnd/>
          </a:ln>
        </p:spPr>
        <p:txBody>
          <a:bodyPr/>
          <a:lstStyle>
            <a:lvl1pPr algn="l" eaLnBrk="0" hangingPunct="0">
              <a:spcBef>
                <a:spcPct val="20000"/>
              </a:spcBef>
              <a:buClr>
                <a:schemeClr val="tx1"/>
              </a:buClr>
              <a:buFont typeface="Arial" pitchFamily="34" charset="0"/>
              <a:buChar char="•"/>
              <a:defRPr sz="2400">
                <a:solidFill>
                  <a:schemeClr val="tx1"/>
                </a:solidFill>
                <a:latin typeface="Arial" pitchFamily="34" charset="0"/>
              </a:defRPr>
            </a:lvl1pPr>
            <a:lvl2pPr marL="742950" indent="-285750" algn="l" eaLnBrk="0" hangingPunct="0">
              <a:spcBef>
                <a:spcPct val="20000"/>
              </a:spcBef>
              <a:buFont typeface="Arial" pitchFamily="34" charset="0"/>
              <a:buChar char="−"/>
              <a:defRPr sz="2400">
                <a:solidFill>
                  <a:schemeClr val="tx1"/>
                </a:solidFill>
                <a:latin typeface="Arial" pitchFamily="34" charset="0"/>
              </a:defRPr>
            </a:lvl2pPr>
            <a:lvl3pPr marL="1143000" indent="-228600" algn="l" eaLnBrk="0" hangingPunct="0">
              <a:spcBef>
                <a:spcPct val="20000"/>
              </a:spcBef>
              <a:buClr>
                <a:schemeClr val="bg2"/>
              </a:buClr>
              <a:buFont typeface="Wingdings" pitchFamily="2" charset="2"/>
              <a:buChar char="Ø"/>
              <a:defRPr sz="2400">
                <a:solidFill>
                  <a:schemeClr val="tx1"/>
                </a:solidFill>
                <a:latin typeface="Arial" pitchFamily="34" charset="0"/>
              </a:defRPr>
            </a:lvl3pPr>
            <a:lvl4pPr marL="1600200" indent="-228600" algn="l" eaLnBrk="0" hangingPunct="0">
              <a:spcBef>
                <a:spcPct val="20000"/>
              </a:spcBef>
              <a:buClr>
                <a:schemeClr val="bg2"/>
              </a:buClr>
              <a:buFont typeface="Wingdings" pitchFamily="2" charset="2"/>
              <a:buChar char="Ø"/>
              <a:defRPr sz="2400">
                <a:solidFill>
                  <a:schemeClr val="tx1"/>
                </a:solidFill>
                <a:latin typeface="Arial" pitchFamily="34" charset="0"/>
              </a:defRPr>
            </a:lvl4pPr>
            <a:lvl5pPr marL="2057400" indent="-228600" algn="l" eaLnBrk="0" hangingPunct="0">
              <a:spcBef>
                <a:spcPct val="20000"/>
              </a:spcBef>
              <a:buClr>
                <a:schemeClr val="bg2"/>
              </a:buClr>
              <a:buFont typeface="Wingdings" pitchFamily="2" charset="2"/>
              <a:buChar char="Ø"/>
              <a:defRPr sz="24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9pPr>
          </a:lstStyle>
          <a:p>
            <a:pPr>
              <a:spcBef>
                <a:spcPct val="50000"/>
              </a:spcBef>
              <a:buClrTx/>
              <a:buFontTx/>
              <a:buNone/>
            </a:pPr>
            <a:endParaRPr lang="en-US" altLang="en-US" sz="1600" b="1" dirty="0">
              <a:latin typeface="+mn-lt"/>
            </a:endParaRPr>
          </a:p>
          <a:p>
            <a:pPr algn="ctr">
              <a:spcBef>
                <a:spcPct val="50000"/>
              </a:spcBef>
              <a:buClrTx/>
              <a:buFontTx/>
              <a:buNone/>
            </a:pPr>
            <a:endParaRPr lang="en-US" altLang="en-US" sz="1200" b="1" dirty="0">
              <a:latin typeface="+mn-lt"/>
            </a:endParaRPr>
          </a:p>
          <a:p>
            <a:pPr algn="ctr">
              <a:lnSpc>
                <a:spcPct val="100000"/>
              </a:lnSpc>
              <a:spcBef>
                <a:spcPts val="600"/>
              </a:spcBef>
              <a:buClrTx/>
              <a:buFontTx/>
              <a:buNone/>
            </a:pPr>
            <a:endParaRPr lang="en-US" altLang="en-US" sz="200" b="1" dirty="0">
              <a:latin typeface="+mn-lt"/>
            </a:endParaRPr>
          </a:p>
          <a:p>
            <a:pPr algn="ctr">
              <a:lnSpc>
                <a:spcPct val="100000"/>
              </a:lnSpc>
              <a:spcBef>
                <a:spcPts val="600"/>
              </a:spcBef>
              <a:buClrTx/>
              <a:buFontTx/>
              <a:buNone/>
            </a:pPr>
            <a:endParaRPr lang="en-US" altLang="en-US" sz="1500" b="1" dirty="0">
              <a:latin typeface="+mn-lt"/>
            </a:endParaRPr>
          </a:p>
          <a:p>
            <a:pPr algn="ctr">
              <a:lnSpc>
                <a:spcPct val="100000"/>
              </a:lnSpc>
              <a:spcBef>
                <a:spcPts val="600"/>
              </a:spcBef>
              <a:buClrTx/>
              <a:buFontTx/>
              <a:buNone/>
            </a:pPr>
            <a:r>
              <a:rPr lang="en-US" altLang="en-US" sz="1500" b="1" dirty="0">
                <a:latin typeface="+mn-lt"/>
              </a:rPr>
              <a:t>30 day supply for $4</a:t>
            </a:r>
          </a:p>
          <a:p>
            <a:pPr algn="ctr">
              <a:lnSpc>
                <a:spcPct val="100000"/>
              </a:lnSpc>
              <a:spcBef>
                <a:spcPts val="600"/>
              </a:spcBef>
              <a:buClrTx/>
              <a:buFontTx/>
              <a:buNone/>
            </a:pPr>
            <a:r>
              <a:rPr lang="en-US" altLang="en-US" sz="1500" b="1" dirty="0">
                <a:latin typeface="+mn-lt"/>
              </a:rPr>
              <a:t>90 day supply for $10</a:t>
            </a:r>
          </a:p>
        </p:txBody>
      </p:sp>
      <p:sp>
        <p:nvSpPr>
          <p:cNvPr id="14345" name="Text Box 17"/>
          <p:cNvSpPr txBox="1">
            <a:spLocks noChangeArrowheads="1"/>
          </p:cNvSpPr>
          <p:nvPr/>
        </p:nvSpPr>
        <p:spPr bwMode="auto">
          <a:xfrm>
            <a:off x="3801104" y="6354934"/>
            <a:ext cx="2000581" cy="35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tx1"/>
              </a:buClr>
              <a:buFont typeface="Arial" pitchFamily="34" charset="0"/>
              <a:buChar char="•"/>
              <a:defRPr sz="2400">
                <a:solidFill>
                  <a:schemeClr val="tx1"/>
                </a:solidFill>
                <a:latin typeface="Arial" pitchFamily="34" charset="0"/>
              </a:defRPr>
            </a:lvl1pPr>
            <a:lvl2pPr marL="742950" indent="-285750" algn="l" eaLnBrk="0" hangingPunct="0">
              <a:spcBef>
                <a:spcPct val="20000"/>
              </a:spcBef>
              <a:buFont typeface="Arial" pitchFamily="34" charset="0"/>
              <a:buChar char="−"/>
              <a:defRPr sz="2400">
                <a:solidFill>
                  <a:schemeClr val="tx1"/>
                </a:solidFill>
                <a:latin typeface="Arial" pitchFamily="34" charset="0"/>
              </a:defRPr>
            </a:lvl2pPr>
            <a:lvl3pPr marL="1143000" indent="-228600" algn="l" eaLnBrk="0" hangingPunct="0">
              <a:spcBef>
                <a:spcPct val="20000"/>
              </a:spcBef>
              <a:buClr>
                <a:schemeClr val="bg2"/>
              </a:buClr>
              <a:buFont typeface="Wingdings" pitchFamily="2" charset="2"/>
              <a:buChar char="Ø"/>
              <a:defRPr sz="2400">
                <a:solidFill>
                  <a:schemeClr val="tx1"/>
                </a:solidFill>
                <a:latin typeface="Arial" pitchFamily="34" charset="0"/>
              </a:defRPr>
            </a:lvl3pPr>
            <a:lvl4pPr marL="1600200" indent="-228600" algn="l" eaLnBrk="0" hangingPunct="0">
              <a:spcBef>
                <a:spcPct val="20000"/>
              </a:spcBef>
              <a:buClr>
                <a:schemeClr val="bg2"/>
              </a:buClr>
              <a:buFont typeface="Wingdings" pitchFamily="2" charset="2"/>
              <a:buChar char="Ø"/>
              <a:defRPr sz="2400">
                <a:solidFill>
                  <a:schemeClr val="tx1"/>
                </a:solidFill>
                <a:latin typeface="Arial" pitchFamily="34" charset="0"/>
              </a:defRPr>
            </a:lvl4pPr>
            <a:lvl5pPr marL="2057400" indent="-228600" algn="l" eaLnBrk="0" hangingPunct="0">
              <a:spcBef>
                <a:spcPct val="20000"/>
              </a:spcBef>
              <a:buClr>
                <a:schemeClr val="bg2"/>
              </a:buClr>
              <a:buFont typeface="Wingdings" pitchFamily="2" charset="2"/>
              <a:buChar char="Ø"/>
              <a:defRPr sz="24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9pPr>
          </a:lstStyle>
          <a:p>
            <a:pPr eaLnBrk="1" hangingPunct="1">
              <a:spcBef>
                <a:spcPct val="0"/>
              </a:spcBef>
              <a:buClrTx/>
              <a:buFontTx/>
              <a:buNone/>
            </a:pPr>
            <a:r>
              <a:rPr lang="en-US" altLang="en-US" sz="1000" dirty="0">
                <a:latin typeface="Roboto Condensed" panose="02000000000000000000" pitchFamily="2" charset="0"/>
                <a:ea typeface="Roboto Condensed" panose="02000000000000000000" pitchFamily="2" charset="0"/>
              </a:rPr>
              <a:t>*Membership fees may apply</a:t>
            </a:r>
          </a:p>
          <a:p>
            <a:pPr eaLnBrk="1" hangingPunct="1">
              <a:spcBef>
                <a:spcPct val="0"/>
              </a:spcBef>
              <a:buClrTx/>
              <a:buFontTx/>
              <a:buNone/>
            </a:pPr>
            <a:r>
              <a:rPr lang="en-US" altLang="en-US" sz="1000" dirty="0">
                <a:latin typeface="Roboto Condensed" panose="02000000000000000000" pitchFamily="2" charset="0"/>
                <a:ea typeface="Roboto Condensed" panose="02000000000000000000" pitchFamily="2" charset="0"/>
              </a:rPr>
              <a:t>**Offerings subject to change</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73486" y="2682261"/>
            <a:ext cx="2055816" cy="568491"/>
          </a:xfrm>
          <a:prstGeom prst="rect">
            <a:avLst/>
          </a:prstGeom>
        </p:spPr>
      </p:pic>
      <p:sp>
        <p:nvSpPr>
          <p:cNvPr id="15" name="Graphic 2584">
            <a:extLst>
              <a:ext uri="{FF2B5EF4-FFF2-40B4-BE49-F238E27FC236}">
                <a16:creationId xmlns:a16="http://schemas.microsoft.com/office/drawing/2014/main" id="{2227B621-B992-2E43-94CA-3ECAAB122E68}"/>
              </a:ext>
            </a:extLst>
          </p:cNvPr>
          <p:cNvSpPr>
            <a:spLocks noChangeAspect="1"/>
          </p:cNvSpPr>
          <p:nvPr/>
        </p:nvSpPr>
        <p:spPr>
          <a:xfrm>
            <a:off x="585508" y="380376"/>
            <a:ext cx="668566" cy="673164"/>
          </a:xfrm>
          <a:custGeom>
            <a:avLst/>
            <a:gdLst>
              <a:gd name="connsiteX0" fmla="*/ 362631 w 362631"/>
              <a:gd name="connsiteY0" fmla="*/ 212990 h 365125"/>
              <a:gd name="connsiteX1" fmla="*/ 301777 w 362631"/>
              <a:gd name="connsiteY1" fmla="*/ 152135 h 365125"/>
              <a:gd name="connsiteX2" fmla="*/ 240923 w 362631"/>
              <a:gd name="connsiteY2" fmla="*/ 212990 h 365125"/>
              <a:gd name="connsiteX3" fmla="*/ 286563 w 362631"/>
              <a:gd name="connsiteY3" fmla="*/ 272322 h 365125"/>
              <a:gd name="connsiteX4" fmla="*/ 286563 w 362631"/>
              <a:gd name="connsiteY4" fmla="*/ 334698 h 365125"/>
              <a:gd name="connsiteX5" fmla="*/ 134428 w 362631"/>
              <a:gd name="connsiteY5" fmla="*/ 334698 h 365125"/>
              <a:gd name="connsiteX6" fmla="*/ 134428 w 362631"/>
              <a:gd name="connsiteY6" fmla="*/ 257109 h 365125"/>
              <a:gd name="connsiteX7" fmla="*/ 167898 w 362631"/>
              <a:gd name="connsiteY7" fmla="*/ 257109 h 365125"/>
              <a:gd name="connsiteX8" fmla="*/ 213538 w 362631"/>
              <a:gd name="connsiteY8" fmla="*/ 217554 h 365125"/>
              <a:gd name="connsiteX9" fmla="*/ 237880 w 362631"/>
              <a:gd name="connsiteY9" fmla="*/ 48683 h 365125"/>
              <a:gd name="connsiteX10" fmla="*/ 231795 w 362631"/>
              <a:gd name="connsiteY10" fmla="*/ 25863 h 365125"/>
              <a:gd name="connsiteX11" fmla="*/ 207453 w 362631"/>
              <a:gd name="connsiteY11" fmla="*/ 15214 h 365125"/>
              <a:gd name="connsiteX12" fmla="*/ 180069 w 362631"/>
              <a:gd name="connsiteY12" fmla="*/ 15214 h 365125"/>
              <a:gd name="connsiteX13" fmla="*/ 164855 w 362631"/>
              <a:gd name="connsiteY13" fmla="*/ 0 h 365125"/>
              <a:gd name="connsiteX14" fmla="*/ 149641 w 362631"/>
              <a:gd name="connsiteY14" fmla="*/ 15214 h 365125"/>
              <a:gd name="connsiteX15" fmla="*/ 149641 w 362631"/>
              <a:gd name="connsiteY15" fmla="*/ 45641 h 365125"/>
              <a:gd name="connsiteX16" fmla="*/ 164855 w 362631"/>
              <a:gd name="connsiteY16" fmla="*/ 60854 h 365125"/>
              <a:gd name="connsiteX17" fmla="*/ 180069 w 362631"/>
              <a:gd name="connsiteY17" fmla="*/ 45641 h 365125"/>
              <a:gd name="connsiteX18" fmla="*/ 207453 w 362631"/>
              <a:gd name="connsiteY18" fmla="*/ 45641 h 365125"/>
              <a:gd name="connsiteX19" fmla="*/ 183111 w 362631"/>
              <a:gd name="connsiteY19" fmla="*/ 214511 h 365125"/>
              <a:gd name="connsiteX20" fmla="*/ 167898 w 362631"/>
              <a:gd name="connsiteY20" fmla="*/ 226682 h 365125"/>
              <a:gd name="connsiteX21" fmla="*/ 69010 w 362631"/>
              <a:gd name="connsiteY21" fmla="*/ 226682 h 365125"/>
              <a:gd name="connsiteX22" fmla="*/ 53796 w 362631"/>
              <a:gd name="connsiteY22" fmla="*/ 214511 h 365125"/>
              <a:gd name="connsiteX23" fmla="*/ 30976 w 362631"/>
              <a:gd name="connsiteY23" fmla="*/ 45641 h 365125"/>
              <a:gd name="connsiteX24" fmla="*/ 30976 w 362631"/>
              <a:gd name="connsiteY24" fmla="*/ 45641 h 365125"/>
              <a:gd name="connsiteX25" fmla="*/ 58360 w 362631"/>
              <a:gd name="connsiteY25" fmla="*/ 45641 h 365125"/>
              <a:gd name="connsiteX26" fmla="*/ 73574 w 362631"/>
              <a:gd name="connsiteY26" fmla="*/ 60854 h 365125"/>
              <a:gd name="connsiteX27" fmla="*/ 88787 w 362631"/>
              <a:gd name="connsiteY27" fmla="*/ 45641 h 365125"/>
              <a:gd name="connsiteX28" fmla="*/ 88787 w 362631"/>
              <a:gd name="connsiteY28" fmla="*/ 15214 h 365125"/>
              <a:gd name="connsiteX29" fmla="*/ 73574 w 362631"/>
              <a:gd name="connsiteY29" fmla="*/ 0 h 365125"/>
              <a:gd name="connsiteX30" fmla="*/ 58360 w 362631"/>
              <a:gd name="connsiteY30" fmla="*/ 15214 h 365125"/>
              <a:gd name="connsiteX31" fmla="*/ 30976 w 362631"/>
              <a:gd name="connsiteY31" fmla="*/ 15214 h 365125"/>
              <a:gd name="connsiteX32" fmla="*/ 6634 w 362631"/>
              <a:gd name="connsiteY32" fmla="*/ 25863 h 365125"/>
              <a:gd name="connsiteX33" fmla="*/ 549 w 362631"/>
              <a:gd name="connsiteY33" fmla="*/ 48683 h 365125"/>
              <a:gd name="connsiteX34" fmla="*/ 23369 w 362631"/>
              <a:gd name="connsiteY34" fmla="*/ 219075 h 365125"/>
              <a:gd name="connsiteX35" fmla="*/ 69010 w 362631"/>
              <a:gd name="connsiteY35" fmla="*/ 257109 h 365125"/>
              <a:gd name="connsiteX36" fmla="*/ 104001 w 362631"/>
              <a:gd name="connsiteY36" fmla="*/ 257109 h 365125"/>
              <a:gd name="connsiteX37" fmla="*/ 104001 w 362631"/>
              <a:gd name="connsiteY37" fmla="*/ 349911 h 365125"/>
              <a:gd name="connsiteX38" fmla="*/ 119214 w 362631"/>
              <a:gd name="connsiteY38" fmla="*/ 365125 h 365125"/>
              <a:gd name="connsiteX39" fmla="*/ 301777 w 362631"/>
              <a:gd name="connsiteY39" fmla="*/ 365125 h 365125"/>
              <a:gd name="connsiteX40" fmla="*/ 316990 w 362631"/>
              <a:gd name="connsiteY40" fmla="*/ 349911 h 365125"/>
              <a:gd name="connsiteX41" fmla="*/ 316990 w 362631"/>
              <a:gd name="connsiteY41" fmla="*/ 272322 h 365125"/>
              <a:gd name="connsiteX42" fmla="*/ 362631 w 362631"/>
              <a:gd name="connsiteY42" fmla="*/ 212990 h 365125"/>
              <a:gd name="connsiteX43" fmla="*/ 301777 w 362631"/>
              <a:gd name="connsiteY43" fmla="*/ 243417 h 365125"/>
              <a:gd name="connsiteX44" fmla="*/ 271350 w 362631"/>
              <a:gd name="connsiteY44" fmla="*/ 212990 h 365125"/>
              <a:gd name="connsiteX45" fmla="*/ 301777 w 362631"/>
              <a:gd name="connsiteY45" fmla="*/ 182563 h 365125"/>
              <a:gd name="connsiteX46" fmla="*/ 332204 w 362631"/>
              <a:gd name="connsiteY46" fmla="*/ 212990 h 365125"/>
              <a:gd name="connsiteX47" fmla="*/ 301777 w 362631"/>
              <a:gd name="connsiteY47" fmla="*/ 243417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631" h="365125">
                <a:moveTo>
                  <a:pt x="362631" y="212990"/>
                </a:moveTo>
                <a:cubicBezTo>
                  <a:pt x="362631" y="179520"/>
                  <a:pt x="335247" y="152135"/>
                  <a:pt x="301777" y="152135"/>
                </a:cubicBezTo>
                <a:cubicBezTo>
                  <a:pt x="268307" y="152135"/>
                  <a:pt x="240923" y="179520"/>
                  <a:pt x="240923" y="212990"/>
                </a:cubicBezTo>
                <a:cubicBezTo>
                  <a:pt x="240923" y="241895"/>
                  <a:pt x="260700" y="264716"/>
                  <a:pt x="286563" y="272322"/>
                </a:cubicBezTo>
                <a:lnTo>
                  <a:pt x="286563" y="334698"/>
                </a:lnTo>
                <a:lnTo>
                  <a:pt x="134428" y="334698"/>
                </a:lnTo>
                <a:lnTo>
                  <a:pt x="134428" y="257109"/>
                </a:lnTo>
                <a:lnTo>
                  <a:pt x="167898" y="257109"/>
                </a:lnTo>
                <a:cubicBezTo>
                  <a:pt x="192239" y="257109"/>
                  <a:pt x="210496" y="240374"/>
                  <a:pt x="213538" y="217554"/>
                </a:cubicBezTo>
                <a:lnTo>
                  <a:pt x="237880" y="48683"/>
                </a:lnTo>
                <a:cubicBezTo>
                  <a:pt x="239401" y="39555"/>
                  <a:pt x="236359" y="31948"/>
                  <a:pt x="231795" y="25863"/>
                </a:cubicBezTo>
                <a:cubicBezTo>
                  <a:pt x="225709" y="19778"/>
                  <a:pt x="216581" y="15214"/>
                  <a:pt x="207453" y="15214"/>
                </a:cubicBezTo>
                <a:lnTo>
                  <a:pt x="180069" y="15214"/>
                </a:lnTo>
                <a:cubicBezTo>
                  <a:pt x="180069" y="6085"/>
                  <a:pt x="173983" y="0"/>
                  <a:pt x="164855" y="0"/>
                </a:cubicBezTo>
                <a:cubicBezTo>
                  <a:pt x="155727" y="0"/>
                  <a:pt x="149641" y="6085"/>
                  <a:pt x="149641" y="15214"/>
                </a:cubicBezTo>
                <a:lnTo>
                  <a:pt x="149641" y="45641"/>
                </a:lnTo>
                <a:cubicBezTo>
                  <a:pt x="149641" y="54769"/>
                  <a:pt x="155727" y="60854"/>
                  <a:pt x="164855" y="60854"/>
                </a:cubicBezTo>
                <a:cubicBezTo>
                  <a:pt x="173983" y="60854"/>
                  <a:pt x="180069" y="54769"/>
                  <a:pt x="180069" y="45641"/>
                </a:cubicBezTo>
                <a:lnTo>
                  <a:pt x="207453" y="45641"/>
                </a:lnTo>
                <a:lnTo>
                  <a:pt x="183111" y="214511"/>
                </a:lnTo>
                <a:cubicBezTo>
                  <a:pt x="183111" y="222118"/>
                  <a:pt x="173983" y="226682"/>
                  <a:pt x="167898" y="226682"/>
                </a:cubicBezTo>
                <a:lnTo>
                  <a:pt x="69010" y="226682"/>
                </a:lnTo>
                <a:cubicBezTo>
                  <a:pt x="61403" y="226682"/>
                  <a:pt x="55317" y="220596"/>
                  <a:pt x="53796" y="214511"/>
                </a:cubicBezTo>
                <a:lnTo>
                  <a:pt x="30976" y="45641"/>
                </a:lnTo>
                <a:cubicBezTo>
                  <a:pt x="30976" y="45641"/>
                  <a:pt x="30976" y="45641"/>
                  <a:pt x="30976" y="45641"/>
                </a:cubicBezTo>
                <a:lnTo>
                  <a:pt x="58360" y="45641"/>
                </a:lnTo>
                <a:cubicBezTo>
                  <a:pt x="58360" y="54769"/>
                  <a:pt x="64446" y="60854"/>
                  <a:pt x="73574" y="60854"/>
                </a:cubicBezTo>
                <a:cubicBezTo>
                  <a:pt x="82702" y="60854"/>
                  <a:pt x="88787" y="54769"/>
                  <a:pt x="88787" y="45641"/>
                </a:cubicBezTo>
                <a:lnTo>
                  <a:pt x="88787" y="15214"/>
                </a:lnTo>
                <a:cubicBezTo>
                  <a:pt x="88787" y="6085"/>
                  <a:pt x="82702" y="0"/>
                  <a:pt x="73574" y="0"/>
                </a:cubicBezTo>
                <a:cubicBezTo>
                  <a:pt x="64446" y="0"/>
                  <a:pt x="58360" y="6085"/>
                  <a:pt x="58360" y="15214"/>
                </a:cubicBezTo>
                <a:lnTo>
                  <a:pt x="30976" y="15214"/>
                </a:lnTo>
                <a:cubicBezTo>
                  <a:pt x="21848" y="15214"/>
                  <a:pt x="12720" y="18256"/>
                  <a:pt x="6634" y="25863"/>
                </a:cubicBezTo>
                <a:cubicBezTo>
                  <a:pt x="549" y="31948"/>
                  <a:pt x="-973" y="41077"/>
                  <a:pt x="549" y="48683"/>
                </a:cubicBezTo>
                <a:lnTo>
                  <a:pt x="23369" y="219075"/>
                </a:lnTo>
                <a:cubicBezTo>
                  <a:pt x="27933" y="241895"/>
                  <a:pt x="46189" y="257109"/>
                  <a:pt x="69010" y="257109"/>
                </a:cubicBezTo>
                <a:lnTo>
                  <a:pt x="104001" y="257109"/>
                </a:lnTo>
                <a:lnTo>
                  <a:pt x="104001" y="349911"/>
                </a:lnTo>
                <a:cubicBezTo>
                  <a:pt x="104001" y="359040"/>
                  <a:pt x="110086" y="365125"/>
                  <a:pt x="119214" y="365125"/>
                </a:cubicBezTo>
                <a:lnTo>
                  <a:pt x="301777" y="365125"/>
                </a:lnTo>
                <a:cubicBezTo>
                  <a:pt x="310905" y="365125"/>
                  <a:pt x="316990" y="359040"/>
                  <a:pt x="316990" y="349911"/>
                </a:cubicBezTo>
                <a:lnTo>
                  <a:pt x="316990" y="272322"/>
                </a:lnTo>
                <a:cubicBezTo>
                  <a:pt x="342853" y="264716"/>
                  <a:pt x="362631" y="241895"/>
                  <a:pt x="362631" y="212990"/>
                </a:cubicBezTo>
                <a:close/>
                <a:moveTo>
                  <a:pt x="301777" y="243417"/>
                </a:moveTo>
                <a:cubicBezTo>
                  <a:pt x="285042" y="243417"/>
                  <a:pt x="271350" y="229724"/>
                  <a:pt x="271350" y="212990"/>
                </a:cubicBezTo>
                <a:cubicBezTo>
                  <a:pt x="271350" y="196255"/>
                  <a:pt x="285042" y="182563"/>
                  <a:pt x="301777" y="182563"/>
                </a:cubicBezTo>
                <a:cubicBezTo>
                  <a:pt x="318512" y="182563"/>
                  <a:pt x="332204" y="196255"/>
                  <a:pt x="332204" y="212990"/>
                </a:cubicBezTo>
                <a:cubicBezTo>
                  <a:pt x="332204" y="229724"/>
                  <a:pt x="318512" y="243417"/>
                  <a:pt x="301777" y="243417"/>
                </a:cubicBezTo>
                <a:close/>
              </a:path>
            </a:pathLst>
          </a:custGeom>
          <a:solidFill>
            <a:schemeClr val="tx1"/>
          </a:solidFill>
          <a:ln w="15081" cap="flat">
            <a:noFill/>
            <a:prstDash val="solid"/>
            <a:miter/>
          </a:ln>
        </p:spPr>
        <p:txBody>
          <a:bodyPr rtlCol="0" anchor="ctr"/>
          <a:lstStyle/>
          <a:p>
            <a:pPr algn="l" defTabSz="457200" fontAlgn="auto">
              <a:lnSpc>
                <a:spcPct val="100000"/>
              </a:lnSpc>
              <a:spcBef>
                <a:spcPts val="0"/>
              </a:spcBef>
              <a:spcAft>
                <a:spcPts val="0"/>
              </a:spcAft>
            </a:pPr>
            <a:endParaRPr lang="en-US" sz="1800" dirty="0">
              <a:solidFill>
                <a:srgbClr val="202020"/>
              </a:solidFill>
              <a:latin typeface="Arial" panose="020B0604020202020204"/>
              <a:ea typeface="+mn-ea"/>
            </a:endParaRPr>
          </a:p>
        </p:txBody>
      </p:sp>
    </p:spTree>
    <p:extLst>
      <p:ext uri="{BB962C8B-B14F-4D97-AF65-F5344CB8AC3E}">
        <p14:creationId xmlns:p14="http://schemas.microsoft.com/office/powerpoint/2010/main" val="740530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399852" y="488358"/>
            <a:ext cx="7986833" cy="457200"/>
          </a:xfrm>
        </p:spPr>
        <p:txBody>
          <a:bodyPr/>
          <a:lstStyle/>
          <a:p>
            <a:r>
              <a:rPr lang="en-US" sz="4400" b="0" dirty="0">
                <a:solidFill>
                  <a:srgbClr val="FF5F00"/>
                </a:solidFill>
                <a:latin typeface="Roboto Condensed" panose="02000000000000000000" pitchFamily="2" charset="0"/>
                <a:ea typeface="Roboto Condensed" panose="02000000000000000000" pitchFamily="2" charset="0"/>
              </a:rPr>
              <a:t>Prescription Discounts</a:t>
            </a:r>
          </a:p>
        </p:txBody>
      </p:sp>
      <p:sp>
        <p:nvSpPr>
          <p:cNvPr id="9" name="Content Placeholder 2"/>
          <p:cNvSpPr>
            <a:spLocks noGrp="1"/>
          </p:cNvSpPr>
          <p:nvPr>
            <p:ph idx="1"/>
          </p:nvPr>
        </p:nvSpPr>
        <p:spPr>
          <a:xfrm>
            <a:off x="512237" y="1571445"/>
            <a:ext cx="8229600" cy="4114800"/>
          </a:xfrm>
        </p:spPr>
        <p:txBody>
          <a:bodyPr/>
          <a:lstStyle/>
          <a:p>
            <a:pPr marL="0" indent="0">
              <a:buNone/>
              <a:defRPr/>
            </a:pPr>
            <a:r>
              <a:rPr lang="en-US" sz="2000" dirty="0">
                <a:latin typeface="Roboto Condensed" panose="02000000000000000000" pitchFamily="2" charset="0"/>
                <a:ea typeface="Roboto Condensed" panose="02000000000000000000" pitchFamily="2" charset="0"/>
              </a:rPr>
              <a:t>To help minimize your out-of-pocket costs, we recommend that you do your research to find discount programs and coupons. You’ll be surprised how many offers are available…and every dollar counts!</a:t>
            </a:r>
          </a:p>
          <a:p>
            <a:pPr>
              <a:buFont typeface="Arial" pitchFamily="34" charset="0"/>
              <a:buNone/>
              <a:defRPr/>
            </a:pPr>
            <a:endParaRPr lang="en-US" sz="2000" dirty="0">
              <a:latin typeface="Roboto Condensed" panose="02000000000000000000" pitchFamily="2" charset="0"/>
              <a:ea typeface="Roboto Condensed" panose="02000000000000000000" pitchFamily="2" charset="0"/>
            </a:endParaRPr>
          </a:p>
          <a:p>
            <a:pPr lvl="1">
              <a:buFont typeface="Arial" panose="020B0604020202020204" pitchFamily="34" charset="0"/>
              <a:buChar char="•"/>
              <a:defRPr/>
            </a:pPr>
            <a:r>
              <a:rPr lang="en-US" sz="2000" u="sng" dirty="0">
                <a:latin typeface="Roboto Condensed" panose="02000000000000000000" pitchFamily="2" charset="0"/>
                <a:ea typeface="Roboto Condensed" panose="02000000000000000000" pitchFamily="2" charset="0"/>
                <a:cs typeface="+mn-cs"/>
                <a:hlinkClick r:id="rId3"/>
              </a:rPr>
              <a:t>www.needymeds.org</a:t>
            </a:r>
            <a:r>
              <a:rPr lang="en-US" sz="2000" dirty="0">
                <a:latin typeface="Roboto Condensed" panose="02000000000000000000" pitchFamily="2" charset="0"/>
                <a:ea typeface="Roboto Condensed" panose="02000000000000000000" pitchFamily="2" charset="0"/>
                <a:cs typeface="+mn-cs"/>
              </a:rPr>
              <a:t> </a:t>
            </a:r>
          </a:p>
          <a:p>
            <a:pPr lvl="1">
              <a:buFont typeface="Arial" panose="020B0604020202020204" pitchFamily="34" charset="0"/>
              <a:buChar char="•"/>
              <a:defRPr/>
            </a:pPr>
            <a:r>
              <a:rPr lang="en-US" sz="2000" u="sng" dirty="0">
                <a:latin typeface="Roboto Condensed" panose="02000000000000000000" pitchFamily="2" charset="0"/>
                <a:ea typeface="Roboto Condensed" panose="02000000000000000000" pitchFamily="2" charset="0"/>
                <a:cs typeface="+mn-cs"/>
                <a:hlinkClick r:id="rId4"/>
              </a:rPr>
              <a:t>www.gskforyou.com</a:t>
            </a:r>
            <a:endParaRPr lang="en-US" sz="2000" dirty="0">
              <a:latin typeface="Roboto Condensed" panose="02000000000000000000" pitchFamily="2" charset="0"/>
              <a:ea typeface="Roboto Condensed" panose="02000000000000000000" pitchFamily="2" charset="0"/>
              <a:cs typeface="+mn-cs"/>
            </a:endParaRPr>
          </a:p>
          <a:p>
            <a:pPr lvl="1">
              <a:buFont typeface="Arial" panose="020B0604020202020204" pitchFamily="34" charset="0"/>
              <a:buChar char="•"/>
              <a:defRPr/>
            </a:pPr>
            <a:r>
              <a:rPr lang="en-US" sz="2000" u="sng" dirty="0">
                <a:latin typeface="Roboto Condensed" panose="02000000000000000000" pitchFamily="2" charset="0"/>
                <a:ea typeface="Roboto Condensed" panose="02000000000000000000" pitchFamily="2" charset="0"/>
                <a:cs typeface="+mn-cs"/>
                <a:hlinkClick r:id="rId5"/>
              </a:rPr>
              <a:t>www.rxpharmacycoupons.com</a:t>
            </a:r>
            <a:endParaRPr lang="en-US" sz="2000" dirty="0">
              <a:latin typeface="Roboto Condensed" panose="02000000000000000000" pitchFamily="2" charset="0"/>
              <a:ea typeface="Roboto Condensed" panose="02000000000000000000" pitchFamily="2" charset="0"/>
              <a:cs typeface="+mn-cs"/>
            </a:endParaRPr>
          </a:p>
          <a:p>
            <a:pPr lvl="1">
              <a:buFont typeface="Arial" panose="020B0604020202020204" pitchFamily="34" charset="0"/>
              <a:buChar char="•"/>
              <a:defRPr/>
            </a:pPr>
            <a:r>
              <a:rPr lang="en-US" sz="2000" u="sng" dirty="0">
                <a:latin typeface="Roboto Condensed" panose="02000000000000000000" pitchFamily="2" charset="0"/>
                <a:ea typeface="Roboto Condensed" panose="02000000000000000000" pitchFamily="2" charset="0"/>
                <a:cs typeface="+mn-cs"/>
                <a:hlinkClick r:id="rId6"/>
              </a:rPr>
              <a:t>www.goodrx.com</a:t>
            </a:r>
            <a:endParaRPr lang="en-US" sz="2000" dirty="0">
              <a:latin typeface="Roboto Condensed" panose="02000000000000000000" pitchFamily="2" charset="0"/>
              <a:ea typeface="Roboto Condensed" panose="02000000000000000000" pitchFamily="2" charset="0"/>
              <a:cs typeface="+mn-cs"/>
            </a:endParaRPr>
          </a:p>
          <a:p>
            <a:pPr lvl="1">
              <a:buFont typeface="Arial" panose="020B0604020202020204" pitchFamily="34" charset="0"/>
              <a:buChar char="•"/>
              <a:defRPr/>
            </a:pPr>
            <a:r>
              <a:rPr lang="en-US" sz="2000" u="sng" dirty="0">
                <a:latin typeface="Roboto Condensed" panose="02000000000000000000" pitchFamily="2" charset="0"/>
                <a:ea typeface="Roboto Condensed" panose="02000000000000000000" pitchFamily="2" charset="0"/>
                <a:cs typeface="+mn-cs"/>
                <a:hlinkClick r:id="rId7"/>
              </a:rPr>
              <a:t>www.internetdrugcoupons.com</a:t>
            </a:r>
            <a:r>
              <a:rPr lang="en-US" sz="2000" dirty="0">
                <a:latin typeface="Roboto Condensed" panose="02000000000000000000" pitchFamily="2" charset="0"/>
                <a:ea typeface="Roboto Condensed" panose="02000000000000000000" pitchFamily="2" charset="0"/>
                <a:cs typeface="+mn-cs"/>
              </a:rPr>
              <a:t> </a:t>
            </a:r>
          </a:p>
          <a:p>
            <a:pPr>
              <a:buFont typeface="Arial" pitchFamily="34" charset="0"/>
              <a:buNone/>
              <a:defRPr/>
            </a:pPr>
            <a:endParaRPr lang="en-US" sz="2000" dirty="0"/>
          </a:p>
        </p:txBody>
      </p:sp>
      <p:sp>
        <p:nvSpPr>
          <p:cNvPr id="7" name="Graphic 2584">
            <a:extLst>
              <a:ext uri="{FF2B5EF4-FFF2-40B4-BE49-F238E27FC236}">
                <a16:creationId xmlns:a16="http://schemas.microsoft.com/office/drawing/2014/main" id="{2227B621-B992-2E43-94CA-3ECAAB122E68}"/>
              </a:ext>
            </a:extLst>
          </p:cNvPr>
          <p:cNvSpPr>
            <a:spLocks noChangeAspect="1"/>
          </p:cNvSpPr>
          <p:nvPr/>
        </p:nvSpPr>
        <p:spPr>
          <a:xfrm>
            <a:off x="585508" y="380376"/>
            <a:ext cx="668566" cy="673164"/>
          </a:xfrm>
          <a:custGeom>
            <a:avLst/>
            <a:gdLst>
              <a:gd name="connsiteX0" fmla="*/ 362631 w 362631"/>
              <a:gd name="connsiteY0" fmla="*/ 212990 h 365125"/>
              <a:gd name="connsiteX1" fmla="*/ 301777 w 362631"/>
              <a:gd name="connsiteY1" fmla="*/ 152135 h 365125"/>
              <a:gd name="connsiteX2" fmla="*/ 240923 w 362631"/>
              <a:gd name="connsiteY2" fmla="*/ 212990 h 365125"/>
              <a:gd name="connsiteX3" fmla="*/ 286563 w 362631"/>
              <a:gd name="connsiteY3" fmla="*/ 272322 h 365125"/>
              <a:gd name="connsiteX4" fmla="*/ 286563 w 362631"/>
              <a:gd name="connsiteY4" fmla="*/ 334698 h 365125"/>
              <a:gd name="connsiteX5" fmla="*/ 134428 w 362631"/>
              <a:gd name="connsiteY5" fmla="*/ 334698 h 365125"/>
              <a:gd name="connsiteX6" fmla="*/ 134428 w 362631"/>
              <a:gd name="connsiteY6" fmla="*/ 257109 h 365125"/>
              <a:gd name="connsiteX7" fmla="*/ 167898 w 362631"/>
              <a:gd name="connsiteY7" fmla="*/ 257109 h 365125"/>
              <a:gd name="connsiteX8" fmla="*/ 213538 w 362631"/>
              <a:gd name="connsiteY8" fmla="*/ 217554 h 365125"/>
              <a:gd name="connsiteX9" fmla="*/ 237880 w 362631"/>
              <a:gd name="connsiteY9" fmla="*/ 48683 h 365125"/>
              <a:gd name="connsiteX10" fmla="*/ 231795 w 362631"/>
              <a:gd name="connsiteY10" fmla="*/ 25863 h 365125"/>
              <a:gd name="connsiteX11" fmla="*/ 207453 w 362631"/>
              <a:gd name="connsiteY11" fmla="*/ 15214 h 365125"/>
              <a:gd name="connsiteX12" fmla="*/ 180069 w 362631"/>
              <a:gd name="connsiteY12" fmla="*/ 15214 h 365125"/>
              <a:gd name="connsiteX13" fmla="*/ 164855 w 362631"/>
              <a:gd name="connsiteY13" fmla="*/ 0 h 365125"/>
              <a:gd name="connsiteX14" fmla="*/ 149641 w 362631"/>
              <a:gd name="connsiteY14" fmla="*/ 15214 h 365125"/>
              <a:gd name="connsiteX15" fmla="*/ 149641 w 362631"/>
              <a:gd name="connsiteY15" fmla="*/ 45641 h 365125"/>
              <a:gd name="connsiteX16" fmla="*/ 164855 w 362631"/>
              <a:gd name="connsiteY16" fmla="*/ 60854 h 365125"/>
              <a:gd name="connsiteX17" fmla="*/ 180069 w 362631"/>
              <a:gd name="connsiteY17" fmla="*/ 45641 h 365125"/>
              <a:gd name="connsiteX18" fmla="*/ 207453 w 362631"/>
              <a:gd name="connsiteY18" fmla="*/ 45641 h 365125"/>
              <a:gd name="connsiteX19" fmla="*/ 183111 w 362631"/>
              <a:gd name="connsiteY19" fmla="*/ 214511 h 365125"/>
              <a:gd name="connsiteX20" fmla="*/ 167898 w 362631"/>
              <a:gd name="connsiteY20" fmla="*/ 226682 h 365125"/>
              <a:gd name="connsiteX21" fmla="*/ 69010 w 362631"/>
              <a:gd name="connsiteY21" fmla="*/ 226682 h 365125"/>
              <a:gd name="connsiteX22" fmla="*/ 53796 w 362631"/>
              <a:gd name="connsiteY22" fmla="*/ 214511 h 365125"/>
              <a:gd name="connsiteX23" fmla="*/ 30976 w 362631"/>
              <a:gd name="connsiteY23" fmla="*/ 45641 h 365125"/>
              <a:gd name="connsiteX24" fmla="*/ 30976 w 362631"/>
              <a:gd name="connsiteY24" fmla="*/ 45641 h 365125"/>
              <a:gd name="connsiteX25" fmla="*/ 58360 w 362631"/>
              <a:gd name="connsiteY25" fmla="*/ 45641 h 365125"/>
              <a:gd name="connsiteX26" fmla="*/ 73574 w 362631"/>
              <a:gd name="connsiteY26" fmla="*/ 60854 h 365125"/>
              <a:gd name="connsiteX27" fmla="*/ 88787 w 362631"/>
              <a:gd name="connsiteY27" fmla="*/ 45641 h 365125"/>
              <a:gd name="connsiteX28" fmla="*/ 88787 w 362631"/>
              <a:gd name="connsiteY28" fmla="*/ 15214 h 365125"/>
              <a:gd name="connsiteX29" fmla="*/ 73574 w 362631"/>
              <a:gd name="connsiteY29" fmla="*/ 0 h 365125"/>
              <a:gd name="connsiteX30" fmla="*/ 58360 w 362631"/>
              <a:gd name="connsiteY30" fmla="*/ 15214 h 365125"/>
              <a:gd name="connsiteX31" fmla="*/ 30976 w 362631"/>
              <a:gd name="connsiteY31" fmla="*/ 15214 h 365125"/>
              <a:gd name="connsiteX32" fmla="*/ 6634 w 362631"/>
              <a:gd name="connsiteY32" fmla="*/ 25863 h 365125"/>
              <a:gd name="connsiteX33" fmla="*/ 549 w 362631"/>
              <a:gd name="connsiteY33" fmla="*/ 48683 h 365125"/>
              <a:gd name="connsiteX34" fmla="*/ 23369 w 362631"/>
              <a:gd name="connsiteY34" fmla="*/ 219075 h 365125"/>
              <a:gd name="connsiteX35" fmla="*/ 69010 w 362631"/>
              <a:gd name="connsiteY35" fmla="*/ 257109 h 365125"/>
              <a:gd name="connsiteX36" fmla="*/ 104001 w 362631"/>
              <a:gd name="connsiteY36" fmla="*/ 257109 h 365125"/>
              <a:gd name="connsiteX37" fmla="*/ 104001 w 362631"/>
              <a:gd name="connsiteY37" fmla="*/ 349911 h 365125"/>
              <a:gd name="connsiteX38" fmla="*/ 119214 w 362631"/>
              <a:gd name="connsiteY38" fmla="*/ 365125 h 365125"/>
              <a:gd name="connsiteX39" fmla="*/ 301777 w 362631"/>
              <a:gd name="connsiteY39" fmla="*/ 365125 h 365125"/>
              <a:gd name="connsiteX40" fmla="*/ 316990 w 362631"/>
              <a:gd name="connsiteY40" fmla="*/ 349911 h 365125"/>
              <a:gd name="connsiteX41" fmla="*/ 316990 w 362631"/>
              <a:gd name="connsiteY41" fmla="*/ 272322 h 365125"/>
              <a:gd name="connsiteX42" fmla="*/ 362631 w 362631"/>
              <a:gd name="connsiteY42" fmla="*/ 212990 h 365125"/>
              <a:gd name="connsiteX43" fmla="*/ 301777 w 362631"/>
              <a:gd name="connsiteY43" fmla="*/ 243417 h 365125"/>
              <a:gd name="connsiteX44" fmla="*/ 271350 w 362631"/>
              <a:gd name="connsiteY44" fmla="*/ 212990 h 365125"/>
              <a:gd name="connsiteX45" fmla="*/ 301777 w 362631"/>
              <a:gd name="connsiteY45" fmla="*/ 182563 h 365125"/>
              <a:gd name="connsiteX46" fmla="*/ 332204 w 362631"/>
              <a:gd name="connsiteY46" fmla="*/ 212990 h 365125"/>
              <a:gd name="connsiteX47" fmla="*/ 301777 w 362631"/>
              <a:gd name="connsiteY47" fmla="*/ 243417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631" h="365125">
                <a:moveTo>
                  <a:pt x="362631" y="212990"/>
                </a:moveTo>
                <a:cubicBezTo>
                  <a:pt x="362631" y="179520"/>
                  <a:pt x="335247" y="152135"/>
                  <a:pt x="301777" y="152135"/>
                </a:cubicBezTo>
                <a:cubicBezTo>
                  <a:pt x="268307" y="152135"/>
                  <a:pt x="240923" y="179520"/>
                  <a:pt x="240923" y="212990"/>
                </a:cubicBezTo>
                <a:cubicBezTo>
                  <a:pt x="240923" y="241895"/>
                  <a:pt x="260700" y="264716"/>
                  <a:pt x="286563" y="272322"/>
                </a:cubicBezTo>
                <a:lnTo>
                  <a:pt x="286563" y="334698"/>
                </a:lnTo>
                <a:lnTo>
                  <a:pt x="134428" y="334698"/>
                </a:lnTo>
                <a:lnTo>
                  <a:pt x="134428" y="257109"/>
                </a:lnTo>
                <a:lnTo>
                  <a:pt x="167898" y="257109"/>
                </a:lnTo>
                <a:cubicBezTo>
                  <a:pt x="192239" y="257109"/>
                  <a:pt x="210496" y="240374"/>
                  <a:pt x="213538" y="217554"/>
                </a:cubicBezTo>
                <a:lnTo>
                  <a:pt x="237880" y="48683"/>
                </a:lnTo>
                <a:cubicBezTo>
                  <a:pt x="239401" y="39555"/>
                  <a:pt x="236359" y="31948"/>
                  <a:pt x="231795" y="25863"/>
                </a:cubicBezTo>
                <a:cubicBezTo>
                  <a:pt x="225709" y="19778"/>
                  <a:pt x="216581" y="15214"/>
                  <a:pt x="207453" y="15214"/>
                </a:cubicBezTo>
                <a:lnTo>
                  <a:pt x="180069" y="15214"/>
                </a:lnTo>
                <a:cubicBezTo>
                  <a:pt x="180069" y="6085"/>
                  <a:pt x="173983" y="0"/>
                  <a:pt x="164855" y="0"/>
                </a:cubicBezTo>
                <a:cubicBezTo>
                  <a:pt x="155727" y="0"/>
                  <a:pt x="149641" y="6085"/>
                  <a:pt x="149641" y="15214"/>
                </a:cubicBezTo>
                <a:lnTo>
                  <a:pt x="149641" y="45641"/>
                </a:lnTo>
                <a:cubicBezTo>
                  <a:pt x="149641" y="54769"/>
                  <a:pt x="155727" y="60854"/>
                  <a:pt x="164855" y="60854"/>
                </a:cubicBezTo>
                <a:cubicBezTo>
                  <a:pt x="173983" y="60854"/>
                  <a:pt x="180069" y="54769"/>
                  <a:pt x="180069" y="45641"/>
                </a:cubicBezTo>
                <a:lnTo>
                  <a:pt x="207453" y="45641"/>
                </a:lnTo>
                <a:lnTo>
                  <a:pt x="183111" y="214511"/>
                </a:lnTo>
                <a:cubicBezTo>
                  <a:pt x="183111" y="222118"/>
                  <a:pt x="173983" y="226682"/>
                  <a:pt x="167898" y="226682"/>
                </a:cubicBezTo>
                <a:lnTo>
                  <a:pt x="69010" y="226682"/>
                </a:lnTo>
                <a:cubicBezTo>
                  <a:pt x="61403" y="226682"/>
                  <a:pt x="55317" y="220596"/>
                  <a:pt x="53796" y="214511"/>
                </a:cubicBezTo>
                <a:lnTo>
                  <a:pt x="30976" y="45641"/>
                </a:lnTo>
                <a:cubicBezTo>
                  <a:pt x="30976" y="45641"/>
                  <a:pt x="30976" y="45641"/>
                  <a:pt x="30976" y="45641"/>
                </a:cubicBezTo>
                <a:lnTo>
                  <a:pt x="58360" y="45641"/>
                </a:lnTo>
                <a:cubicBezTo>
                  <a:pt x="58360" y="54769"/>
                  <a:pt x="64446" y="60854"/>
                  <a:pt x="73574" y="60854"/>
                </a:cubicBezTo>
                <a:cubicBezTo>
                  <a:pt x="82702" y="60854"/>
                  <a:pt x="88787" y="54769"/>
                  <a:pt x="88787" y="45641"/>
                </a:cubicBezTo>
                <a:lnTo>
                  <a:pt x="88787" y="15214"/>
                </a:lnTo>
                <a:cubicBezTo>
                  <a:pt x="88787" y="6085"/>
                  <a:pt x="82702" y="0"/>
                  <a:pt x="73574" y="0"/>
                </a:cubicBezTo>
                <a:cubicBezTo>
                  <a:pt x="64446" y="0"/>
                  <a:pt x="58360" y="6085"/>
                  <a:pt x="58360" y="15214"/>
                </a:cubicBezTo>
                <a:lnTo>
                  <a:pt x="30976" y="15214"/>
                </a:lnTo>
                <a:cubicBezTo>
                  <a:pt x="21848" y="15214"/>
                  <a:pt x="12720" y="18256"/>
                  <a:pt x="6634" y="25863"/>
                </a:cubicBezTo>
                <a:cubicBezTo>
                  <a:pt x="549" y="31948"/>
                  <a:pt x="-973" y="41077"/>
                  <a:pt x="549" y="48683"/>
                </a:cubicBezTo>
                <a:lnTo>
                  <a:pt x="23369" y="219075"/>
                </a:lnTo>
                <a:cubicBezTo>
                  <a:pt x="27933" y="241895"/>
                  <a:pt x="46189" y="257109"/>
                  <a:pt x="69010" y="257109"/>
                </a:cubicBezTo>
                <a:lnTo>
                  <a:pt x="104001" y="257109"/>
                </a:lnTo>
                <a:lnTo>
                  <a:pt x="104001" y="349911"/>
                </a:lnTo>
                <a:cubicBezTo>
                  <a:pt x="104001" y="359040"/>
                  <a:pt x="110086" y="365125"/>
                  <a:pt x="119214" y="365125"/>
                </a:cubicBezTo>
                <a:lnTo>
                  <a:pt x="301777" y="365125"/>
                </a:lnTo>
                <a:cubicBezTo>
                  <a:pt x="310905" y="365125"/>
                  <a:pt x="316990" y="359040"/>
                  <a:pt x="316990" y="349911"/>
                </a:cubicBezTo>
                <a:lnTo>
                  <a:pt x="316990" y="272322"/>
                </a:lnTo>
                <a:cubicBezTo>
                  <a:pt x="342853" y="264716"/>
                  <a:pt x="362631" y="241895"/>
                  <a:pt x="362631" y="212990"/>
                </a:cubicBezTo>
                <a:close/>
                <a:moveTo>
                  <a:pt x="301777" y="243417"/>
                </a:moveTo>
                <a:cubicBezTo>
                  <a:pt x="285042" y="243417"/>
                  <a:pt x="271350" y="229724"/>
                  <a:pt x="271350" y="212990"/>
                </a:cubicBezTo>
                <a:cubicBezTo>
                  <a:pt x="271350" y="196255"/>
                  <a:pt x="285042" y="182563"/>
                  <a:pt x="301777" y="182563"/>
                </a:cubicBezTo>
                <a:cubicBezTo>
                  <a:pt x="318512" y="182563"/>
                  <a:pt x="332204" y="196255"/>
                  <a:pt x="332204" y="212990"/>
                </a:cubicBezTo>
                <a:cubicBezTo>
                  <a:pt x="332204" y="229724"/>
                  <a:pt x="318512" y="243417"/>
                  <a:pt x="301777" y="243417"/>
                </a:cubicBezTo>
                <a:close/>
              </a:path>
            </a:pathLst>
          </a:custGeom>
          <a:solidFill>
            <a:schemeClr val="tx1"/>
          </a:solidFill>
          <a:ln w="15081" cap="flat">
            <a:noFill/>
            <a:prstDash val="solid"/>
            <a:miter/>
          </a:ln>
        </p:spPr>
        <p:txBody>
          <a:bodyPr rtlCol="0" anchor="ctr"/>
          <a:lstStyle/>
          <a:p>
            <a:pPr algn="l" defTabSz="457200" fontAlgn="auto">
              <a:lnSpc>
                <a:spcPct val="100000"/>
              </a:lnSpc>
              <a:spcBef>
                <a:spcPts val="0"/>
              </a:spcBef>
              <a:spcAft>
                <a:spcPts val="0"/>
              </a:spcAft>
            </a:pPr>
            <a:endParaRPr lang="en-US" sz="1800" dirty="0">
              <a:solidFill>
                <a:srgbClr val="202020"/>
              </a:solidFill>
              <a:latin typeface="Arial" panose="020B0604020202020204"/>
              <a:ea typeface="+mn-ea"/>
            </a:endParaRPr>
          </a:p>
        </p:txBody>
      </p:sp>
    </p:spTree>
    <p:extLst>
      <p:ext uri="{BB962C8B-B14F-4D97-AF65-F5344CB8AC3E}">
        <p14:creationId xmlns:p14="http://schemas.microsoft.com/office/powerpoint/2010/main" val="365555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gray">
          <a:xfrm>
            <a:off x="434782" y="1400454"/>
            <a:ext cx="4526962" cy="45205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03200" indent="-203200" algn="l" rtl="0" eaLnBrk="1" fontAlgn="base" hangingPunct="1">
              <a:spcBef>
                <a:spcPts val="600"/>
              </a:spcBef>
              <a:spcAft>
                <a:spcPct val="0"/>
              </a:spcAft>
              <a:buChar char="•"/>
              <a:defRPr sz="2000">
                <a:solidFill>
                  <a:schemeClr val="tx1"/>
                </a:solidFill>
                <a:latin typeface="+mn-lt"/>
                <a:ea typeface="+mn-ea"/>
                <a:cs typeface="+mn-cs"/>
              </a:defRPr>
            </a:lvl1pPr>
            <a:lvl2pPr marL="508000" indent="-279400" algn="l" rtl="0" eaLnBrk="1" fontAlgn="base" hangingPunct="1">
              <a:spcBef>
                <a:spcPts val="300"/>
              </a:spcBef>
              <a:spcAft>
                <a:spcPct val="0"/>
              </a:spcAft>
              <a:buChar char="–"/>
              <a:defRPr sz="2000">
                <a:solidFill>
                  <a:schemeClr val="tx1"/>
                </a:solidFill>
                <a:latin typeface="+mn-lt"/>
                <a:ea typeface="+mn-ea"/>
              </a:defRPr>
            </a:lvl2pPr>
            <a:lvl3pPr marL="685800" indent="-177800" algn="l" rtl="0" eaLnBrk="1" fontAlgn="base" hangingPunct="1">
              <a:spcBef>
                <a:spcPts val="3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ts val="3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ts val="3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9pPr>
          </a:lstStyle>
          <a:p>
            <a:pPr marL="0" indent="0">
              <a:lnSpc>
                <a:spcPct val="100000"/>
              </a:lnSpc>
              <a:buFontTx/>
              <a:buNone/>
              <a:defRPr/>
            </a:pPr>
            <a:r>
              <a:rPr lang="en-US" sz="2400" b="1" kern="0" dirty="0">
                <a:latin typeface="Roboto Condensed" panose="02000000000000000000" pitchFamily="2" charset="0"/>
                <a:ea typeface="Roboto Condensed" panose="02000000000000000000" pitchFamily="2" charset="0"/>
              </a:rPr>
              <a:t>What kind of care is it?</a:t>
            </a:r>
            <a:endParaRPr lang="en-US" sz="2400" kern="0" dirty="0">
              <a:latin typeface="Roboto Condensed" panose="02000000000000000000" pitchFamily="2" charset="0"/>
              <a:ea typeface="Roboto Condensed"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77438987"/>
              </p:ext>
            </p:extLst>
          </p:nvPr>
        </p:nvGraphicFramePr>
        <p:xfrm>
          <a:off x="355611" y="1959194"/>
          <a:ext cx="9133164" cy="4614793"/>
        </p:xfrm>
        <a:graphic>
          <a:graphicData uri="http://schemas.openxmlformats.org/drawingml/2006/table">
            <a:tbl>
              <a:tblPr firstRow="1" bandRow="1">
                <a:tableStyleId>{5C22544A-7EE6-4342-B048-85BDC9FD1C3A}</a:tableStyleId>
              </a:tblPr>
              <a:tblGrid>
                <a:gridCol w="1864413">
                  <a:extLst>
                    <a:ext uri="{9D8B030D-6E8A-4147-A177-3AD203B41FA5}">
                      <a16:colId xmlns:a16="http://schemas.microsoft.com/office/drawing/2014/main" val="3551925139"/>
                    </a:ext>
                  </a:extLst>
                </a:gridCol>
                <a:gridCol w="3773175">
                  <a:extLst>
                    <a:ext uri="{9D8B030D-6E8A-4147-A177-3AD203B41FA5}">
                      <a16:colId xmlns:a16="http://schemas.microsoft.com/office/drawing/2014/main" val="1969027634"/>
                    </a:ext>
                  </a:extLst>
                </a:gridCol>
                <a:gridCol w="3495576">
                  <a:extLst>
                    <a:ext uri="{9D8B030D-6E8A-4147-A177-3AD203B41FA5}">
                      <a16:colId xmlns:a16="http://schemas.microsoft.com/office/drawing/2014/main" val="4117818907"/>
                    </a:ext>
                  </a:extLst>
                </a:gridCol>
              </a:tblGrid>
              <a:tr h="471127">
                <a:tc>
                  <a:txBody>
                    <a:bodyPr/>
                    <a:lstStyle/>
                    <a:p>
                      <a:endParaRPr lang="en-US" sz="2400" dirty="0">
                        <a:latin typeface="+mn-lt"/>
                      </a:endParaRPr>
                    </a:p>
                  </a:txBody>
                  <a:tcPr marL="126650" marR="126650" marT="63325" marB="63325">
                    <a:noFill/>
                  </a:tcPr>
                </a:tc>
                <a:tc>
                  <a:txBody>
                    <a:bodyPr/>
                    <a:lstStyle/>
                    <a:p>
                      <a:pPr algn="ctr"/>
                      <a:r>
                        <a:rPr lang="en-US" sz="2400" dirty="0">
                          <a:latin typeface="Roboto Condensed" panose="02000000000000000000" pitchFamily="2" charset="0"/>
                          <a:ea typeface="Roboto Condensed" panose="02000000000000000000" pitchFamily="2" charset="0"/>
                        </a:rPr>
                        <a:t>Preventive</a:t>
                      </a:r>
                    </a:p>
                  </a:txBody>
                  <a:tcPr marL="126650" marR="126650" marT="63325" marB="63325">
                    <a:solidFill>
                      <a:schemeClr val="tx1"/>
                    </a:solidFill>
                  </a:tcPr>
                </a:tc>
                <a:tc>
                  <a:txBody>
                    <a:bodyPr/>
                    <a:lstStyle/>
                    <a:p>
                      <a:pPr algn="ctr"/>
                      <a:r>
                        <a:rPr lang="en-US" sz="2400" dirty="0">
                          <a:latin typeface="Roboto Condensed" panose="02000000000000000000" pitchFamily="2" charset="0"/>
                          <a:ea typeface="Roboto Condensed" panose="02000000000000000000" pitchFamily="2" charset="0"/>
                        </a:rPr>
                        <a:t>Diagnostic</a:t>
                      </a:r>
                    </a:p>
                  </a:txBody>
                  <a:tcPr marL="126650" marR="126650" marT="63325" marB="63325">
                    <a:solidFill>
                      <a:schemeClr val="tx1"/>
                    </a:solidFill>
                  </a:tcPr>
                </a:tc>
                <a:extLst>
                  <a:ext uri="{0D108BD9-81ED-4DB2-BD59-A6C34878D82A}">
                    <a16:rowId xmlns:a16="http://schemas.microsoft.com/office/drawing/2014/main" val="2860571302"/>
                  </a:ext>
                </a:extLst>
              </a:tr>
              <a:tr h="966151">
                <a:tc>
                  <a:txBody>
                    <a:bodyPr/>
                    <a:lstStyle/>
                    <a:p>
                      <a:r>
                        <a:rPr lang="en-US" sz="1800" b="1" dirty="0">
                          <a:latin typeface="Roboto Condensed" panose="02000000000000000000" pitchFamily="2" charset="0"/>
                          <a:ea typeface="Roboto Condensed" panose="02000000000000000000" pitchFamily="2" charset="0"/>
                        </a:rPr>
                        <a:t>Office</a:t>
                      </a:r>
                      <a:r>
                        <a:rPr lang="en-US" sz="1800" b="1" baseline="0" dirty="0">
                          <a:latin typeface="Roboto Condensed" panose="02000000000000000000" pitchFamily="2" charset="0"/>
                          <a:ea typeface="Roboto Condensed" panose="02000000000000000000" pitchFamily="2" charset="0"/>
                        </a:rPr>
                        <a:t> Visit</a:t>
                      </a:r>
                      <a:endParaRPr lang="en-US" sz="1800" b="1" dirty="0">
                        <a:latin typeface="Roboto Condensed" panose="02000000000000000000" pitchFamily="2" charset="0"/>
                        <a:ea typeface="Roboto Condensed" panose="02000000000000000000" pitchFamily="2" charset="0"/>
                      </a:endParaRPr>
                    </a:p>
                  </a:txBody>
                  <a:tcPr marL="126650" marR="126650" marT="63325" marB="63325" anchor="ctr">
                    <a:solidFill>
                      <a:srgbClr val="FFBA8F"/>
                    </a:solidFill>
                  </a:tcPr>
                </a:tc>
                <a:tc>
                  <a:txBody>
                    <a:bodyPr/>
                    <a:lstStyle/>
                    <a:p>
                      <a:r>
                        <a:rPr lang="en-US" sz="1800" dirty="0">
                          <a:latin typeface="Roboto Condensed" panose="02000000000000000000" pitchFamily="2" charset="0"/>
                          <a:ea typeface="Roboto Condensed" panose="02000000000000000000" pitchFamily="2" charset="0"/>
                        </a:rPr>
                        <a:t>You</a:t>
                      </a:r>
                      <a:r>
                        <a:rPr lang="en-US" sz="1800" baseline="0" dirty="0">
                          <a:latin typeface="Roboto Condensed" panose="02000000000000000000" pitchFamily="2" charset="0"/>
                          <a:ea typeface="Roboto Condensed" panose="02000000000000000000" pitchFamily="2" charset="0"/>
                        </a:rPr>
                        <a:t> visit your doctor for a Wellness checkup.</a:t>
                      </a:r>
                      <a:endParaRPr lang="en-US" sz="1800" dirty="0">
                        <a:latin typeface="Roboto Condensed" panose="02000000000000000000" pitchFamily="2" charset="0"/>
                        <a:ea typeface="Roboto Condensed" panose="02000000000000000000" pitchFamily="2" charset="0"/>
                      </a:endParaRPr>
                    </a:p>
                  </a:txBody>
                  <a:tcPr marL="126650" marR="126650" marT="63325" marB="63325">
                    <a:solidFill>
                      <a:srgbClr val="FFE0CD"/>
                    </a:solidFill>
                  </a:tcPr>
                </a:tc>
                <a:tc>
                  <a:txBody>
                    <a:bodyPr/>
                    <a:lstStyle/>
                    <a:p>
                      <a:r>
                        <a:rPr lang="en-US" sz="1800" dirty="0">
                          <a:latin typeface="Roboto Condensed" panose="02000000000000000000" pitchFamily="2" charset="0"/>
                          <a:ea typeface="Roboto Condensed" panose="02000000000000000000" pitchFamily="2" charset="0"/>
                        </a:rPr>
                        <a:t>You visit your doctor</a:t>
                      </a:r>
                      <a:r>
                        <a:rPr lang="en-US" sz="1800" baseline="0" dirty="0">
                          <a:latin typeface="Roboto Condensed" panose="02000000000000000000" pitchFamily="2" charset="0"/>
                          <a:ea typeface="Roboto Condensed" panose="02000000000000000000" pitchFamily="2" charset="0"/>
                        </a:rPr>
                        <a:t> because you have a cough that isn’t getting better.</a:t>
                      </a:r>
                      <a:endParaRPr lang="en-US" sz="1800" dirty="0">
                        <a:latin typeface="Roboto Condensed" panose="02000000000000000000" pitchFamily="2" charset="0"/>
                        <a:ea typeface="Roboto Condensed" panose="02000000000000000000" pitchFamily="2" charset="0"/>
                      </a:endParaRPr>
                    </a:p>
                  </a:txBody>
                  <a:tcPr marL="126650" marR="126650" marT="63325" marB="63325">
                    <a:solidFill>
                      <a:srgbClr val="FFBA8F"/>
                    </a:solidFill>
                  </a:tcPr>
                </a:tc>
                <a:extLst>
                  <a:ext uri="{0D108BD9-81ED-4DB2-BD59-A6C34878D82A}">
                    <a16:rowId xmlns:a16="http://schemas.microsoft.com/office/drawing/2014/main" val="3024749463"/>
                  </a:ext>
                </a:extLst>
              </a:tr>
              <a:tr h="966151">
                <a:tc>
                  <a:txBody>
                    <a:bodyPr/>
                    <a:lstStyle/>
                    <a:p>
                      <a:r>
                        <a:rPr lang="en-US" sz="1800" b="1" dirty="0">
                          <a:latin typeface="Roboto Condensed" panose="02000000000000000000" pitchFamily="2" charset="0"/>
                          <a:ea typeface="Roboto Condensed" panose="02000000000000000000" pitchFamily="2" charset="0"/>
                        </a:rPr>
                        <a:t>Mammogram</a:t>
                      </a:r>
                    </a:p>
                  </a:txBody>
                  <a:tcPr marL="126650" marR="126650" marT="63325" marB="63325" anchor="ctr">
                    <a:solidFill>
                      <a:srgbClr val="FFBA8F"/>
                    </a:solidFill>
                  </a:tcPr>
                </a:tc>
                <a:tc>
                  <a:txBody>
                    <a:bodyPr/>
                    <a:lstStyle/>
                    <a:p>
                      <a:r>
                        <a:rPr lang="en-US" sz="1800" dirty="0">
                          <a:latin typeface="Roboto Condensed" panose="02000000000000000000" pitchFamily="2" charset="0"/>
                          <a:ea typeface="Roboto Condensed" panose="02000000000000000000" pitchFamily="2" charset="0"/>
                        </a:rPr>
                        <a:t>You have a</a:t>
                      </a:r>
                      <a:r>
                        <a:rPr lang="en-US" sz="1800" baseline="0" dirty="0">
                          <a:latin typeface="Roboto Condensed" panose="02000000000000000000" pitchFamily="2" charset="0"/>
                          <a:ea typeface="Roboto Condensed" panose="02000000000000000000" pitchFamily="2" charset="0"/>
                        </a:rPr>
                        <a:t> routine Mammogram to screen for breast cancer.</a:t>
                      </a:r>
                      <a:endParaRPr lang="en-US" sz="1800" dirty="0">
                        <a:latin typeface="Roboto Condensed" panose="02000000000000000000" pitchFamily="2" charset="0"/>
                        <a:ea typeface="Roboto Condensed" panose="02000000000000000000" pitchFamily="2" charset="0"/>
                      </a:endParaRPr>
                    </a:p>
                  </a:txBody>
                  <a:tcPr marL="126650" marR="126650" marT="63325" marB="63325">
                    <a:solidFill>
                      <a:srgbClr val="FFE0CD"/>
                    </a:solidFill>
                  </a:tcPr>
                </a:tc>
                <a:tc>
                  <a:txBody>
                    <a:bodyPr/>
                    <a:lstStyle/>
                    <a:p>
                      <a:r>
                        <a:rPr lang="en-US" sz="1800" dirty="0">
                          <a:latin typeface="Roboto Condensed" panose="02000000000000000000" pitchFamily="2" charset="0"/>
                          <a:ea typeface="Roboto Condensed" panose="02000000000000000000" pitchFamily="2" charset="0"/>
                        </a:rPr>
                        <a:t>Your doctor orders a mammogram to learn more about a lump that was found.</a:t>
                      </a:r>
                    </a:p>
                  </a:txBody>
                  <a:tcPr marL="126650" marR="126650" marT="63325" marB="63325">
                    <a:solidFill>
                      <a:srgbClr val="FFBA8F"/>
                    </a:solidFill>
                  </a:tcPr>
                </a:tc>
                <a:extLst>
                  <a:ext uri="{0D108BD9-81ED-4DB2-BD59-A6C34878D82A}">
                    <a16:rowId xmlns:a16="http://schemas.microsoft.com/office/drawing/2014/main" val="947211054"/>
                  </a:ext>
                </a:extLst>
              </a:tr>
              <a:tr h="966151">
                <a:tc>
                  <a:txBody>
                    <a:bodyPr/>
                    <a:lstStyle/>
                    <a:p>
                      <a:r>
                        <a:rPr lang="en-US" sz="1800" b="1" dirty="0">
                          <a:latin typeface="Roboto Condensed" panose="02000000000000000000" pitchFamily="2" charset="0"/>
                          <a:ea typeface="Roboto Condensed" panose="02000000000000000000" pitchFamily="2" charset="0"/>
                        </a:rPr>
                        <a:t>Colonoscopy</a:t>
                      </a:r>
                    </a:p>
                  </a:txBody>
                  <a:tcPr marL="126650" marR="126650" marT="63325" marB="63325" anchor="ctr">
                    <a:solidFill>
                      <a:srgbClr val="FFBA8F"/>
                    </a:solidFill>
                  </a:tcPr>
                </a:tc>
                <a:tc>
                  <a:txBody>
                    <a:bodyPr/>
                    <a:lstStyle/>
                    <a:p>
                      <a:r>
                        <a:rPr lang="en-US" sz="1800" dirty="0">
                          <a:latin typeface="Roboto Condensed" panose="02000000000000000000" pitchFamily="2" charset="0"/>
                          <a:ea typeface="Roboto Condensed" panose="02000000000000000000" pitchFamily="2" charset="0"/>
                        </a:rPr>
                        <a:t>Even though you don’t have symptoms,</a:t>
                      </a:r>
                      <a:r>
                        <a:rPr lang="en-US" sz="1800" baseline="0" dirty="0">
                          <a:latin typeface="Roboto Condensed" panose="02000000000000000000" pitchFamily="2" charset="0"/>
                          <a:ea typeface="Roboto Condensed" panose="02000000000000000000" pitchFamily="2" charset="0"/>
                        </a:rPr>
                        <a:t> you have a routine colonoscopy.</a:t>
                      </a:r>
                      <a:endParaRPr lang="en-US" sz="1800" dirty="0">
                        <a:latin typeface="Roboto Condensed" panose="02000000000000000000" pitchFamily="2" charset="0"/>
                        <a:ea typeface="Roboto Condensed" panose="02000000000000000000" pitchFamily="2" charset="0"/>
                      </a:endParaRPr>
                    </a:p>
                  </a:txBody>
                  <a:tcPr marL="126650" marR="126650" marT="63325" marB="63325">
                    <a:solidFill>
                      <a:srgbClr val="FFE0CD"/>
                    </a:solidFill>
                  </a:tcPr>
                </a:tc>
                <a:tc>
                  <a:txBody>
                    <a:bodyPr/>
                    <a:lstStyle/>
                    <a:p>
                      <a:r>
                        <a:rPr lang="en-US" sz="1800" dirty="0">
                          <a:latin typeface="Roboto Condensed" panose="02000000000000000000" pitchFamily="2" charset="0"/>
                          <a:ea typeface="Roboto Condensed" panose="02000000000000000000" pitchFamily="2" charset="0"/>
                        </a:rPr>
                        <a:t>Your doctor does a Colonoscopy</a:t>
                      </a:r>
                      <a:r>
                        <a:rPr lang="en-US" sz="1800" baseline="0" dirty="0">
                          <a:latin typeface="Roboto Condensed" panose="02000000000000000000" pitchFamily="2" charset="0"/>
                          <a:ea typeface="Roboto Condensed" panose="02000000000000000000" pitchFamily="2" charset="0"/>
                        </a:rPr>
                        <a:t> based on symptoms you’re having.</a:t>
                      </a:r>
                      <a:endParaRPr lang="en-US" sz="1800" dirty="0">
                        <a:latin typeface="Roboto Condensed" panose="02000000000000000000" pitchFamily="2" charset="0"/>
                        <a:ea typeface="Roboto Condensed" panose="02000000000000000000" pitchFamily="2" charset="0"/>
                      </a:endParaRPr>
                    </a:p>
                  </a:txBody>
                  <a:tcPr marL="126650" marR="126650" marT="63325" marB="63325">
                    <a:solidFill>
                      <a:srgbClr val="FFBA8F"/>
                    </a:solidFill>
                  </a:tcPr>
                </a:tc>
                <a:extLst>
                  <a:ext uri="{0D108BD9-81ED-4DB2-BD59-A6C34878D82A}">
                    <a16:rowId xmlns:a16="http://schemas.microsoft.com/office/drawing/2014/main" val="3638150652"/>
                  </a:ext>
                </a:extLst>
              </a:tr>
              <a:tr h="966151">
                <a:tc>
                  <a:txBody>
                    <a:bodyPr/>
                    <a:lstStyle/>
                    <a:p>
                      <a:r>
                        <a:rPr lang="en-US" sz="1800" b="1" dirty="0">
                          <a:latin typeface="Roboto Condensed" panose="02000000000000000000" pitchFamily="2" charset="0"/>
                          <a:ea typeface="Roboto Condensed" panose="02000000000000000000" pitchFamily="2" charset="0"/>
                        </a:rPr>
                        <a:t>Blood Work</a:t>
                      </a:r>
                    </a:p>
                  </a:txBody>
                  <a:tcPr marL="126650" marR="126650" marT="63325" marB="63325" anchor="ctr">
                    <a:solidFill>
                      <a:srgbClr val="FFBA8F"/>
                    </a:solidFill>
                  </a:tcPr>
                </a:tc>
                <a:tc>
                  <a:txBody>
                    <a:bodyPr/>
                    <a:lstStyle/>
                    <a:p>
                      <a:r>
                        <a:rPr lang="en-US" sz="1800" dirty="0">
                          <a:latin typeface="Roboto Condensed" panose="02000000000000000000" pitchFamily="2" charset="0"/>
                          <a:ea typeface="Roboto Condensed" panose="02000000000000000000" pitchFamily="2" charset="0"/>
                        </a:rPr>
                        <a:t>You are middle-aged and overweight, which puts you at risk for diabetes. So your doctor does a routine diabetes blood test.</a:t>
                      </a:r>
                    </a:p>
                  </a:txBody>
                  <a:tcPr marL="126650" marR="126650" marT="63325" marB="63325">
                    <a:solidFill>
                      <a:srgbClr val="FFE0CD"/>
                    </a:solidFill>
                  </a:tcPr>
                </a:tc>
                <a:tc>
                  <a:txBody>
                    <a:bodyPr/>
                    <a:lstStyle/>
                    <a:p>
                      <a:r>
                        <a:rPr lang="en-US" sz="1800" dirty="0">
                          <a:latin typeface="Roboto Condensed" panose="02000000000000000000" pitchFamily="2" charset="0"/>
                          <a:ea typeface="Roboto Condensed" panose="02000000000000000000" pitchFamily="2" charset="0"/>
                        </a:rPr>
                        <a:t>Your doctor does a blood test because you have symptoms that may be caused by diabetes.</a:t>
                      </a:r>
                      <a:r>
                        <a:rPr lang="en-US" sz="1800" baseline="0" dirty="0">
                          <a:latin typeface="Roboto Condensed" panose="02000000000000000000" pitchFamily="2" charset="0"/>
                          <a:ea typeface="Roboto Condensed" panose="02000000000000000000" pitchFamily="2" charset="0"/>
                        </a:rPr>
                        <a:t> </a:t>
                      </a:r>
                      <a:endParaRPr lang="en-US" sz="1800" dirty="0">
                        <a:latin typeface="Roboto Condensed" panose="02000000000000000000" pitchFamily="2" charset="0"/>
                        <a:ea typeface="Roboto Condensed" panose="02000000000000000000" pitchFamily="2" charset="0"/>
                      </a:endParaRPr>
                    </a:p>
                  </a:txBody>
                  <a:tcPr marL="126650" marR="126650" marT="63325" marB="63325">
                    <a:solidFill>
                      <a:srgbClr val="FFBA8F"/>
                    </a:solidFill>
                  </a:tcPr>
                </a:tc>
                <a:extLst>
                  <a:ext uri="{0D108BD9-81ED-4DB2-BD59-A6C34878D82A}">
                    <a16:rowId xmlns:a16="http://schemas.microsoft.com/office/drawing/2014/main" val="2024514569"/>
                  </a:ext>
                </a:extLst>
              </a:tr>
            </a:tbl>
          </a:graphicData>
        </a:graphic>
      </p:graphicFrame>
      <p:sp>
        <p:nvSpPr>
          <p:cNvPr id="9" name="Rectangle 2"/>
          <p:cNvSpPr>
            <a:spLocks noGrp="1" noChangeArrowheads="1"/>
          </p:cNvSpPr>
          <p:nvPr>
            <p:ph type="title"/>
          </p:nvPr>
        </p:nvSpPr>
        <p:spPr>
          <a:xfrm>
            <a:off x="1615955" y="541696"/>
            <a:ext cx="7986833" cy="457200"/>
          </a:xfrm>
        </p:spPr>
        <p:txBody>
          <a:bodyPr/>
          <a:lstStyle/>
          <a:p>
            <a:r>
              <a:rPr lang="en-US" sz="4400" b="0" dirty="0">
                <a:solidFill>
                  <a:srgbClr val="FF5F00"/>
                </a:solidFill>
                <a:latin typeface="Roboto Condensed" panose="02000000000000000000" pitchFamily="2" charset="0"/>
                <a:ea typeface="Roboto Condensed" panose="02000000000000000000" pitchFamily="2" charset="0"/>
              </a:rPr>
              <a:t>Preventive vs. Diagnostic</a:t>
            </a:r>
          </a:p>
        </p:txBody>
      </p:sp>
      <p:sp>
        <p:nvSpPr>
          <p:cNvPr id="8" name="Graphic 2584">
            <a:extLst>
              <a:ext uri="{FF2B5EF4-FFF2-40B4-BE49-F238E27FC236}">
                <a16:creationId xmlns:a16="http://schemas.microsoft.com/office/drawing/2014/main" id="{2227B621-B992-2E43-94CA-3ECAAB122E68}"/>
              </a:ext>
            </a:extLst>
          </p:cNvPr>
          <p:cNvSpPr>
            <a:spLocks noChangeAspect="1"/>
          </p:cNvSpPr>
          <p:nvPr/>
        </p:nvSpPr>
        <p:spPr>
          <a:xfrm>
            <a:off x="585508" y="380376"/>
            <a:ext cx="668566" cy="673164"/>
          </a:xfrm>
          <a:custGeom>
            <a:avLst/>
            <a:gdLst>
              <a:gd name="connsiteX0" fmla="*/ 362631 w 362631"/>
              <a:gd name="connsiteY0" fmla="*/ 212990 h 365125"/>
              <a:gd name="connsiteX1" fmla="*/ 301777 w 362631"/>
              <a:gd name="connsiteY1" fmla="*/ 152135 h 365125"/>
              <a:gd name="connsiteX2" fmla="*/ 240923 w 362631"/>
              <a:gd name="connsiteY2" fmla="*/ 212990 h 365125"/>
              <a:gd name="connsiteX3" fmla="*/ 286563 w 362631"/>
              <a:gd name="connsiteY3" fmla="*/ 272322 h 365125"/>
              <a:gd name="connsiteX4" fmla="*/ 286563 w 362631"/>
              <a:gd name="connsiteY4" fmla="*/ 334698 h 365125"/>
              <a:gd name="connsiteX5" fmla="*/ 134428 w 362631"/>
              <a:gd name="connsiteY5" fmla="*/ 334698 h 365125"/>
              <a:gd name="connsiteX6" fmla="*/ 134428 w 362631"/>
              <a:gd name="connsiteY6" fmla="*/ 257109 h 365125"/>
              <a:gd name="connsiteX7" fmla="*/ 167898 w 362631"/>
              <a:gd name="connsiteY7" fmla="*/ 257109 h 365125"/>
              <a:gd name="connsiteX8" fmla="*/ 213538 w 362631"/>
              <a:gd name="connsiteY8" fmla="*/ 217554 h 365125"/>
              <a:gd name="connsiteX9" fmla="*/ 237880 w 362631"/>
              <a:gd name="connsiteY9" fmla="*/ 48683 h 365125"/>
              <a:gd name="connsiteX10" fmla="*/ 231795 w 362631"/>
              <a:gd name="connsiteY10" fmla="*/ 25863 h 365125"/>
              <a:gd name="connsiteX11" fmla="*/ 207453 w 362631"/>
              <a:gd name="connsiteY11" fmla="*/ 15214 h 365125"/>
              <a:gd name="connsiteX12" fmla="*/ 180069 w 362631"/>
              <a:gd name="connsiteY12" fmla="*/ 15214 h 365125"/>
              <a:gd name="connsiteX13" fmla="*/ 164855 w 362631"/>
              <a:gd name="connsiteY13" fmla="*/ 0 h 365125"/>
              <a:gd name="connsiteX14" fmla="*/ 149641 w 362631"/>
              <a:gd name="connsiteY14" fmla="*/ 15214 h 365125"/>
              <a:gd name="connsiteX15" fmla="*/ 149641 w 362631"/>
              <a:gd name="connsiteY15" fmla="*/ 45641 h 365125"/>
              <a:gd name="connsiteX16" fmla="*/ 164855 w 362631"/>
              <a:gd name="connsiteY16" fmla="*/ 60854 h 365125"/>
              <a:gd name="connsiteX17" fmla="*/ 180069 w 362631"/>
              <a:gd name="connsiteY17" fmla="*/ 45641 h 365125"/>
              <a:gd name="connsiteX18" fmla="*/ 207453 w 362631"/>
              <a:gd name="connsiteY18" fmla="*/ 45641 h 365125"/>
              <a:gd name="connsiteX19" fmla="*/ 183111 w 362631"/>
              <a:gd name="connsiteY19" fmla="*/ 214511 h 365125"/>
              <a:gd name="connsiteX20" fmla="*/ 167898 w 362631"/>
              <a:gd name="connsiteY20" fmla="*/ 226682 h 365125"/>
              <a:gd name="connsiteX21" fmla="*/ 69010 w 362631"/>
              <a:gd name="connsiteY21" fmla="*/ 226682 h 365125"/>
              <a:gd name="connsiteX22" fmla="*/ 53796 w 362631"/>
              <a:gd name="connsiteY22" fmla="*/ 214511 h 365125"/>
              <a:gd name="connsiteX23" fmla="*/ 30976 w 362631"/>
              <a:gd name="connsiteY23" fmla="*/ 45641 h 365125"/>
              <a:gd name="connsiteX24" fmla="*/ 30976 w 362631"/>
              <a:gd name="connsiteY24" fmla="*/ 45641 h 365125"/>
              <a:gd name="connsiteX25" fmla="*/ 58360 w 362631"/>
              <a:gd name="connsiteY25" fmla="*/ 45641 h 365125"/>
              <a:gd name="connsiteX26" fmla="*/ 73574 w 362631"/>
              <a:gd name="connsiteY26" fmla="*/ 60854 h 365125"/>
              <a:gd name="connsiteX27" fmla="*/ 88787 w 362631"/>
              <a:gd name="connsiteY27" fmla="*/ 45641 h 365125"/>
              <a:gd name="connsiteX28" fmla="*/ 88787 w 362631"/>
              <a:gd name="connsiteY28" fmla="*/ 15214 h 365125"/>
              <a:gd name="connsiteX29" fmla="*/ 73574 w 362631"/>
              <a:gd name="connsiteY29" fmla="*/ 0 h 365125"/>
              <a:gd name="connsiteX30" fmla="*/ 58360 w 362631"/>
              <a:gd name="connsiteY30" fmla="*/ 15214 h 365125"/>
              <a:gd name="connsiteX31" fmla="*/ 30976 w 362631"/>
              <a:gd name="connsiteY31" fmla="*/ 15214 h 365125"/>
              <a:gd name="connsiteX32" fmla="*/ 6634 w 362631"/>
              <a:gd name="connsiteY32" fmla="*/ 25863 h 365125"/>
              <a:gd name="connsiteX33" fmla="*/ 549 w 362631"/>
              <a:gd name="connsiteY33" fmla="*/ 48683 h 365125"/>
              <a:gd name="connsiteX34" fmla="*/ 23369 w 362631"/>
              <a:gd name="connsiteY34" fmla="*/ 219075 h 365125"/>
              <a:gd name="connsiteX35" fmla="*/ 69010 w 362631"/>
              <a:gd name="connsiteY35" fmla="*/ 257109 h 365125"/>
              <a:gd name="connsiteX36" fmla="*/ 104001 w 362631"/>
              <a:gd name="connsiteY36" fmla="*/ 257109 h 365125"/>
              <a:gd name="connsiteX37" fmla="*/ 104001 w 362631"/>
              <a:gd name="connsiteY37" fmla="*/ 349911 h 365125"/>
              <a:gd name="connsiteX38" fmla="*/ 119214 w 362631"/>
              <a:gd name="connsiteY38" fmla="*/ 365125 h 365125"/>
              <a:gd name="connsiteX39" fmla="*/ 301777 w 362631"/>
              <a:gd name="connsiteY39" fmla="*/ 365125 h 365125"/>
              <a:gd name="connsiteX40" fmla="*/ 316990 w 362631"/>
              <a:gd name="connsiteY40" fmla="*/ 349911 h 365125"/>
              <a:gd name="connsiteX41" fmla="*/ 316990 w 362631"/>
              <a:gd name="connsiteY41" fmla="*/ 272322 h 365125"/>
              <a:gd name="connsiteX42" fmla="*/ 362631 w 362631"/>
              <a:gd name="connsiteY42" fmla="*/ 212990 h 365125"/>
              <a:gd name="connsiteX43" fmla="*/ 301777 w 362631"/>
              <a:gd name="connsiteY43" fmla="*/ 243417 h 365125"/>
              <a:gd name="connsiteX44" fmla="*/ 271350 w 362631"/>
              <a:gd name="connsiteY44" fmla="*/ 212990 h 365125"/>
              <a:gd name="connsiteX45" fmla="*/ 301777 w 362631"/>
              <a:gd name="connsiteY45" fmla="*/ 182563 h 365125"/>
              <a:gd name="connsiteX46" fmla="*/ 332204 w 362631"/>
              <a:gd name="connsiteY46" fmla="*/ 212990 h 365125"/>
              <a:gd name="connsiteX47" fmla="*/ 301777 w 362631"/>
              <a:gd name="connsiteY47" fmla="*/ 243417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631" h="365125">
                <a:moveTo>
                  <a:pt x="362631" y="212990"/>
                </a:moveTo>
                <a:cubicBezTo>
                  <a:pt x="362631" y="179520"/>
                  <a:pt x="335247" y="152135"/>
                  <a:pt x="301777" y="152135"/>
                </a:cubicBezTo>
                <a:cubicBezTo>
                  <a:pt x="268307" y="152135"/>
                  <a:pt x="240923" y="179520"/>
                  <a:pt x="240923" y="212990"/>
                </a:cubicBezTo>
                <a:cubicBezTo>
                  <a:pt x="240923" y="241895"/>
                  <a:pt x="260700" y="264716"/>
                  <a:pt x="286563" y="272322"/>
                </a:cubicBezTo>
                <a:lnTo>
                  <a:pt x="286563" y="334698"/>
                </a:lnTo>
                <a:lnTo>
                  <a:pt x="134428" y="334698"/>
                </a:lnTo>
                <a:lnTo>
                  <a:pt x="134428" y="257109"/>
                </a:lnTo>
                <a:lnTo>
                  <a:pt x="167898" y="257109"/>
                </a:lnTo>
                <a:cubicBezTo>
                  <a:pt x="192239" y="257109"/>
                  <a:pt x="210496" y="240374"/>
                  <a:pt x="213538" y="217554"/>
                </a:cubicBezTo>
                <a:lnTo>
                  <a:pt x="237880" y="48683"/>
                </a:lnTo>
                <a:cubicBezTo>
                  <a:pt x="239401" y="39555"/>
                  <a:pt x="236359" y="31948"/>
                  <a:pt x="231795" y="25863"/>
                </a:cubicBezTo>
                <a:cubicBezTo>
                  <a:pt x="225709" y="19778"/>
                  <a:pt x="216581" y="15214"/>
                  <a:pt x="207453" y="15214"/>
                </a:cubicBezTo>
                <a:lnTo>
                  <a:pt x="180069" y="15214"/>
                </a:lnTo>
                <a:cubicBezTo>
                  <a:pt x="180069" y="6085"/>
                  <a:pt x="173983" y="0"/>
                  <a:pt x="164855" y="0"/>
                </a:cubicBezTo>
                <a:cubicBezTo>
                  <a:pt x="155727" y="0"/>
                  <a:pt x="149641" y="6085"/>
                  <a:pt x="149641" y="15214"/>
                </a:cubicBezTo>
                <a:lnTo>
                  <a:pt x="149641" y="45641"/>
                </a:lnTo>
                <a:cubicBezTo>
                  <a:pt x="149641" y="54769"/>
                  <a:pt x="155727" y="60854"/>
                  <a:pt x="164855" y="60854"/>
                </a:cubicBezTo>
                <a:cubicBezTo>
                  <a:pt x="173983" y="60854"/>
                  <a:pt x="180069" y="54769"/>
                  <a:pt x="180069" y="45641"/>
                </a:cubicBezTo>
                <a:lnTo>
                  <a:pt x="207453" y="45641"/>
                </a:lnTo>
                <a:lnTo>
                  <a:pt x="183111" y="214511"/>
                </a:lnTo>
                <a:cubicBezTo>
                  <a:pt x="183111" y="222118"/>
                  <a:pt x="173983" y="226682"/>
                  <a:pt x="167898" y="226682"/>
                </a:cubicBezTo>
                <a:lnTo>
                  <a:pt x="69010" y="226682"/>
                </a:lnTo>
                <a:cubicBezTo>
                  <a:pt x="61403" y="226682"/>
                  <a:pt x="55317" y="220596"/>
                  <a:pt x="53796" y="214511"/>
                </a:cubicBezTo>
                <a:lnTo>
                  <a:pt x="30976" y="45641"/>
                </a:lnTo>
                <a:cubicBezTo>
                  <a:pt x="30976" y="45641"/>
                  <a:pt x="30976" y="45641"/>
                  <a:pt x="30976" y="45641"/>
                </a:cubicBezTo>
                <a:lnTo>
                  <a:pt x="58360" y="45641"/>
                </a:lnTo>
                <a:cubicBezTo>
                  <a:pt x="58360" y="54769"/>
                  <a:pt x="64446" y="60854"/>
                  <a:pt x="73574" y="60854"/>
                </a:cubicBezTo>
                <a:cubicBezTo>
                  <a:pt x="82702" y="60854"/>
                  <a:pt x="88787" y="54769"/>
                  <a:pt x="88787" y="45641"/>
                </a:cubicBezTo>
                <a:lnTo>
                  <a:pt x="88787" y="15214"/>
                </a:lnTo>
                <a:cubicBezTo>
                  <a:pt x="88787" y="6085"/>
                  <a:pt x="82702" y="0"/>
                  <a:pt x="73574" y="0"/>
                </a:cubicBezTo>
                <a:cubicBezTo>
                  <a:pt x="64446" y="0"/>
                  <a:pt x="58360" y="6085"/>
                  <a:pt x="58360" y="15214"/>
                </a:cubicBezTo>
                <a:lnTo>
                  <a:pt x="30976" y="15214"/>
                </a:lnTo>
                <a:cubicBezTo>
                  <a:pt x="21848" y="15214"/>
                  <a:pt x="12720" y="18256"/>
                  <a:pt x="6634" y="25863"/>
                </a:cubicBezTo>
                <a:cubicBezTo>
                  <a:pt x="549" y="31948"/>
                  <a:pt x="-973" y="41077"/>
                  <a:pt x="549" y="48683"/>
                </a:cubicBezTo>
                <a:lnTo>
                  <a:pt x="23369" y="219075"/>
                </a:lnTo>
                <a:cubicBezTo>
                  <a:pt x="27933" y="241895"/>
                  <a:pt x="46189" y="257109"/>
                  <a:pt x="69010" y="257109"/>
                </a:cubicBezTo>
                <a:lnTo>
                  <a:pt x="104001" y="257109"/>
                </a:lnTo>
                <a:lnTo>
                  <a:pt x="104001" y="349911"/>
                </a:lnTo>
                <a:cubicBezTo>
                  <a:pt x="104001" y="359040"/>
                  <a:pt x="110086" y="365125"/>
                  <a:pt x="119214" y="365125"/>
                </a:cubicBezTo>
                <a:lnTo>
                  <a:pt x="301777" y="365125"/>
                </a:lnTo>
                <a:cubicBezTo>
                  <a:pt x="310905" y="365125"/>
                  <a:pt x="316990" y="359040"/>
                  <a:pt x="316990" y="349911"/>
                </a:cubicBezTo>
                <a:lnTo>
                  <a:pt x="316990" y="272322"/>
                </a:lnTo>
                <a:cubicBezTo>
                  <a:pt x="342853" y="264716"/>
                  <a:pt x="362631" y="241895"/>
                  <a:pt x="362631" y="212990"/>
                </a:cubicBezTo>
                <a:close/>
                <a:moveTo>
                  <a:pt x="301777" y="243417"/>
                </a:moveTo>
                <a:cubicBezTo>
                  <a:pt x="285042" y="243417"/>
                  <a:pt x="271350" y="229724"/>
                  <a:pt x="271350" y="212990"/>
                </a:cubicBezTo>
                <a:cubicBezTo>
                  <a:pt x="271350" y="196255"/>
                  <a:pt x="285042" y="182563"/>
                  <a:pt x="301777" y="182563"/>
                </a:cubicBezTo>
                <a:cubicBezTo>
                  <a:pt x="318512" y="182563"/>
                  <a:pt x="332204" y="196255"/>
                  <a:pt x="332204" y="212990"/>
                </a:cubicBezTo>
                <a:cubicBezTo>
                  <a:pt x="332204" y="229724"/>
                  <a:pt x="318512" y="243417"/>
                  <a:pt x="301777" y="243417"/>
                </a:cubicBezTo>
                <a:close/>
              </a:path>
            </a:pathLst>
          </a:custGeom>
          <a:solidFill>
            <a:schemeClr val="tx1"/>
          </a:solidFill>
          <a:ln w="15081" cap="flat">
            <a:noFill/>
            <a:prstDash val="solid"/>
            <a:miter/>
          </a:ln>
        </p:spPr>
        <p:txBody>
          <a:bodyPr rtlCol="0" anchor="ctr"/>
          <a:lstStyle/>
          <a:p>
            <a:pPr algn="l" defTabSz="457200" fontAlgn="auto">
              <a:lnSpc>
                <a:spcPct val="100000"/>
              </a:lnSpc>
              <a:spcBef>
                <a:spcPts val="0"/>
              </a:spcBef>
              <a:spcAft>
                <a:spcPts val="0"/>
              </a:spcAft>
            </a:pPr>
            <a:endParaRPr lang="en-US" sz="1800" dirty="0">
              <a:solidFill>
                <a:srgbClr val="202020"/>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22051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42093" y="1630608"/>
            <a:ext cx="4199467" cy="858095"/>
          </a:xfrm>
        </p:spPr>
        <p:txBody>
          <a:bodyPr/>
          <a:lstStyle/>
          <a:p>
            <a:r>
              <a:rPr lang="en-US" sz="8000" b="0" dirty="0">
                <a:solidFill>
                  <a:srgbClr val="FF5F00"/>
                </a:solidFill>
                <a:latin typeface="Roboto Condensed" panose="02000000000000000000" pitchFamily="2" charset="0"/>
                <a:ea typeface="Roboto Condensed" panose="02000000000000000000" pitchFamily="2" charset="0"/>
              </a:rPr>
              <a:t>Dental</a:t>
            </a:r>
          </a:p>
        </p:txBody>
      </p:sp>
      <p:sp>
        <p:nvSpPr>
          <p:cNvPr id="9" name="Freeform 8">
            <a:extLst>
              <a:ext uri="{FF2B5EF4-FFF2-40B4-BE49-F238E27FC236}">
                <a16:creationId xmlns:a16="http://schemas.microsoft.com/office/drawing/2014/main" id="{6C28D570-764E-8746-A9D3-AD94F6E88F8D}"/>
              </a:ext>
            </a:extLst>
          </p:cNvPr>
          <p:cNvSpPr/>
          <p:nvPr/>
        </p:nvSpPr>
        <p:spPr>
          <a:xfrm>
            <a:off x="5568474"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387" name="Rectangle 5"/>
          <p:cNvSpPr>
            <a:spLocks noGrp="1" noChangeArrowheads="1"/>
          </p:cNvSpPr>
          <p:nvPr>
            <p:ph type="body" idx="1"/>
          </p:nvPr>
        </p:nvSpPr>
        <p:spPr>
          <a:xfrm>
            <a:off x="5901854" y="1477178"/>
            <a:ext cx="3541950" cy="1164953"/>
          </a:xfrm>
        </p:spPr>
        <p:txBody>
          <a:bodyPr/>
          <a:lstStyle/>
          <a:p>
            <a:r>
              <a:rPr lang="en-US" altLang="en-US" sz="2600" b="1" dirty="0">
                <a:solidFill>
                  <a:schemeClr val="bg1"/>
                </a:solidFill>
                <a:latin typeface="Roboto Condensed" panose="02000000000000000000" pitchFamily="2" charset="0"/>
                <a:ea typeface="Roboto Condensed" panose="02000000000000000000" pitchFamily="2" charset="0"/>
              </a:rPr>
              <a:t>Two CIGNA Dental Options: </a:t>
            </a:r>
          </a:p>
          <a:p>
            <a:pPr marL="457200" indent="-457200">
              <a:buFont typeface="+mj-lt"/>
              <a:buAutoNum type="arabicPeriod"/>
            </a:pPr>
            <a:r>
              <a:rPr lang="en-US" altLang="en-US" dirty="0">
                <a:solidFill>
                  <a:schemeClr val="bg1"/>
                </a:solidFill>
                <a:latin typeface="Roboto Condensed" panose="02000000000000000000" pitchFamily="2" charset="0"/>
                <a:ea typeface="Roboto Condensed" panose="02000000000000000000" pitchFamily="2" charset="0"/>
              </a:rPr>
              <a:t>DPPO High</a:t>
            </a:r>
          </a:p>
          <a:p>
            <a:pPr marL="457200" indent="-457200">
              <a:buFont typeface="+mj-lt"/>
              <a:buAutoNum type="arabicPeriod"/>
            </a:pPr>
            <a:r>
              <a:rPr lang="en-US" altLang="en-US" dirty="0">
                <a:solidFill>
                  <a:schemeClr val="bg1"/>
                </a:solidFill>
                <a:latin typeface="Roboto Condensed" panose="02000000000000000000" pitchFamily="2" charset="0"/>
                <a:ea typeface="Roboto Condensed" panose="02000000000000000000" pitchFamily="2" charset="0"/>
              </a:rPr>
              <a:t>DPPO Low</a:t>
            </a:r>
          </a:p>
          <a:p>
            <a:endParaRPr lang="en-US" altLang="en-US" sz="2800" dirty="0">
              <a:solidFill>
                <a:schemeClr val="bg1"/>
              </a:solidFill>
              <a:latin typeface="Roboto Condensed" panose="02000000000000000000" pitchFamily="2" charset="0"/>
              <a:ea typeface="Roboto Condensed" panose="02000000000000000000" pitchFamily="2" charset="0"/>
            </a:endParaRPr>
          </a:p>
        </p:txBody>
      </p:sp>
      <p:grpSp>
        <p:nvGrpSpPr>
          <p:cNvPr id="11" name="Graphic 2638">
            <a:extLst>
              <a:ext uri="{FF2B5EF4-FFF2-40B4-BE49-F238E27FC236}">
                <a16:creationId xmlns:a16="http://schemas.microsoft.com/office/drawing/2014/main" id="{3BD36A98-4BC7-B848-A5D1-5395CF7EAAB6}"/>
              </a:ext>
            </a:extLst>
          </p:cNvPr>
          <p:cNvGrpSpPr>
            <a:grpSpLocks noChangeAspect="1"/>
          </p:cNvGrpSpPr>
          <p:nvPr/>
        </p:nvGrpSpPr>
        <p:grpSpPr>
          <a:xfrm>
            <a:off x="2165291" y="3079692"/>
            <a:ext cx="997633" cy="997633"/>
            <a:chOff x="5462340" y="2754796"/>
            <a:chExt cx="334697" cy="334697"/>
          </a:xfrm>
          <a:solidFill>
            <a:schemeClr val="tx1"/>
          </a:solidFill>
        </p:grpSpPr>
        <p:sp>
          <p:nvSpPr>
            <p:cNvPr id="12" name="Freeform 11">
              <a:extLst>
                <a:ext uri="{FF2B5EF4-FFF2-40B4-BE49-F238E27FC236}">
                  <a16:creationId xmlns:a16="http://schemas.microsoft.com/office/drawing/2014/main" id="{16B27EE2-8B4B-AD49-9963-0E9E1C33711A}"/>
                </a:ext>
              </a:extLst>
            </p:cNvPr>
            <p:cNvSpPr/>
            <p:nvPr/>
          </p:nvSpPr>
          <p:spPr>
            <a:xfrm>
              <a:off x="5462340" y="2754796"/>
              <a:ext cx="334697" cy="334697"/>
            </a:xfrm>
            <a:custGeom>
              <a:avLst/>
              <a:gdLst>
                <a:gd name="connsiteX0" fmla="*/ 334698 w 334697"/>
                <a:gd name="connsiteY0" fmla="*/ 60854 h 334697"/>
                <a:gd name="connsiteX1" fmla="*/ 273844 w 334697"/>
                <a:gd name="connsiteY1" fmla="*/ 0 h 334697"/>
                <a:gd name="connsiteX2" fmla="*/ 206904 w 334697"/>
                <a:gd name="connsiteY2" fmla="*/ 15214 h 334697"/>
                <a:gd name="connsiteX3" fmla="*/ 167349 w 334697"/>
                <a:gd name="connsiteY3" fmla="*/ 22820 h 334697"/>
                <a:gd name="connsiteX4" fmla="*/ 127794 w 334697"/>
                <a:gd name="connsiteY4" fmla="*/ 16735 h 334697"/>
                <a:gd name="connsiteX5" fmla="*/ 60854 w 334697"/>
                <a:gd name="connsiteY5" fmla="*/ 0 h 334697"/>
                <a:gd name="connsiteX6" fmla="*/ 0 w 334697"/>
                <a:gd name="connsiteY6" fmla="*/ 60854 h 334697"/>
                <a:gd name="connsiteX7" fmla="*/ 15214 w 334697"/>
                <a:gd name="connsiteY7" fmla="*/ 138443 h 334697"/>
                <a:gd name="connsiteX8" fmla="*/ 0 w 334697"/>
                <a:gd name="connsiteY8" fmla="*/ 290579 h 334697"/>
                <a:gd name="connsiteX9" fmla="*/ 44119 w 334697"/>
                <a:gd name="connsiteY9" fmla="*/ 334698 h 334697"/>
                <a:gd name="connsiteX10" fmla="*/ 80632 w 334697"/>
                <a:gd name="connsiteY10" fmla="*/ 314920 h 334697"/>
                <a:gd name="connsiteX11" fmla="*/ 139965 w 334697"/>
                <a:gd name="connsiteY11" fmla="*/ 244938 h 334697"/>
                <a:gd name="connsiteX12" fmla="*/ 167349 w 334697"/>
                <a:gd name="connsiteY12" fmla="*/ 228203 h 334697"/>
                <a:gd name="connsiteX13" fmla="*/ 194733 w 334697"/>
                <a:gd name="connsiteY13" fmla="*/ 244938 h 334697"/>
                <a:gd name="connsiteX14" fmla="*/ 254066 w 334697"/>
                <a:gd name="connsiteY14" fmla="*/ 314920 h 334697"/>
                <a:gd name="connsiteX15" fmla="*/ 290579 w 334697"/>
                <a:gd name="connsiteY15" fmla="*/ 334698 h 334697"/>
                <a:gd name="connsiteX16" fmla="*/ 334698 w 334697"/>
                <a:gd name="connsiteY16" fmla="*/ 289057 h 334697"/>
                <a:gd name="connsiteX17" fmla="*/ 319484 w 334697"/>
                <a:gd name="connsiteY17" fmla="*/ 138443 h 334697"/>
                <a:gd name="connsiteX18" fmla="*/ 334698 w 334697"/>
                <a:gd name="connsiteY18" fmla="*/ 60854 h 334697"/>
                <a:gd name="connsiteX19" fmla="*/ 304271 w 334697"/>
                <a:gd name="connsiteY19" fmla="*/ 290579 h 334697"/>
                <a:gd name="connsiteX20" fmla="*/ 290579 w 334697"/>
                <a:gd name="connsiteY20" fmla="*/ 304271 h 334697"/>
                <a:gd name="connsiteX21" fmla="*/ 278408 w 334697"/>
                <a:gd name="connsiteY21" fmla="*/ 296664 h 334697"/>
                <a:gd name="connsiteX22" fmla="*/ 219075 w 334697"/>
                <a:gd name="connsiteY22" fmla="*/ 226682 h 334697"/>
                <a:gd name="connsiteX23" fmla="*/ 167349 w 334697"/>
                <a:gd name="connsiteY23" fmla="*/ 197776 h 334697"/>
                <a:gd name="connsiteX24" fmla="*/ 115623 w 334697"/>
                <a:gd name="connsiteY24" fmla="*/ 226682 h 334697"/>
                <a:gd name="connsiteX25" fmla="*/ 57811 w 334697"/>
                <a:gd name="connsiteY25" fmla="*/ 295143 h 334697"/>
                <a:gd name="connsiteX26" fmla="*/ 44119 w 334697"/>
                <a:gd name="connsiteY26" fmla="*/ 304271 h 334697"/>
                <a:gd name="connsiteX27" fmla="*/ 30427 w 334697"/>
                <a:gd name="connsiteY27" fmla="*/ 292100 h 334697"/>
                <a:gd name="connsiteX28" fmla="*/ 45641 w 334697"/>
                <a:gd name="connsiteY28" fmla="*/ 138443 h 334697"/>
                <a:gd name="connsiteX29" fmla="*/ 45641 w 334697"/>
                <a:gd name="connsiteY29" fmla="*/ 132358 h 334697"/>
                <a:gd name="connsiteX30" fmla="*/ 30427 w 334697"/>
                <a:gd name="connsiteY30" fmla="*/ 60854 h 334697"/>
                <a:gd name="connsiteX31" fmla="*/ 60854 w 334697"/>
                <a:gd name="connsiteY31" fmla="*/ 30427 h 334697"/>
                <a:gd name="connsiteX32" fmla="*/ 118666 w 334697"/>
                <a:gd name="connsiteY32" fmla="*/ 45641 h 334697"/>
                <a:gd name="connsiteX33" fmla="*/ 167349 w 334697"/>
                <a:gd name="connsiteY33" fmla="*/ 53247 h 334697"/>
                <a:gd name="connsiteX34" fmla="*/ 216032 w 334697"/>
                <a:gd name="connsiteY34" fmla="*/ 44119 h 334697"/>
                <a:gd name="connsiteX35" fmla="*/ 273844 w 334697"/>
                <a:gd name="connsiteY35" fmla="*/ 30427 h 334697"/>
                <a:gd name="connsiteX36" fmla="*/ 304271 w 334697"/>
                <a:gd name="connsiteY36" fmla="*/ 60854 h 334697"/>
                <a:gd name="connsiteX37" fmla="*/ 289057 w 334697"/>
                <a:gd name="connsiteY37" fmla="*/ 132358 h 334697"/>
                <a:gd name="connsiteX38" fmla="*/ 289057 w 334697"/>
                <a:gd name="connsiteY38" fmla="*/ 138443 h 334697"/>
                <a:gd name="connsiteX39" fmla="*/ 304271 w 334697"/>
                <a:gd name="connsiteY39" fmla="*/ 290579 h 33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4697" h="334697">
                  <a:moveTo>
                    <a:pt x="334698" y="60854"/>
                  </a:moveTo>
                  <a:cubicBezTo>
                    <a:pt x="334698" y="27384"/>
                    <a:pt x="307314" y="0"/>
                    <a:pt x="273844" y="0"/>
                  </a:cubicBezTo>
                  <a:cubicBezTo>
                    <a:pt x="257109" y="0"/>
                    <a:pt x="220596" y="10649"/>
                    <a:pt x="206904" y="15214"/>
                  </a:cubicBezTo>
                  <a:cubicBezTo>
                    <a:pt x="190169" y="19778"/>
                    <a:pt x="179520" y="22820"/>
                    <a:pt x="167349" y="22820"/>
                  </a:cubicBezTo>
                  <a:cubicBezTo>
                    <a:pt x="152135" y="22820"/>
                    <a:pt x="139965" y="19778"/>
                    <a:pt x="127794" y="16735"/>
                  </a:cubicBezTo>
                  <a:cubicBezTo>
                    <a:pt x="114102" y="10649"/>
                    <a:pt x="77589" y="0"/>
                    <a:pt x="60854" y="0"/>
                  </a:cubicBezTo>
                  <a:cubicBezTo>
                    <a:pt x="27384" y="0"/>
                    <a:pt x="0" y="27384"/>
                    <a:pt x="0" y="60854"/>
                  </a:cubicBezTo>
                  <a:cubicBezTo>
                    <a:pt x="0" y="83674"/>
                    <a:pt x="12171" y="126272"/>
                    <a:pt x="15214" y="138443"/>
                  </a:cubicBezTo>
                  <a:lnTo>
                    <a:pt x="0" y="290579"/>
                  </a:lnTo>
                  <a:cubicBezTo>
                    <a:pt x="0" y="313399"/>
                    <a:pt x="21299" y="334698"/>
                    <a:pt x="44119" y="334698"/>
                  </a:cubicBezTo>
                  <a:cubicBezTo>
                    <a:pt x="60854" y="334698"/>
                    <a:pt x="73025" y="324048"/>
                    <a:pt x="80632" y="314920"/>
                  </a:cubicBezTo>
                  <a:lnTo>
                    <a:pt x="139965" y="244938"/>
                  </a:lnTo>
                  <a:cubicBezTo>
                    <a:pt x="144529" y="238853"/>
                    <a:pt x="155178" y="228203"/>
                    <a:pt x="167349" y="228203"/>
                  </a:cubicBezTo>
                  <a:cubicBezTo>
                    <a:pt x="176477" y="228203"/>
                    <a:pt x="184084" y="232767"/>
                    <a:pt x="194733" y="244938"/>
                  </a:cubicBezTo>
                  <a:lnTo>
                    <a:pt x="254066" y="314920"/>
                  </a:lnTo>
                  <a:cubicBezTo>
                    <a:pt x="263194" y="327091"/>
                    <a:pt x="276886" y="334698"/>
                    <a:pt x="290579" y="334698"/>
                  </a:cubicBezTo>
                  <a:cubicBezTo>
                    <a:pt x="314920" y="334698"/>
                    <a:pt x="334698" y="314920"/>
                    <a:pt x="334698" y="289057"/>
                  </a:cubicBezTo>
                  <a:lnTo>
                    <a:pt x="319484" y="138443"/>
                  </a:lnTo>
                  <a:cubicBezTo>
                    <a:pt x="322527" y="126272"/>
                    <a:pt x="334698" y="83674"/>
                    <a:pt x="334698" y="60854"/>
                  </a:cubicBezTo>
                  <a:close/>
                  <a:moveTo>
                    <a:pt x="304271" y="290579"/>
                  </a:moveTo>
                  <a:cubicBezTo>
                    <a:pt x="304271" y="296664"/>
                    <a:pt x="299707" y="304271"/>
                    <a:pt x="290579" y="304271"/>
                  </a:cubicBezTo>
                  <a:cubicBezTo>
                    <a:pt x="287536" y="304271"/>
                    <a:pt x="281451" y="301228"/>
                    <a:pt x="278408" y="296664"/>
                  </a:cubicBezTo>
                  <a:lnTo>
                    <a:pt x="219075" y="226682"/>
                  </a:lnTo>
                  <a:cubicBezTo>
                    <a:pt x="206904" y="212990"/>
                    <a:pt x="190169" y="197776"/>
                    <a:pt x="167349" y="197776"/>
                  </a:cubicBezTo>
                  <a:cubicBezTo>
                    <a:pt x="149093" y="197776"/>
                    <a:pt x="130836" y="208426"/>
                    <a:pt x="115623" y="226682"/>
                  </a:cubicBezTo>
                  <a:lnTo>
                    <a:pt x="57811" y="295143"/>
                  </a:lnTo>
                  <a:cubicBezTo>
                    <a:pt x="51726" y="299707"/>
                    <a:pt x="48683" y="304271"/>
                    <a:pt x="44119" y="304271"/>
                  </a:cubicBezTo>
                  <a:cubicBezTo>
                    <a:pt x="38034" y="304271"/>
                    <a:pt x="30427" y="296664"/>
                    <a:pt x="30427" y="292100"/>
                  </a:cubicBezTo>
                  <a:lnTo>
                    <a:pt x="45641" y="138443"/>
                  </a:lnTo>
                  <a:cubicBezTo>
                    <a:pt x="45641" y="136922"/>
                    <a:pt x="45641" y="133879"/>
                    <a:pt x="45641" y="132358"/>
                  </a:cubicBezTo>
                  <a:cubicBezTo>
                    <a:pt x="41077" y="118666"/>
                    <a:pt x="30427" y="79110"/>
                    <a:pt x="30427" y="60854"/>
                  </a:cubicBezTo>
                  <a:cubicBezTo>
                    <a:pt x="30427" y="44119"/>
                    <a:pt x="44119" y="30427"/>
                    <a:pt x="60854" y="30427"/>
                  </a:cubicBezTo>
                  <a:cubicBezTo>
                    <a:pt x="69982" y="30427"/>
                    <a:pt x="92803" y="36513"/>
                    <a:pt x="118666" y="45641"/>
                  </a:cubicBezTo>
                  <a:cubicBezTo>
                    <a:pt x="132358" y="50205"/>
                    <a:pt x="149093" y="53247"/>
                    <a:pt x="167349" y="53247"/>
                  </a:cubicBezTo>
                  <a:cubicBezTo>
                    <a:pt x="185605" y="53247"/>
                    <a:pt x="200819" y="48683"/>
                    <a:pt x="216032" y="44119"/>
                  </a:cubicBezTo>
                  <a:cubicBezTo>
                    <a:pt x="241895" y="36513"/>
                    <a:pt x="264716" y="30427"/>
                    <a:pt x="273844" y="30427"/>
                  </a:cubicBezTo>
                  <a:cubicBezTo>
                    <a:pt x="290579" y="30427"/>
                    <a:pt x="304271" y="44119"/>
                    <a:pt x="304271" y="60854"/>
                  </a:cubicBezTo>
                  <a:cubicBezTo>
                    <a:pt x="304271" y="79110"/>
                    <a:pt x="293621" y="118666"/>
                    <a:pt x="289057" y="132358"/>
                  </a:cubicBezTo>
                  <a:cubicBezTo>
                    <a:pt x="289057" y="133879"/>
                    <a:pt x="289057" y="136922"/>
                    <a:pt x="289057" y="138443"/>
                  </a:cubicBezTo>
                  <a:lnTo>
                    <a:pt x="304271" y="290579"/>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3" name="Freeform 12">
              <a:extLst>
                <a:ext uri="{FF2B5EF4-FFF2-40B4-BE49-F238E27FC236}">
                  <a16:creationId xmlns:a16="http://schemas.microsoft.com/office/drawing/2014/main" id="{81A0677F-084C-F04D-9E7C-CF8F8591E945}"/>
                </a:ext>
              </a:extLst>
            </p:cNvPr>
            <p:cNvSpPr/>
            <p:nvPr/>
          </p:nvSpPr>
          <p:spPr>
            <a:xfrm>
              <a:off x="5568600" y="2832150"/>
              <a:ext cx="122177" cy="35225"/>
            </a:xfrm>
            <a:custGeom>
              <a:avLst/>
              <a:gdLst>
                <a:gd name="connsiteX0" fmla="*/ 103687 w 122177"/>
                <a:gd name="connsiteY0" fmla="*/ 235 h 35225"/>
                <a:gd name="connsiteX1" fmla="*/ 18491 w 122177"/>
                <a:gd name="connsiteY1" fmla="*/ 235 h 35225"/>
                <a:gd name="connsiteX2" fmla="*/ 235 w 122177"/>
                <a:gd name="connsiteY2" fmla="*/ 12406 h 35225"/>
                <a:gd name="connsiteX3" fmla="*/ 12406 w 122177"/>
                <a:gd name="connsiteY3" fmla="*/ 30662 h 35225"/>
                <a:gd name="connsiteX4" fmla="*/ 61089 w 122177"/>
                <a:gd name="connsiteY4" fmla="*/ 35226 h 35225"/>
                <a:gd name="connsiteX5" fmla="*/ 109772 w 122177"/>
                <a:gd name="connsiteY5" fmla="*/ 30662 h 35225"/>
                <a:gd name="connsiteX6" fmla="*/ 121943 w 122177"/>
                <a:gd name="connsiteY6" fmla="*/ 12406 h 35225"/>
                <a:gd name="connsiteX7" fmla="*/ 103687 w 122177"/>
                <a:gd name="connsiteY7" fmla="*/ 235 h 3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7" h="35225">
                  <a:moveTo>
                    <a:pt x="103687" y="235"/>
                  </a:moveTo>
                  <a:cubicBezTo>
                    <a:pt x="74781" y="6320"/>
                    <a:pt x="47397" y="6320"/>
                    <a:pt x="18491" y="235"/>
                  </a:cubicBezTo>
                  <a:cubicBezTo>
                    <a:pt x="10884" y="-1287"/>
                    <a:pt x="1756" y="4799"/>
                    <a:pt x="235" y="12406"/>
                  </a:cubicBezTo>
                  <a:cubicBezTo>
                    <a:pt x="-1287" y="20012"/>
                    <a:pt x="4799" y="29140"/>
                    <a:pt x="12406" y="30662"/>
                  </a:cubicBezTo>
                  <a:cubicBezTo>
                    <a:pt x="29140" y="33704"/>
                    <a:pt x="44354" y="35226"/>
                    <a:pt x="61089" y="35226"/>
                  </a:cubicBezTo>
                  <a:cubicBezTo>
                    <a:pt x="77824" y="35226"/>
                    <a:pt x="93037" y="33704"/>
                    <a:pt x="109772" y="30662"/>
                  </a:cubicBezTo>
                  <a:cubicBezTo>
                    <a:pt x="117379" y="29140"/>
                    <a:pt x="123464" y="20012"/>
                    <a:pt x="121943" y="12406"/>
                  </a:cubicBezTo>
                  <a:cubicBezTo>
                    <a:pt x="120422" y="4799"/>
                    <a:pt x="112815" y="-1287"/>
                    <a:pt x="103687" y="235"/>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spTree>
    <p:extLst>
      <p:ext uri="{BB962C8B-B14F-4D97-AF65-F5344CB8AC3E}">
        <p14:creationId xmlns:p14="http://schemas.microsoft.com/office/powerpoint/2010/main" val="117812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480140" y="1582926"/>
            <a:ext cx="8637982" cy="685800"/>
          </a:xfrm>
          <a:prstGeom prst="rect">
            <a:avLst/>
          </a:prstGeom>
          <a:noFill/>
          <a:ln w="9525">
            <a:noFill/>
            <a:miter lim="800000"/>
            <a:headEnd/>
            <a:tailEnd/>
          </a:ln>
        </p:spPr>
        <p:txBody>
          <a:bodyPr/>
          <a:lstStyle/>
          <a:p>
            <a:pPr marL="457200" indent="-457200" algn="l">
              <a:spcBef>
                <a:spcPct val="20000"/>
              </a:spcBef>
              <a:buFont typeface="Arial" pitchFamily="34" charset="0"/>
              <a:buChar char="•"/>
              <a:defRPr/>
            </a:pPr>
            <a:r>
              <a:rPr lang="en-US" kern="0" dirty="0">
                <a:solidFill>
                  <a:schemeClr val="tx1"/>
                </a:solidFill>
                <a:latin typeface="Roboto Condensed" panose="02000000000000000000" pitchFamily="2" charset="0"/>
                <a:ea typeface="Roboto Condensed" panose="02000000000000000000" pitchFamily="2" charset="0"/>
              </a:rPr>
              <a:t>Seek care from participating and non-participating providers with no referrals needed. </a:t>
            </a:r>
          </a:p>
          <a:p>
            <a:pPr marL="457200" indent="-457200" algn="l">
              <a:spcBef>
                <a:spcPct val="20000"/>
              </a:spcBef>
              <a:buFont typeface="Arial" pitchFamily="34" charset="0"/>
              <a:buChar char="•"/>
              <a:defRPr/>
            </a:pPr>
            <a:r>
              <a:rPr lang="en-US" kern="0" dirty="0">
                <a:solidFill>
                  <a:schemeClr val="tx1"/>
                </a:solidFill>
                <a:latin typeface="Roboto Condensed" panose="02000000000000000000" pitchFamily="2" charset="0"/>
                <a:ea typeface="Roboto Condensed" panose="02000000000000000000" pitchFamily="2" charset="0"/>
              </a:rPr>
              <a:t>A calendar year maximum benefit will apply to In and Out of Network services. </a:t>
            </a:r>
          </a:p>
        </p:txBody>
      </p:sp>
      <p:sp>
        <p:nvSpPr>
          <p:cNvPr id="7" name="Rectangle 2"/>
          <p:cNvSpPr txBox="1">
            <a:spLocks noChangeArrowheads="1"/>
          </p:cNvSpPr>
          <p:nvPr/>
        </p:nvSpPr>
        <p:spPr bwMode="gray">
          <a:xfrm>
            <a:off x="1578634" y="598662"/>
            <a:ext cx="5572106"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rtl="0" eaLnBrk="1" fontAlgn="base" hangingPunct="1">
              <a:lnSpc>
                <a:spcPct val="83000"/>
              </a:lnSpc>
              <a:spcBef>
                <a:spcPct val="0"/>
              </a:spcBef>
              <a:spcAft>
                <a:spcPct val="0"/>
              </a:spcAft>
              <a:defRPr sz="2800" b="1" i="0" cap="all" spc="50" normalizeH="0" baseline="0">
                <a:solidFill>
                  <a:schemeClr val="accent1"/>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a:lstStyle>
          <a:p>
            <a:r>
              <a:rPr lang="en-US" sz="4400" b="0" kern="0" dirty="0">
                <a:solidFill>
                  <a:srgbClr val="FF5F00"/>
                </a:solidFill>
                <a:effectLst/>
                <a:latin typeface="Roboto Condensed" panose="02000000000000000000" pitchFamily="2" charset="0"/>
                <a:ea typeface="Roboto Condensed" panose="02000000000000000000" pitchFamily="2" charset="0"/>
              </a:rPr>
              <a:t>DPPO High </a:t>
            </a:r>
          </a:p>
        </p:txBody>
      </p:sp>
      <p:grpSp>
        <p:nvGrpSpPr>
          <p:cNvPr id="11" name="Graphic 2638">
            <a:extLst>
              <a:ext uri="{FF2B5EF4-FFF2-40B4-BE49-F238E27FC236}">
                <a16:creationId xmlns:a16="http://schemas.microsoft.com/office/drawing/2014/main" id="{3BD36A98-4BC7-B848-A5D1-5395CF7EAAB6}"/>
              </a:ext>
            </a:extLst>
          </p:cNvPr>
          <p:cNvGrpSpPr>
            <a:grpSpLocks noChangeAspect="1"/>
          </p:cNvGrpSpPr>
          <p:nvPr/>
        </p:nvGrpSpPr>
        <p:grpSpPr>
          <a:xfrm>
            <a:off x="441871" y="475218"/>
            <a:ext cx="676656" cy="676656"/>
            <a:chOff x="5462340" y="2754796"/>
            <a:chExt cx="334697" cy="334697"/>
          </a:xfrm>
          <a:solidFill>
            <a:schemeClr val="tx1"/>
          </a:solidFill>
        </p:grpSpPr>
        <p:sp>
          <p:nvSpPr>
            <p:cNvPr id="12" name="Freeform 11">
              <a:extLst>
                <a:ext uri="{FF2B5EF4-FFF2-40B4-BE49-F238E27FC236}">
                  <a16:creationId xmlns:a16="http://schemas.microsoft.com/office/drawing/2014/main" id="{16B27EE2-8B4B-AD49-9963-0E9E1C33711A}"/>
                </a:ext>
              </a:extLst>
            </p:cNvPr>
            <p:cNvSpPr/>
            <p:nvPr/>
          </p:nvSpPr>
          <p:spPr>
            <a:xfrm>
              <a:off x="5462340" y="2754796"/>
              <a:ext cx="334697" cy="334697"/>
            </a:xfrm>
            <a:custGeom>
              <a:avLst/>
              <a:gdLst>
                <a:gd name="connsiteX0" fmla="*/ 334698 w 334697"/>
                <a:gd name="connsiteY0" fmla="*/ 60854 h 334697"/>
                <a:gd name="connsiteX1" fmla="*/ 273844 w 334697"/>
                <a:gd name="connsiteY1" fmla="*/ 0 h 334697"/>
                <a:gd name="connsiteX2" fmla="*/ 206904 w 334697"/>
                <a:gd name="connsiteY2" fmla="*/ 15214 h 334697"/>
                <a:gd name="connsiteX3" fmla="*/ 167349 w 334697"/>
                <a:gd name="connsiteY3" fmla="*/ 22820 h 334697"/>
                <a:gd name="connsiteX4" fmla="*/ 127794 w 334697"/>
                <a:gd name="connsiteY4" fmla="*/ 16735 h 334697"/>
                <a:gd name="connsiteX5" fmla="*/ 60854 w 334697"/>
                <a:gd name="connsiteY5" fmla="*/ 0 h 334697"/>
                <a:gd name="connsiteX6" fmla="*/ 0 w 334697"/>
                <a:gd name="connsiteY6" fmla="*/ 60854 h 334697"/>
                <a:gd name="connsiteX7" fmla="*/ 15214 w 334697"/>
                <a:gd name="connsiteY7" fmla="*/ 138443 h 334697"/>
                <a:gd name="connsiteX8" fmla="*/ 0 w 334697"/>
                <a:gd name="connsiteY8" fmla="*/ 290579 h 334697"/>
                <a:gd name="connsiteX9" fmla="*/ 44119 w 334697"/>
                <a:gd name="connsiteY9" fmla="*/ 334698 h 334697"/>
                <a:gd name="connsiteX10" fmla="*/ 80632 w 334697"/>
                <a:gd name="connsiteY10" fmla="*/ 314920 h 334697"/>
                <a:gd name="connsiteX11" fmla="*/ 139965 w 334697"/>
                <a:gd name="connsiteY11" fmla="*/ 244938 h 334697"/>
                <a:gd name="connsiteX12" fmla="*/ 167349 w 334697"/>
                <a:gd name="connsiteY12" fmla="*/ 228203 h 334697"/>
                <a:gd name="connsiteX13" fmla="*/ 194733 w 334697"/>
                <a:gd name="connsiteY13" fmla="*/ 244938 h 334697"/>
                <a:gd name="connsiteX14" fmla="*/ 254066 w 334697"/>
                <a:gd name="connsiteY14" fmla="*/ 314920 h 334697"/>
                <a:gd name="connsiteX15" fmla="*/ 290579 w 334697"/>
                <a:gd name="connsiteY15" fmla="*/ 334698 h 334697"/>
                <a:gd name="connsiteX16" fmla="*/ 334698 w 334697"/>
                <a:gd name="connsiteY16" fmla="*/ 289057 h 334697"/>
                <a:gd name="connsiteX17" fmla="*/ 319484 w 334697"/>
                <a:gd name="connsiteY17" fmla="*/ 138443 h 334697"/>
                <a:gd name="connsiteX18" fmla="*/ 334698 w 334697"/>
                <a:gd name="connsiteY18" fmla="*/ 60854 h 334697"/>
                <a:gd name="connsiteX19" fmla="*/ 304271 w 334697"/>
                <a:gd name="connsiteY19" fmla="*/ 290579 h 334697"/>
                <a:gd name="connsiteX20" fmla="*/ 290579 w 334697"/>
                <a:gd name="connsiteY20" fmla="*/ 304271 h 334697"/>
                <a:gd name="connsiteX21" fmla="*/ 278408 w 334697"/>
                <a:gd name="connsiteY21" fmla="*/ 296664 h 334697"/>
                <a:gd name="connsiteX22" fmla="*/ 219075 w 334697"/>
                <a:gd name="connsiteY22" fmla="*/ 226682 h 334697"/>
                <a:gd name="connsiteX23" fmla="*/ 167349 w 334697"/>
                <a:gd name="connsiteY23" fmla="*/ 197776 h 334697"/>
                <a:gd name="connsiteX24" fmla="*/ 115623 w 334697"/>
                <a:gd name="connsiteY24" fmla="*/ 226682 h 334697"/>
                <a:gd name="connsiteX25" fmla="*/ 57811 w 334697"/>
                <a:gd name="connsiteY25" fmla="*/ 295143 h 334697"/>
                <a:gd name="connsiteX26" fmla="*/ 44119 w 334697"/>
                <a:gd name="connsiteY26" fmla="*/ 304271 h 334697"/>
                <a:gd name="connsiteX27" fmla="*/ 30427 w 334697"/>
                <a:gd name="connsiteY27" fmla="*/ 292100 h 334697"/>
                <a:gd name="connsiteX28" fmla="*/ 45641 w 334697"/>
                <a:gd name="connsiteY28" fmla="*/ 138443 h 334697"/>
                <a:gd name="connsiteX29" fmla="*/ 45641 w 334697"/>
                <a:gd name="connsiteY29" fmla="*/ 132358 h 334697"/>
                <a:gd name="connsiteX30" fmla="*/ 30427 w 334697"/>
                <a:gd name="connsiteY30" fmla="*/ 60854 h 334697"/>
                <a:gd name="connsiteX31" fmla="*/ 60854 w 334697"/>
                <a:gd name="connsiteY31" fmla="*/ 30427 h 334697"/>
                <a:gd name="connsiteX32" fmla="*/ 118666 w 334697"/>
                <a:gd name="connsiteY32" fmla="*/ 45641 h 334697"/>
                <a:gd name="connsiteX33" fmla="*/ 167349 w 334697"/>
                <a:gd name="connsiteY33" fmla="*/ 53247 h 334697"/>
                <a:gd name="connsiteX34" fmla="*/ 216032 w 334697"/>
                <a:gd name="connsiteY34" fmla="*/ 44119 h 334697"/>
                <a:gd name="connsiteX35" fmla="*/ 273844 w 334697"/>
                <a:gd name="connsiteY35" fmla="*/ 30427 h 334697"/>
                <a:gd name="connsiteX36" fmla="*/ 304271 w 334697"/>
                <a:gd name="connsiteY36" fmla="*/ 60854 h 334697"/>
                <a:gd name="connsiteX37" fmla="*/ 289057 w 334697"/>
                <a:gd name="connsiteY37" fmla="*/ 132358 h 334697"/>
                <a:gd name="connsiteX38" fmla="*/ 289057 w 334697"/>
                <a:gd name="connsiteY38" fmla="*/ 138443 h 334697"/>
                <a:gd name="connsiteX39" fmla="*/ 304271 w 334697"/>
                <a:gd name="connsiteY39" fmla="*/ 290579 h 33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4697" h="334697">
                  <a:moveTo>
                    <a:pt x="334698" y="60854"/>
                  </a:moveTo>
                  <a:cubicBezTo>
                    <a:pt x="334698" y="27384"/>
                    <a:pt x="307314" y="0"/>
                    <a:pt x="273844" y="0"/>
                  </a:cubicBezTo>
                  <a:cubicBezTo>
                    <a:pt x="257109" y="0"/>
                    <a:pt x="220596" y="10649"/>
                    <a:pt x="206904" y="15214"/>
                  </a:cubicBezTo>
                  <a:cubicBezTo>
                    <a:pt x="190169" y="19778"/>
                    <a:pt x="179520" y="22820"/>
                    <a:pt x="167349" y="22820"/>
                  </a:cubicBezTo>
                  <a:cubicBezTo>
                    <a:pt x="152135" y="22820"/>
                    <a:pt x="139965" y="19778"/>
                    <a:pt x="127794" y="16735"/>
                  </a:cubicBezTo>
                  <a:cubicBezTo>
                    <a:pt x="114102" y="10649"/>
                    <a:pt x="77589" y="0"/>
                    <a:pt x="60854" y="0"/>
                  </a:cubicBezTo>
                  <a:cubicBezTo>
                    <a:pt x="27384" y="0"/>
                    <a:pt x="0" y="27384"/>
                    <a:pt x="0" y="60854"/>
                  </a:cubicBezTo>
                  <a:cubicBezTo>
                    <a:pt x="0" y="83674"/>
                    <a:pt x="12171" y="126272"/>
                    <a:pt x="15214" y="138443"/>
                  </a:cubicBezTo>
                  <a:lnTo>
                    <a:pt x="0" y="290579"/>
                  </a:lnTo>
                  <a:cubicBezTo>
                    <a:pt x="0" y="313399"/>
                    <a:pt x="21299" y="334698"/>
                    <a:pt x="44119" y="334698"/>
                  </a:cubicBezTo>
                  <a:cubicBezTo>
                    <a:pt x="60854" y="334698"/>
                    <a:pt x="73025" y="324048"/>
                    <a:pt x="80632" y="314920"/>
                  </a:cubicBezTo>
                  <a:lnTo>
                    <a:pt x="139965" y="244938"/>
                  </a:lnTo>
                  <a:cubicBezTo>
                    <a:pt x="144529" y="238853"/>
                    <a:pt x="155178" y="228203"/>
                    <a:pt x="167349" y="228203"/>
                  </a:cubicBezTo>
                  <a:cubicBezTo>
                    <a:pt x="176477" y="228203"/>
                    <a:pt x="184084" y="232767"/>
                    <a:pt x="194733" y="244938"/>
                  </a:cubicBezTo>
                  <a:lnTo>
                    <a:pt x="254066" y="314920"/>
                  </a:lnTo>
                  <a:cubicBezTo>
                    <a:pt x="263194" y="327091"/>
                    <a:pt x="276886" y="334698"/>
                    <a:pt x="290579" y="334698"/>
                  </a:cubicBezTo>
                  <a:cubicBezTo>
                    <a:pt x="314920" y="334698"/>
                    <a:pt x="334698" y="314920"/>
                    <a:pt x="334698" y="289057"/>
                  </a:cubicBezTo>
                  <a:lnTo>
                    <a:pt x="319484" y="138443"/>
                  </a:lnTo>
                  <a:cubicBezTo>
                    <a:pt x="322527" y="126272"/>
                    <a:pt x="334698" y="83674"/>
                    <a:pt x="334698" y="60854"/>
                  </a:cubicBezTo>
                  <a:close/>
                  <a:moveTo>
                    <a:pt x="304271" y="290579"/>
                  </a:moveTo>
                  <a:cubicBezTo>
                    <a:pt x="304271" y="296664"/>
                    <a:pt x="299707" y="304271"/>
                    <a:pt x="290579" y="304271"/>
                  </a:cubicBezTo>
                  <a:cubicBezTo>
                    <a:pt x="287536" y="304271"/>
                    <a:pt x="281451" y="301228"/>
                    <a:pt x="278408" y="296664"/>
                  </a:cubicBezTo>
                  <a:lnTo>
                    <a:pt x="219075" y="226682"/>
                  </a:lnTo>
                  <a:cubicBezTo>
                    <a:pt x="206904" y="212990"/>
                    <a:pt x="190169" y="197776"/>
                    <a:pt x="167349" y="197776"/>
                  </a:cubicBezTo>
                  <a:cubicBezTo>
                    <a:pt x="149093" y="197776"/>
                    <a:pt x="130836" y="208426"/>
                    <a:pt x="115623" y="226682"/>
                  </a:cubicBezTo>
                  <a:lnTo>
                    <a:pt x="57811" y="295143"/>
                  </a:lnTo>
                  <a:cubicBezTo>
                    <a:pt x="51726" y="299707"/>
                    <a:pt x="48683" y="304271"/>
                    <a:pt x="44119" y="304271"/>
                  </a:cubicBezTo>
                  <a:cubicBezTo>
                    <a:pt x="38034" y="304271"/>
                    <a:pt x="30427" y="296664"/>
                    <a:pt x="30427" y="292100"/>
                  </a:cubicBezTo>
                  <a:lnTo>
                    <a:pt x="45641" y="138443"/>
                  </a:lnTo>
                  <a:cubicBezTo>
                    <a:pt x="45641" y="136922"/>
                    <a:pt x="45641" y="133879"/>
                    <a:pt x="45641" y="132358"/>
                  </a:cubicBezTo>
                  <a:cubicBezTo>
                    <a:pt x="41077" y="118666"/>
                    <a:pt x="30427" y="79110"/>
                    <a:pt x="30427" y="60854"/>
                  </a:cubicBezTo>
                  <a:cubicBezTo>
                    <a:pt x="30427" y="44119"/>
                    <a:pt x="44119" y="30427"/>
                    <a:pt x="60854" y="30427"/>
                  </a:cubicBezTo>
                  <a:cubicBezTo>
                    <a:pt x="69982" y="30427"/>
                    <a:pt x="92803" y="36513"/>
                    <a:pt x="118666" y="45641"/>
                  </a:cubicBezTo>
                  <a:cubicBezTo>
                    <a:pt x="132358" y="50205"/>
                    <a:pt x="149093" y="53247"/>
                    <a:pt x="167349" y="53247"/>
                  </a:cubicBezTo>
                  <a:cubicBezTo>
                    <a:pt x="185605" y="53247"/>
                    <a:pt x="200819" y="48683"/>
                    <a:pt x="216032" y="44119"/>
                  </a:cubicBezTo>
                  <a:cubicBezTo>
                    <a:pt x="241895" y="36513"/>
                    <a:pt x="264716" y="30427"/>
                    <a:pt x="273844" y="30427"/>
                  </a:cubicBezTo>
                  <a:cubicBezTo>
                    <a:pt x="290579" y="30427"/>
                    <a:pt x="304271" y="44119"/>
                    <a:pt x="304271" y="60854"/>
                  </a:cubicBezTo>
                  <a:cubicBezTo>
                    <a:pt x="304271" y="79110"/>
                    <a:pt x="293621" y="118666"/>
                    <a:pt x="289057" y="132358"/>
                  </a:cubicBezTo>
                  <a:cubicBezTo>
                    <a:pt x="289057" y="133879"/>
                    <a:pt x="289057" y="136922"/>
                    <a:pt x="289057" y="138443"/>
                  </a:cubicBezTo>
                  <a:lnTo>
                    <a:pt x="304271" y="290579"/>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3" name="Freeform 12">
              <a:extLst>
                <a:ext uri="{FF2B5EF4-FFF2-40B4-BE49-F238E27FC236}">
                  <a16:creationId xmlns:a16="http://schemas.microsoft.com/office/drawing/2014/main" id="{81A0677F-084C-F04D-9E7C-CF8F8591E945}"/>
                </a:ext>
              </a:extLst>
            </p:cNvPr>
            <p:cNvSpPr/>
            <p:nvPr/>
          </p:nvSpPr>
          <p:spPr>
            <a:xfrm>
              <a:off x="5568600" y="2832150"/>
              <a:ext cx="122177" cy="35225"/>
            </a:xfrm>
            <a:custGeom>
              <a:avLst/>
              <a:gdLst>
                <a:gd name="connsiteX0" fmla="*/ 103687 w 122177"/>
                <a:gd name="connsiteY0" fmla="*/ 235 h 35225"/>
                <a:gd name="connsiteX1" fmla="*/ 18491 w 122177"/>
                <a:gd name="connsiteY1" fmla="*/ 235 h 35225"/>
                <a:gd name="connsiteX2" fmla="*/ 235 w 122177"/>
                <a:gd name="connsiteY2" fmla="*/ 12406 h 35225"/>
                <a:gd name="connsiteX3" fmla="*/ 12406 w 122177"/>
                <a:gd name="connsiteY3" fmla="*/ 30662 h 35225"/>
                <a:gd name="connsiteX4" fmla="*/ 61089 w 122177"/>
                <a:gd name="connsiteY4" fmla="*/ 35226 h 35225"/>
                <a:gd name="connsiteX5" fmla="*/ 109772 w 122177"/>
                <a:gd name="connsiteY5" fmla="*/ 30662 h 35225"/>
                <a:gd name="connsiteX6" fmla="*/ 121943 w 122177"/>
                <a:gd name="connsiteY6" fmla="*/ 12406 h 35225"/>
                <a:gd name="connsiteX7" fmla="*/ 103687 w 122177"/>
                <a:gd name="connsiteY7" fmla="*/ 235 h 3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7" h="35225">
                  <a:moveTo>
                    <a:pt x="103687" y="235"/>
                  </a:moveTo>
                  <a:cubicBezTo>
                    <a:pt x="74781" y="6320"/>
                    <a:pt x="47397" y="6320"/>
                    <a:pt x="18491" y="235"/>
                  </a:cubicBezTo>
                  <a:cubicBezTo>
                    <a:pt x="10884" y="-1287"/>
                    <a:pt x="1756" y="4799"/>
                    <a:pt x="235" y="12406"/>
                  </a:cubicBezTo>
                  <a:cubicBezTo>
                    <a:pt x="-1287" y="20012"/>
                    <a:pt x="4799" y="29140"/>
                    <a:pt x="12406" y="30662"/>
                  </a:cubicBezTo>
                  <a:cubicBezTo>
                    <a:pt x="29140" y="33704"/>
                    <a:pt x="44354" y="35226"/>
                    <a:pt x="61089" y="35226"/>
                  </a:cubicBezTo>
                  <a:cubicBezTo>
                    <a:pt x="77824" y="35226"/>
                    <a:pt x="93037" y="33704"/>
                    <a:pt x="109772" y="30662"/>
                  </a:cubicBezTo>
                  <a:cubicBezTo>
                    <a:pt x="117379" y="29140"/>
                    <a:pt x="123464" y="20012"/>
                    <a:pt x="121943" y="12406"/>
                  </a:cubicBezTo>
                  <a:cubicBezTo>
                    <a:pt x="120422" y="4799"/>
                    <a:pt x="112815" y="-1287"/>
                    <a:pt x="103687" y="235"/>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2899595894"/>
              </p:ext>
            </p:extLst>
          </p:nvPr>
        </p:nvGraphicFramePr>
        <p:xfrm>
          <a:off x="246065" y="3060556"/>
          <a:ext cx="9106131" cy="2987040"/>
        </p:xfrm>
        <a:graphic>
          <a:graphicData uri="http://schemas.openxmlformats.org/drawingml/2006/table">
            <a:tbl>
              <a:tblPr firstRow="1" firstCol="1" bandRow="1"/>
              <a:tblGrid>
                <a:gridCol w="3465274">
                  <a:extLst>
                    <a:ext uri="{9D8B030D-6E8A-4147-A177-3AD203B41FA5}">
                      <a16:colId xmlns:a16="http://schemas.microsoft.com/office/drawing/2014/main" val="20000"/>
                    </a:ext>
                  </a:extLst>
                </a:gridCol>
                <a:gridCol w="2888571">
                  <a:extLst>
                    <a:ext uri="{9D8B030D-6E8A-4147-A177-3AD203B41FA5}">
                      <a16:colId xmlns:a16="http://schemas.microsoft.com/office/drawing/2014/main" val="20001"/>
                    </a:ext>
                  </a:extLst>
                </a:gridCol>
                <a:gridCol w="2752286">
                  <a:extLst>
                    <a:ext uri="{9D8B030D-6E8A-4147-A177-3AD203B41FA5}">
                      <a16:colId xmlns:a16="http://schemas.microsoft.com/office/drawing/2014/main" val="20002"/>
                    </a:ext>
                  </a:extLst>
                </a:gridCol>
              </a:tblGrid>
              <a:tr h="257175">
                <a:tc>
                  <a:txBody>
                    <a:bodyPr/>
                    <a:lstStyle/>
                    <a:p>
                      <a:pPr marL="0" marR="0">
                        <a:spcBef>
                          <a:spcPts val="1200"/>
                        </a:spcBef>
                        <a:spcAft>
                          <a:spcPts val="600"/>
                        </a:spcAft>
                      </a:pPr>
                      <a:r>
                        <a:rPr lang="en-US" sz="2800" spc="50" dirty="0">
                          <a:solidFill>
                            <a:srgbClr val="FF5F00"/>
                          </a:solidFill>
                          <a:effectLst/>
                          <a:latin typeface="Roboto Condensed" panose="02000000000000000000"/>
                          <a:ea typeface="Times New Roman"/>
                          <a:cs typeface="Times New Roman"/>
                        </a:rPr>
                        <a:t>PLAN HIGHLIGHTS</a:t>
                      </a:r>
                      <a:endParaRPr lang="en-US" sz="2000" dirty="0">
                        <a:solidFill>
                          <a:srgbClr val="FF5F00"/>
                        </a:solidFill>
                        <a:effectLst/>
                        <a:latin typeface="Roboto Condensed" panose="02000000000000000000"/>
                        <a:ea typeface="Times New Roman"/>
                        <a:cs typeface="Times New Roman"/>
                      </a:endParaRPr>
                    </a:p>
                  </a:txBody>
                  <a:tcPr marL="68580" marR="68580" marT="0" marB="0" anchor="ctr">
                    <a:lnL>
                      <a:noFill/>
                    </a:lnL>
                    <a:lnR w="57150" cap="flat" cmpd="sng" algn="ctr">
                      <a:solidFill>
                        <a:srgbClr val="FFFFFF"/>
                      </a:solidFill>
                      <a:prstDash val="solid"/>
                      <a:round/>
                      <a:headEnd type="none" w="med" len="med"/>
                      <a:tailEnd type="none" w="med" len="med"/>
                    </a:lnR>
                    <a:lnT>
                      <a:noFill/>
                    </a:lnT>
                    <a:lnB w="12700" cap="flat" cmpd="sng" algn="ctr">
                      <a:solidFill>
                        <a:srgbClr val="FF5F00"/>
                      </a:solidFill>
                      <a:prstDash val="solid"/>
                      <a:round/>
                      <a:headEnd type="none" w="med" len="med"/>
                      <a:tailEnd type="none" w="med" len="med"/>
                    </a:lnB>
                  </a:tcPr>
                </a:tc>
                <a:tc gridSpan="2">
                  <a:txBody>
                    <a:bodyPr/>
                    <a:lstStyle/>
                    <a:p>
                      <a:pPr marL="0" marR="0" algn="ctr">
                        <a:spcBef>
                          <a:spcPts val="1200"/>
                        </a:spcBef>
                        <a:spcAft>
                          <a:spcPts val="600"/>
                        </a:spcAft>
                      </a:pPr>
                      <a:r>
                        <a:rPr lang="en-US" sz="2800" spc="50" dirty="0">
                          <a:solidFill>
                            <a:srgbClr val="FF5F00"/>
                          </a:solidFill>
                          <a:effectLst/>
                          <a:latin typeface="Roboto Condensed" panose="02000000000000000000"/>
                          <a:ea typeface="Times New Roman"/>
                          <a:cs typeface="Times New Roman"/>
                        </a:rPr>
                        <a:t>DPPO</a:t>
                      </a:r>
                      <a:r>
                        <a:rPr lang="en-US" sz="2800" spc="50" baseline="0" dirty="0">
                          <a:solidFill>
                            <a:srgbClr val="FF5F00"/>
                          </a:solidFill>
                          <a:effectLst/>
                          <a:latin typeface="Roboto Condensed" panose="02000000000000000000"/>
                          <a:ea typeface="Times New Roman"/>
                          <a:cs typeface="Times New Roman"/>
                        </a:rPr>
                        <a:t> High</a:t>
                      </a:r>
                      <a:endParaRPr lang="en-US" sz="2000" dirty="0">
                        <a:solidFill>
                          <a:srgbClr val="FF5F00"/>
                        </a:solidFill>
                        <a:effectLst/>
                        <a:latin typeface="Roboto Condensed" panose="02000000000000000000"/>
                        <a:ea typeface="Times New Roman"/>
                        <a:cs typeface="Times New Roman"/>
                      </a:endParaRPr>
                    </a:p>
                  </a:txBody>
                  <a:tcPr marL="68580" marR="68580" marT="0" marB="0">
                    <a:lnL w="57150" cap="flat" cmpd="sng" algn="ctr">
                      <a:solidFill>
                        <a:srgbClr val="FFFFFF"/>
                      </a:solidFill>
                      <a:prstDash val="solid"/>
                      <a:round/>
                      <a:headEnd type="none" w="med" len="med"/>
                      <a:tailEnd type="none" w="med" len="med"/>
                    </a:lnL>
                    <a:lnR>
                      <a:noFill/>
                    </a:lnR>
                    <a:lnT>
                      <a:noFill/>
                    </a:lnT>
                    <a:lnB w="12700" cap="flat" cmpd="sng" algn="ctr">
                      <a:solidFill>
                        <a:srgbClr val="FF5F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marL="0" marR="0">
                        <a:spcBef>
                          <a:spcPts val="200"/>
                        </a:spcBef>
                        <a:spcAft>
                          <a:spcPts val="200"/>
                        </a:spcAft>
                      </a:pPr>
                      <a:r>
                        <a:rPr lang="en-US" sz="1400" dirty="0">
                          <a:solidFill>
                            <a:srgbClr val="FF5F00"/>
                          </a:solidFill>
                          <a:effectLst/>
                          <a:latin typeface="Roboto Condensed" panose="02000000000000000000"/>
                          <a:ea typeface="Times New Roman"/>
                          <a:cs typeface="Times New Roman"/>
                        </a:rPr>
                        <a:t> </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2400" dirty="0">
                          <a:solidFill>
                            <a:srgbClr val="FF5F00"/>
                          </a:solidFill>
                          <a:effectLst/>
                          <a:latin typeface="Roboto Condensed" panose="02000000000000000000"/>
                          <a:ea typeface="Times New Roman"/>
                          <a:cs typeface="Arial"/>
                        </a:rPr>
                        <a:t>In-Network </a:t>
                      </a:r>
                    </a:p>
                  </a:txBody>
                  <a:tcPr marL="68580" marR="68580" marT="0" marB="0" anchor="ctr">
                    <a:lnL w="571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2400" dirty="0">
                          <a:solidFill>
                            <a:srgbClr val="FF5F00"/>
                          </a:solidFill>
                          <a:effectLst/>
                          <a:latin typeface="Roboto Condensed" panose="02000000000000000000"/>
                          <a:ea typeface="Times New Roman"/>
                          <a:cs typeface="Arial"/>
                        </a:rPr>
                        <a:t>Out-of-Network</a:t>
                      </a:r>
                      <a:r>
                        <a:rPr lang="en-US" sz="2400" baseline="30000" dirty="0">
                          <a:solidFill>
                            <a:srgbClr val="FF5F00"/>
                          </a:solidFill>
                          <a:effectLst/>
                          <a:latin typeface="Roboto Condensed" panose="02000000000000000000"/>
                          <a:ea typeface="Times New Roman"/>
                          <a:cs typeface="Arial"/>
                        </a:rPr>
                        <a:t> </a:t>
                      </a:r>
                      <a:endParaRPr lang="en-US" sz="2400" dirty="0">
                        <a:solidFill>
                          <a:srgbClr val="FF5F00"/>
                        </a:solidFill>
                        <a:effectLst/>
                        <a:latin typeface="Roboto Condensed" panose="02000000000000000000"/>
                        <a:ea typeface="Times New Roman"/>
                        <a:cs typeface="Arial"/>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172720">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Calendar Year Maximum Benefit</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gridSpan="2">
                  <a:txBody>
                    <a:bodyPr/>
                    <a:lstStyle/>
                    <a:p>
                      <a:pPr marL="114300" marR="0" algn="ctr">
                        <a:spcBef>
                          <a:spcPts val="100"/>
                        </a:spcBef>
                        <a:spcAft>
                          <a:spcPts val="100"/>
                        </a:spcAft>
                      </a:pPr>
                      <a:r>
                        <a:rPr lang="en-US" sz="1600" b="0" dirty="0">
                          <a:effectLst/>
                          <a:latin typeface="Roboto Condensed" panose="02000000000000000000"/>
                          <a:ea typeface="Times New Roman"/>
                          <a:cs typeface="Times New Roman"/>
                        </a:rPr>
                        <a:t>$2,500</a:t>
                      </a:r>
                      <a:r>
                        <a:rPr lang="en-US" sz="1600" b="0" baseline="0" dirty="0">
                          <a:effectLst/>
                          <a:latin typeface="Roboto Condensed" panose="02000000000000000000"/>
                          <a:ea typeface="Times New Roman"/>
                          <a:cs typeface="Times New Roman"/>
                        </a:rPr>
                        <a:t> per member </a:t>
                      </a:r>
                      <a:endParaRPr lang="en-US" sz="1600" b="0" dirty="0">
                        <a:effectLst/>
                        <a:latin typeface="Roboto Condensed" panose="02000000000000000000"/>
                        <a:ea typeface="Times New Roman"/>
                        <a:cs typeface="Times New Roman"/>
                      </a:endParaRPr>
                    </a:p>
                  </a:txBody>
                  <a:tcPr marL="68580" marR="68580" marT="0" marB="0" anchor="ctr">
                    <a:lnL w="571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2"/>
                  </a:ext>
                </a:extLst>
              </a:tr>
              <a:tr h="172720">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Calendar Year Deductible (DED)</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gridSpan="2">
                  <a:txBody>
                    <a:bodyPr/>
                    <a:lstStyle/>
                    <a:p>
                      <a:pPr marL="114300" marR="0" algn="ctr">
                        <a:spcBef>
                          <a:spcPts val="100"/>
                        </a:spcBef>
                        <a:spcAft>
                          <a:spcPts val="100"/>
                        </a:spcAft>
                      </a:pPr>
                      <a:r>
                        <a:rPr lang="en-US" sz="1600" b="0" dirty="0">
                          <a:effectLst/>
                          <a:latin typeface="Roboto Condensed" panose="02000000000000000000"/>
                          <a:ea typeface="Times New Roman"/>
                          <a:cs typeface="Times New Roman"/>
                        </a:rPr>
                        <a:t> </a:t>
                      </a:r>
                    </a:p>
                  </a:txBody>
                  <a:tcPr marL="68580" marR="68580" marT="0" marB="0" anchor="ctr">
                    <a:lnL w="571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3"/>
                  </a:ext>
                </a:extLst>
              </a:tr>
              <a:tr h="172720">
                <a:tc>
                  <a:txBody>
                    <a:bodyPr/>
                    <a:lstStyle/>
                    <a:p>
                      <a:pPr marL="102870" marR="0">
                        <a:spcBef>
                          <a:spcPts val="100"/>
                        </a:spcBef>
                        <a:spcAft>
                          <a:spcPts val="100"/>
                        </a:spcAft>
                      </a:pPr>
                      <a:r>
                        <a:rPr lang="en-US" sz="1600" dirty="0">
                          <a:effectLst/>
                          <a:latin typeface="Roboto Condensed" panose="02000000000000000000"/>
                          <a:ea typeface="Times New Roman"/>
                          <a:cs typeface="Times New Roman"/>
                        </a:rPr>
                        <a:t>Individual / Family</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114300" marR="0" algn="ctr">
                        <a:spcBef>
                          <a:spcPts val="100"/>
                        </a:spcBef>
                        <a:spcAft>
                          <a:spcPts val="100"/>
                        </a:spcAft>
                      </a:pPr>
                      <a:r>
                        <a:rPr lang="en-US" sz="1600" dirty="0">
                          <a:effectLst/>
                          <a:latin typeface="Roboto Condensed" panose="02000000000000000000"/>
                          <a:ea typeface="Times New Roman"/>
                          <a:cs typeface="Times New Roman"/>
                        </a:rPr>
                        <a:t>$50 / $150</a:t>
                      </a: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114300" marR="0" algn="ctr">
                        <a:spcBef>
                          <a:spcPts val="100"/>
                        </a:spcBef>
                        <a:spcAft>
                          <a:spcPts val="100"/>
                        </a:spcAft>
                      </a:pPr>
                      <a:r>
                        <a:rPr lang="en-US" sz="1600" b="0" dirty="0">
                          <a:effectLst/>
                          <a:latin typeface="Roboto Condensed" panose="02000000000000000000"/>
                          <a:ea typeface="Times New Roman"/>
                          <a:cs typeface="Times New Roman"/>
                        </a:rPr>
                        <a:t>$50 / $150</a:t>
                      </a:r>
                    </a:p>
                  </a:txBody>
                  <a:tcPr marL="68580" marR="68580" marT="0" marB="0" anchor="ctr">
                    <a:lnL w="571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182245">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Preventive Services </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600" dirty="0">
                          <a:effectLst/>
                          <a:latin typeface="Roboto Condensed" panose="02000000000000000000"/>
                          <a:ea typeface="Times New Roman"/>
                          <a:cs typeface="Times New Roman"/>
                        </a:rPr>
                        <a:t>100% </a:t>
                      </a:r>
                    </a:p>
                  </a:txBody>
                  <a:tcPr marL="68580" marR="68580" marT="0" marB="0" anchor="ctr">
                    <a:lnL w="571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600" b="0" dirty="0">
                          <a:effectLst/>
                          <a:latin typeface="Roboto Condensed" panose="02000000000000000000"/>
                          <a:ea typeface="Times New Roman"/>
                          <a:cs typeface="Times New Roman"/>
                        </a:rPr>
                        <a:t>100% </a:t>
                      </a:r>
                    </a:p>
                  </a:txBody>
                  <a:tcPr marL="68580" marR="68580" marT="0" marB="0" anchor="ctr">
                    <a:lnL w="190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73990">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Basic Services</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600" dirty="0">
                          <a:effectLst/>
                          <a:latin typeface="Roboto Condensed" panose="02000000000000000000"/>
                          <a:ea typeface="Times New Roman"/>
                          <a:cs typeface="Times New Roman"/>
                        </a:rPr>
                        <a:t> 20% after DED</a:t>
                      </a:r>
                    </a:p>
                  </a:txBody>
                  <a:tcPr marL="68580" marR="68580" marT="0" marB="0" anchor="ctr">
                    <a:lnL w="571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600" b="0" dirty="0">
                          <a:effectLst/>
                          <a:latin typeface="Roboto Condensed" panose="02000000000000000000"/>
                          <a:ea typeface="Times New Roman"/>
                          <a:cs typeface="Times New Roman"/>
                        </a:rPr>
                        <a:t>20% after DED </a:t>
                      </a:r>
                    </a:p>
                  </a:txBody>
                  <a:tcPr marL="68580" marR="68580" marT="0" marB="0" anchor="ctr">
                    <a:lnL w="190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73990">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Major Services</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1588" marR="0" indent="0" algn="ctr">
                        <a:spcBef>
                          <a:spcPts val="100"/>
                        </a:spcBef>
                        <a:spcAft>
                          <a:spcPts val="100"/>
                        </a:spcAft>
                      </a:pPr>
                      <a:r>
                        <a:rPr lang="en-US" sz="1600" dirty="0">
                          <a:effectLst/>
                          <a:latin typeface="Roboto Condensed" panose="02000000000000000000"/>
                          <a:ea typeface="Times New Roman"/>
                          <a:cs typeface="Times New Roman"/>
                        </a:rPr>
                        <a:t>50% after DED</a:t>
                      </a:r>
                    </a:p>
                  </a:txBody>
                  <a:tcPr marL="68580" marR="68580" marT="0" marB="0" anchor="ctr">
                    <a:lnL w="571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1588" marR="0" indent="0" algn="ctr">
                        <a:spcBef>
                          <a:spcPts val="100"/>
                        </a:spcBef>
                        <a:spcAft>
                          <a:spcPts val="100"/>
                        </a:spcAft>
                      </a:pPr>
                      <a:r>
                        <a:rPr lang="en-US" sz="1600" b="0" dirty="0">
                          <a:effectLst/>
                          <a:latin typeface="Roboto Condensed" panose="02000000000000000000"/>
                          <a:ea typeface="Times New Roman"/>
                          <a:cs typeface="Times New Roman"/>
                        </a:rPr>
                        <a:t>50% after DED</a:t>
                      </a:r>
                    </a:p>
                  </a:txBody>
                  <a:tcPr marL="68580" marR="68580" marT="0" marB="0" anchor="ctr">
                    <a:lnL w="190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73990">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Orthodontics (Adult &amp; Child)</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600" dirty="0">
                          <a:effectLst/>
                          <a:latin typeface="Roboto Condensed" panose="02000000000000000000"/>
                          <a:ea typeface="Times New Roman"/>
                          <a:cs typeface="Times New Roman"/>
                        </a:rPr>
                        <a:t> </a:t>
                      </a:r>
                    </a:p>
                  </a:txBody>
                  <a:tcPr marL="68580" marR="68580" marT="0" marB="0" anchor="ctr">
                    <a:lnL w="571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600" b="0" dirty="0">
                          <a:solidFill>
                            <a:srgbClr val="000000"/>
                          </a:solidFill>
                          <a:effectLst/>
                          <a:latin typeface="Roboto Condensed" panose="02000000000000000000"/>
                          <a:ea typeface="Calibri"/>
                          <a:cs typeface="Times New Roman"/>
                        </a:rPr>
                        <a:t> </a:t>
                      </a:r>
                      <a:endParaRPr lang="en-US" sz="2800" b="0" dirty="0">
                        <a:solidFill>
                          <a:srgbClr val="000000"/>
                        </a:solidFill>
                        <a:effectLst/>
                        <a:latin typeface="Roboto Condensed" panose="02000000000000000000"/>
                        <a:ea typeface="Calibri"/>
                        <a:cs typeface="Times New Roman"/>
                      </a:endParaRPr>
                    </a:p>
                  </a:txBody>
                  <a:tcPr marL="68580" marR="68580" marT="0" marB="0" anchor="ctr">
                    <a:lnL w="190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73990">
                <a:tc>
                  <a:txBody>
                    <a:bodyPr/>
                    <a:lstStyle/>
                    <a:p>
                      <a:pPr marL="114300" marR="0">
                        <a:spcBef>
                          <a:spcPts val="100"/>
                        </a:spcBef>
                        <a:spcAft>
                          <a:spcPts val="100"/>
                        </a:spcAft>
                      </a:pPr>
                      <a:r>
                        <a:rPr lang="en-US" sz="1600" dirty="0">
                          <a:effectLst/>
                          <a:latin typeface="Roboto Condensed" panose="02000000000000000000"/>
                          <a:ea typeface="Times New Roman"/>
                          <a:cs typeface="Times New Roman"/>
                        </a:rPr>
                        <a:t>Comprehensive</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2">
                  <a:txBody>
                    <a:bodyPr/>
                    <a:lstStyle/>
                    <a:p>
                      <a:pPr marL="0" marR="0" algn="ctr">
                        <a:spcBef>
                          <a:spcPts val="0"/>
                        </a:spcBef>
                        <a:spcAft>
                          <a:spcPts val="0"/>
                        </a:spcAft>
                      </a:pPr>
                      <a:r>
                        <a:rPr lang="en-US" sz="1600" b="0" dirty="0">
                          <a:effectLst/>
                          <a:latin typeface="Roboto Condensed" panose="02000000000000000000"/>
                          <a:ea typeface="Times New Roman"/>
                          <a:cs typeface="Arial"/>
                        </a:rPr>
                        <a:t>50%</a:t>
                      </a:r>
                      <a:r>
                        <a:rPr lang="en-US" sz="1600" b="0" baseline="0" dirty="0">
                          <a:effectLst/>
                          <a:latin typeface="Roboto Condensed" panose="02000000000000000000"/>
                          <a:ea typeface="Times New Roman"/>
                          <a:cs typeface="Arial"/>
                        </a:rPr>
                        <a:t> </a:t>
                      </a:r>
                    </a:p>
                    <a:p>
                      <a:pPr marL="0" marR="0" algn="ctr">
                        <a:spcBef>
                          <a:spcPts val="0"/>
                        </a:spcBef>
                        <a:spcAft>
                          <a:spcPts val="0"/>
                        </a:spcAft>
                      </a:pPr>
                      <a:r>
                        <a:rPr lang="en-US" sz="1600" b="0" dirty="0">
                          <a:effectLst/>
                          <a:latin typeface="Roboto Condensed" panose="02000000000000000000"/>
                          <a:ea typeface="Times New Roman"/>
                          <a:cs typeface="Arial"/>
                        </a:rPr>
                        <a:t>$1,500 Lifetime Maximum</a:t>
                      </a:r>
                      <a:endParaRPr lang="en-US" sz="1600" b="0" dirty="0">
                        <a:effectLst/>
                        <a:latin typeface="Roboto Condensed" panose="02000000000000000000"/>
                        <a:ea typeface="Times New Roman"/>
                        <a:cs typeface="Times New Roman"/>
                      </a:endParaRPr>
                    </a:p>
                  </a:txBody>
                  <a:tcPr marL="68580" marR="68580" marT="0" marB="0" anchor="ctr">
                    <a:lnL w="571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8065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480140" y="1582925"/>
            <a:ext cx="8637982" cy="1449593"/>
          </a:xfrm>
          <a:prstGeom prst="rect">
            <a:avLst/>
          </a:prstGeom>
          <a:noFill/>
          <a:ln w="9525">
            <a:noFill/>
            <a:miter lim="800000"/>
            <a:headEnd/>
            <a:tailEnd/>
          </a:ln>
        </p:spPr>
        <p:txBody>
          <a:bodyPr/>
          <a:lstStyle/>
          <a:p>
            <a:pPr marL="457200" indent="-457200" algn="l">
              <a:spcBef>
                <a:spcPct val="20000"/>
              </a:spcBef>
              <a:buFont typeface="Arial" pitchFamily="34" charset="0"/>
              <a:buChar char="•"/>
              <a:defRPr/>
            </a:pPr>
            <a:r>
              <a:rPr lang="en-US" sz="2400" kern="0" dirty="0">
                <a:solidFill>
                  <a:schemeClr val="tx1"/>
                </a:solidFill>
                <a:latin typeface="Roboto Condensed" panose="02000000000000000000" pitchFamily="2" charset="0"/>
                <a:ea typeface="Roboto Condensed" panose="02000000000000000000" pitchFamily="2" charset="0"/>
              </a:rPr>
              <a:t>Seek care from participating and non-participating providers with no referrals needed. </a:t>
            </a:r>
          </a:p>
          <a:p>
            <a:pPr marL="457200" indent="-457200" algn="l">
              <a:spcBef>
                <a:spcPct val="20000"/>
              </a:spcBef>
              <a:buFont typeface="Arial" pitchFamily="34" charset="0"/>
              <a:buChar char="•"/>
              <a:defRPr/>
            </a:pPr>
            <a:r>
              <a:rPr lang="en-US" sz="2400" kern="0" dirty="0">
                <a:solidFill>
                  <a:schemeClr val="tx1"/>
                </a:solidFill>
                <a:latin typeface="Roboto Condensed" panose="02000000000000000000" pitchFamily="2" charset="0"/>
                <a:ea typeface="Roboto Condensed" panose="02000000000000000000" pitchFamily="2" charset="0"/>
              </a:rPr>
              <a:t>A calendar year maximum benefit will apply to In and Out of Network services. </a:t>
            </a:r>
          </a:p>
        </p:txBody>
      </p:sp>
      <p:sp>
        <p:nvSpPr>
          <p:cNvPr id="7" name="Rectangle 2"/>
          <p:cNvSpPr txBox="1">
            <a:spLocks noChangeArrowheads="1"/>
          </p:cNvSpPr>
          <p:nvPr/>
        </p:nvSpPr>
        <p:spPr bwMode="gray">
          <a:xfrm>
            <a:off x="1578634" y="598662"/>
            <a:ext cx="5227608"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rtl="0" eaLnBrk="1" fontAlgn="base" hangingPunct="1">
              <a:lnSpc>
                <a:spcPct val="83000"/>
              </a:lnSpc>
              <a:spcBef>
                <a:spcPct val="0"/>
              </a:spcBef>
              <a:spcAft>
                <a:spcPct val="0"/>
              </a:spcAft>
              <a:defRPr sz="2800" b="1" i="0" cap="all" spc="50" normalizeH="0" baseline="0">
                <a:solidFill>
                  <a:schemeClr val="accent1"/>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a:lstStyle>
          <a:p>
            <a:r>
              <a:rPr lang="en-US" sz="4400" b="0" kern="0" dirty="0">
                <a:solidFill>
                  <a:srgbClr val="FF5F00"/>
                </a:solidFill>
                <a:effectLst/>
                <a:latin typeface="Roboto Condensed" panose="02000000000000000000" pitchFamily="2" charset="0"/>
                <a:ea typeface="Roboto Condensed" panose="02000000000000000000" pitchFamily="2" charset="0"/>
              </a:rPr>
              <a:t>DPPO Low</a:t>
            </a:r>
          </a:p>
        </p:txBody>
      </p:sp>
      <p:grpSp>
        <p:nvGrpSpPr>
          <p:cNvPr id="11" name="Graphic 2638">
            <a:extLst>
              <a:ext uri="{FF2B5EF4-FFF2-40B4-BE49-F238E27FC236}">
                <a16:creationId xmlns:a16="http://schemas.microsoft.com/office/drawing/2014/main" id="{3BD36A98-4BC7-B848-A5D1-5395CF7EAAB6}"/>
              </a:ext>
            </a:extLst>
          </p:cNvPr>
          <p:cNvGrpSpPr>
            <a:grpSpLocks noChangeAspect="1"/>
          </p:cNvGrpSpPr>
          <p:nvPr/>
        </p:nvGrpSpPr>
        <p:grpSpPr>
          <a:xfrm>
            <a:off x="441871" y="475218"/>
            <a:ext cx="676656" cy="676656"/>
            <a:chOff x="5462340" y="2754796"/>
            <a:chExt cx="334697" cy="334697"/>
          </a:xfrm>
          <a:solidFill>
            <a:schemeClr val="tx1"/>
          </a:solidFill>
        </p:grpSpPr>
        <p:sp>
          <p:nvSpPr>
            <p:cNvPr id="12" name="Freeform 11">
              <a:extLst>
                <a:ext uri="{FF2B5EF4-FFF2-40B4-BE49-F238E27FC236}">
                  <a16:creationId xmlns:a16="http://schemas.microsoft.com/office/drawing/2014/main" id="{16B27EE2-8B4B-AD49-9963-0E9E1C33711A}"/>
                </a:ext>
              </a:extLst>
            </p:cNvPr>
            <p:cNvSpPr/>
            <p:nvPr/>
          </p:nvSpPr>
          <p:spPr>
            <a:xfrm>
              <a:off x="5462340" y="2754796"/>
              <a:ext cx="334697" cy="334697"/>
            </a:xfrm>
            <a:custGeom>
              <a:avLst/>
              <a:gdLst>
                <a:gd name="connsiteX0" fmla="*/ 334698 w 334697"/>
                <a:gd name="connsiteY0" fmla="*/ 60854 h 334697"/>
                <a:gd name="connsiteX1" fmla="*/ 273844 w 334697"/>
                <a:gd name="connsiteY1" fmla="*/ 0 h 334697"/>
                <a:gd name="connsiteX2" fmla="*/ 206904 w 334697"/>
                <a:gd name="connsiteY2" fmla="*/ 15214 h 334697"/>
                <a:gd name="connsiteX3" fmla="*/ 167349 w 334697"/>
                <a:gd name="connsiteY3" fmla="*/ 22820 h 334697"/>
                <a:gd name="connsiteX4" fmla="*/ 127794 w 334697"/>
                <a:gd name="connsiteY4" fmla="*/ 16735 h 334697"/>
                <a:gd name="connsiteX5" fmla="*/ 60854 w 334697"/>
                <a:gd name="connsiteY5" fmla="*/ 0 h 334697"/>
                <a:gd name="connsiteX6" fmla="*/ 0 w 334697"/>
                <a:gd name="connsiteY6" fmla="*/ 60854 h 334697"/>
                <a:gd name="connsiteX7" fmla="*/ 15214 w 334697"/>
                <a:gd name="connsiteY7" fmla="*/ 138443 h 334697"/>
                <a:gd name="connsiteX8" fmla="*/ 0 w 334697"/>
                <a:gd name="connsiteY8" fmla="*/ 290579 h 334697"/>
                <a:gd name="connsiteX9" fmla="*/ 44119 w 334697"/>
                <a:gd name="connsiteY9" fmla="*/ 334698 h 334697"/>
                <a:gd name="connsiteX10" fmla="*/ 80632 w 334697"/>
                <a:gd name="connsiteY10" fmla="*/ 314920 h 334697"/>
                <a:gd name="connsiteX11" fmla="*/ 139965 w 334697"/>
                <a:gd name="connsiteY11" fmla="*/ 244938 h 334697"/>
                <a:gd name="connsiteX12" fmla="*/ 167349 w 334697"/>
                <a:gd name="connsiteY12" fmla="*/ 228203 h 334697"/>
                <a:gd name="connsiteX13" fmla="*/ 194733 w 334697"/>
                <a:gd name="connsiteY13" fmla="*/ 244938 h 334697"/>
                <a:gd name="connsiteX14" fmla="*/ 254066 w 334697"/>
                <a:gd name="connsiteY14" fmla="*/ 314920 h 334697"/>
                <a:gd name="connsiteX15" fmla="*/ 290579 w 334697"/>
                <a:gd name="connsiteY15" fmla="*/ 334698 h 334697"/>
                <a:gd name="connsiteX16" fmla="*/ 334698 w 334697"/>
                <a:gd name="connsiteY16" fmla="*/ 289057 h 334697"/>
                <a:gd name="connsiteX17" fmla="*/ 319484 w 334697"/>
                <a:gd name="connsiteY17" fmla="*/ 138443 h 334697"/>
                <a:gd name="connsiteX18" fmla="*/ 334698 w 334697"/>
                <a:gd name="connsiteY18" fmla="*/ 60854 h 334697"/>
                <a:gd name="connsiteX19" fmla="*/ 304271 w 334697"/>
                <a:gd name="connsiteY19" fmla="*/ 290579 h 334697"/>
                <a:gd name="connsiteX20" fmla="*/ 290579 w 334697"/>
                <a:gd name="connsiteY20" fmla="*/ 304271 h 334697"/>
                <a:gd name="connsiteX21" fmla="*/ 278408 w 334697"/>
                <a:gd name="connsiteY21" fmla="*/ 296664 h 334697"/>
                <a:gd name="connsiteX22" fmla="*/ 219075 w 334697"/>
                <a:gd name="connsiteY22" fmla="*/ 226682 h 334697"/>
                <a:gd name="connsiteX23" fmla="*/ 167349 w 334697"/>
                <a:gd name="connsiteY23" fmla="*/ 197776 h 334697"/>
                <a:gd name="connsiteX24" fmla="*/ 115623 w 334697"/>
                <a:gd name="connsiteY24" fmla="*/ 226682 h 334697"/>
                <a:gd name="connsiteX25" fmla="*/ 57811 w 334697"/>
                <a:gd name="connsiteY25" fmla="*/ 295143 h 334697"/>
                <a:gd name="connsiteX26" fmla="*/ 44119 w 334697"/>
                <a:gd name="connsiteY26" fmla="*/ 304271 h 334697"/>
                <a:gd name="connsiteX27" fmla="*/ 30427 w 334697"/>
                <a:gd name="connsiteY27" fmla="*/ 292100 h 334697"/>
                <a:gd name="connsiteX28" fmla="*/ 45641 w 334697"/>
                <a:gd name="connsiteY28" fmla="*/ 138443 h 334697"/>
                <a:gd name="connsiteX29" fmla="*/ 45641 w 334697"/>
                <a:gd name="connsiteY29" fmla="*/ 132358 h 334697"/>
                <a:gd name="connsiteX30" fmla="*/ 30427 w 334697"/>
                <a:gd name="connsiteY30" fmla="*/ 60854 h 334697"/>
                <a:gd name="connsiteX31" fmla="*/ 60854 w 334697"/>
                <a:gd name="connsiteY31" fmla="*/ 30427 h 334697"/>
                <a:gd name="connsiteX32" fmla="*/ 118666 w 334697"/>
                <a:gd name="connsiteY32" fmla="*/ 45641 h 334697"/>
                <a:gd name="connsiteX33" fmla="*/ 167349 w 334697"/>
                <a:gd name="connsiteY33" fmla="*/ 53247 h 334697"/>
                <a:gd name="connsiteX34" fmla="*/ 216032 w 334697"/>
                <a:gd name="connsiteY34" fmla="*/ 44119 h 334697"/>
                <a:gd name="connsiteX35" fmla="*/ 273844 w 334697"/>
                <a:gd name="connsiteY35" fmla="*/ 30427 h 334697"/>
                <a:gd name="connsiteX36" fmla="*/ 304271 w 334697"/>
                <a:gd name="connsiteY36" fmla="*/ 60854 h 334697"/>
                <a:gd name="connsiteX37" fmla="*/ 289057 w 334697"/>
                <a:gd name="connsiteY37" fmla="*/ 132358 h 334697"/>
                <a:gd name="connsiteX38" fmla="*/ 289057 w 334697"/>
                <a:gd name="connsiteY38" fmla="*/ 138443 h 334697"/>
                <a:gd name="connsiteX39" fmla="*/ 304271 w 334697"/>
                <a:gd name="connsiteY39" fmla="*/ 290579 h 33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34697" h="334697">
                  <a:moveTo>
                    <a:pt x="334698" y="60854"/>
                  </a:moveTo>
                  <a:cubicBezTo>
                    <a:pt x="334698" y="27384"/>
                    <a:pt x="307314" y="0"/>
                    <a:pt x="273844" y="0"/>
                  </a:cubicBezTo>
                  <a:cubicBezTo>
                    <a:pt x="257109" y="0"/>
                    <a:pt x="220596" y="10649"/>
                    <a:pt x="206904" y="15214"/>
                  </a:cubicBezTo>
                  <a:cubicBezTo>
                    <a:pt x="190169" y="19778"/>
                    <a:pt x="179520" y="22820"/>
                    <a:pt x="167349" y="22820"/>
                  </a:cubicBezTo>
                  <a:cubicBezTo>
                    <a:pt x="152135" y="22820"/>
                    <a:pt x="139965" y="19778"/>
                    <a:pt x="127794" y="16735"/>
                  </a:cubicBezTo>
                  <a:cubicBezTo>
                    <a:pt x="114102" y="10649"/>
                    <a:pt x="77589" y="0"/>
                    <a:pt x="60854" y="0"/>
                  </a:cubicBezTo>
                  <a:cubicBezTo>
                    <a:pt x="27384" y="0"/>
                    <a:pt x="0" y="27384"/>
                    <a:pt x="0" y="60854"/>
                  </a:cubicBezTo>
                  <a:cubicBezTo>
                    <a:pt x="0" y="83674"/>
                    <a:pt x="12171" y="126272"/>
                    <a:pt x="15214" y="138443"/>
                  </a:cubicBezTo>
                  <a:lnTo>
                    <a:pt x="0" y="290579"/>
                  </a:lnTo>
                  <a:cubicBezTo>
                    <a:pt x="0" y="313399"/>
                    <a:pt x="21299" y="334698"/>
                    <a:pt x="44119" y="334698"/>
                  </a:cubicBezTo>
                  <a:cubicBezTo>
                    <a:pt x="60854" y="334698"/>
                    <a:pt x="73025" y="324048"/>
                    <a:pt x="80632" y="314920"/>
                  </a:cubicBezTo>
                  <a:lnTo>
                    <a:pt x="139965" y="244938"/>
                  </a:lnTo>
                  <a:cubicBezTo>
                    <a:pt x="144529" y="238853"/>
                    <a:pt x="155178" y="228203"/>
                    <a:pt x="167349" y="228203"/>
                  </a:cubicBezTo>
                  <a:cubicBezTo>
                    <a:pt x="176477" y="228203"/>
                    <a:pt x="184084" y="232767"/>
                    <a:pt x="194733" y="244938"/>
                  </a:cubicBezTo>
                  <a:lnTo>
                    <a:pt x="254066" y="314920"/>
                  </a:lnTo>
                  <a:cubicBezTo>
                    <a:pt x="263194" y="327091"/>
                    <a:pt x="276886" y="334698"/>
                    <a:pt x="290579" y="334698"/>
                  </a:cubicBezTo>
                  <a:cubicBezTo>
                    <a:pt x="314920" y="334698"/>
                    <a:pt x="334698" y="314920"/>
                    <a:pt x="334698" y="289057"/>
                  </a:cubicBezTo>
                  <a:lnTo>
                    <a:pt x="319484" y="138443"/>
                  </a:lnTo>
                  <a:cubicBezTo>
                    <a:pt x="322527" y="126272"/>
                    <a:pt x="334698" y="83674"/>
                    <a:pt x="334698" y="60854"/>
                  </a:cubicBezTo>
                  <a:close/>
                  <a:moveTo>
                    <a:pt x="304271" y="290579"/>
                  </a:moveTo>
                  <a:cubicBezTo>
                    <a:pt x="304271" y="296664"/>
                    <a:pt x="299707" y="304271"/>
                    <a:pt x="290579" y="304271"/>
                  </a:cubicBezTo>
                  <a:cubicBezTo>
                    <a:pt x="287536" y="304271"/>
                    <a:pt x="281451" y="301228"/>
                    <a:pt x="278408" y="296664"/>
                  </a:cubicBezTo>
                  <a:lnTo>
                    <a:pt x="219075" y="226682"/>
                  </a:lnTo>
                  <a:cubicBezTo>
                    <a:pt x="206904" y="212990"/>
                    <a:pt x="190169" y="197776"/>
                    <a:pt x="167349" y="197776"/>
                  </a:cubicBezTo>
                  <a:cubicBezTo>
                    <a:pt x="149093" y="197776"/>
                    <a:pt x="130836" y="208426"/>
                    <a:pt x="115623" y="226682"/>
                  </a:cubicBezTo>
                  <a:lnTo>
                    <a:pt x="57811" y="295143"/>
                  </a:lnTo>
                  <a:cubicBezTo>
                    <a:pt x="51726" y="299707"/>
                    <a:pt x="48683" y="304271"/>
                    <a:pt x="44119" y="304271"/>
                  </a:cubicBezTo>
                  <a:cubicBezTo>
                    <a:pt x="38034" y="304271"/>
                    <a:pt x="30427" y="296664"/>
                    <a:pt x="30427" y="292100"/>
                  </a:cubicBezTo>
                  <a:lnTo>
                    <a:pt x="45641" y="138443"/>
                  </a:lnTo>
                  <a:cubicBezTo>
                    <a:pt x="45641" y="136922"/>
                    <a:pt x="45641" y="133879"/>
                    <a:pt x="45641" y="132358"/>
                  </a:cubicBezTo>
                  <a:cubicBezTo>
                    <a:pt x="41077" y="118666"/>
                    <a:pt x="30427" y="79110"/>
                    <a:pt x="30427" y="60854"/>
                  </a:cubicBezTo>
                  <a:cubicBezTo>
                    <a:pt x="30427" y="44119"/>
                    <a:pt x="44119" y="30427"/>
                    <a:pt x="60854" y="30427"/>
                  </a:cubicBezTo>
                  <a:cubicBezTo>
                    <a:pt x="69982" y="30427"/>
                    <a:pt x="92803" y="36513"/>
                    <a:pt x="118666" y="45641"/>
                  </a:cubicBezTo>
                  <a:cubicBezTo>
                    <a:pt x="132358" y="50205"/>
                    <a:pt x="149093" y="53247"/>
                    <a:pt x="167349" y="53247"/>
                  </a:cubicBezTo>
                  <a:cubicBezTo>
                    <a:pt x="185605" y="53247"/>
                    <a:pt x="200819" y="48683"/>
                    <a:pt x="216032" y="44119"/>
                  </a:cubicBezTo>
                  <a:cubicBezTo>
                    <a:pt x="241895" y="36513"/>
                    <a:pt x="264716" y="30427"/>
                    <a:pt x="273844" y="30427"/>
                  </a:cubicBezTo>
                  <a:cubicBezTo>
                    <a:pt x="290579" y="30427"/>
                    <a:pt x="304271" y="44119"/>
                    <a:pt x="304271" y="60854"/>
                  </a:cubicBezTo>
                  <a:cubicBezTo>
                    <a:pt x="304271" y="79110"/>
                    <a:pt x="293621" y="118666"/>
                    <a:pt x="289057" y="132358"/>
                  </a:cubicBezTo>
                  <a:cubicBezTo>
                    <a:pt x="289057" y="133879"/>
                    <a:pt x="289057" y="136922"/>
                    <a:pt x="289057" y="138443"/>
                  </a:cubicBezTo>
                  <a:lnTo>
                    <a:pt x="304271" y="290579"/>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3" name="Freeform 12">
              <a:extLst>
                <a:ext uri="{FF2B5EF4-FFF2-40B4-BE49-F238E27FC236}">
                  <a16:creationId xmlns:a16="http://schemas.microsoft.com/office/drawing/2014/main" id="{81A0677F-084C-F04D-9E7C-CF8F8591E945}"/>
                </a:ext>
              </a:extLst>
            </p:cNvPr>
            <p:cNvSpPr/>
            <p:nvPr/>
          </p:nvSpPr>
          <p:spPr>
            <a:xfrm>
              <a:off x="5568600" y="2832150"/>
              <a:ext cx="122177" cy="35225"/>
            </a:xfrm>
            <a:custGeom>
              <a:avLst/>
              <a:gdLst>
                <a:gd name="connsiteX0" fmla="*/ 103687 w 122177"/>
                <a:gd name="connsiteY0" fmla="*/ 235 h 35225"/>
                <a:gd name="connsiteX1" fmla="*/ 18491 w 122177"/>
                <a:gd name="connsiteY1" fmla="*/ 235 h 35225"/>
                <a:gd name="connsiteX2" fmla="*/ 235 w 122177"/>
                <a:gd name="connsiteY2" fmla="*/ 12406 h 35225"/>
                <a:gd name="connsiteX3" fmla="*/ 12406 w 122177"/>
                <a:gd name="connsiteY3" fmla="*/ 30662 h 35225"/>
                <a:gd name="connsiteX4" fmla="*/ 61089 w 122177"/>
                <a:gd name="connsiteY4" fmla="*/ 35226 h 35225"/>
                <a:gd name="connsiteX5" fmla="*/ 109772 w 122177"/>
                <a:gd name="connsiteY5" fmla="*/ 30662 h 35225"/>
                <a:gd name="connsiteX6" fmla="*/ 121943 w 122177"/>
                <a:gd name="connsiteY6" fmla="*/ 12406 h 35225"/>
                <a:gd name="connsiteX7" fmla="*/ 103687 w 122177"/>
                <a:gd name="connsiteY7" fmla="*/ 235 h 3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77" h="35225">
                  <a:moveTo>
                    <a:pt x="103687" y="235"/>
                  </a:moveTo>
                  <a:cubicBezTo>
                    <a:pt x="74781" y="6320"/>
                    <a:pt x="47397" y="6320"/>
                    <a:pt x="18491" y="235"/>
                  </a:cubicBezTo>
                  <a:cubicBezTo>
                    <a:pt x="10884" y="-1287"/>
                    <a:pt x="1756" y="4799"/>
                    <a:pt x="235" y="12406"/>
                  </a:cubicBezTo>
                  <a:cubicBezTo>
                    <a:pt x="-1287" y="20012"/>
                    <a:pt x="4799" y="29140"/>
                    <a:pt x="12406" y="30662"/>
                  </a:cubicBezTo>
                  <a:cubicBezTo>
                    <a:pt x="29140" y="33704"/>
                    <a:pt x="44354" y="35226"/>
                    <a:pt x="61089" y="35226"/>
                  </a:cubicBezTo>
                  <a:cubicBezTo>
                    <a:pt x="77824" y="35226"/>
                    <a:pt x="93037" y="33704"/>
                    <a:pt x="109772" y="30662"/>
                  </a:cubicBezTo>
                  <a:cubicBezTo>
                    <a:pt x="117379" y="29140"/>
                    <a:pt x="123464" y="20012"/>
                    <a:pt x="121943" y="12406"/>
                  </a:cubicBezTo>
                  <a:cubicBezTo>
                    <a:pt x="120422" y="4799"/>
                    <a:pt x="112815" y="-1287"/>
                    <a:pt x="103687" y="235"/>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2476281445"/>
              </p:ext>
            </p:extLst>
          </p:nvPr>
        </p:nvGraphicFramePr>
        <p:xfrm>
          <a:off x="325646" y="3481575"/>
          <a:ext cx="9106131" cy="2499360"/>
        </p:xfrm>
        <a:graphic>
          <a:graphicData uri="http://schemas.openxmlformats.org/drawingml/2006/table">
            <a:tbl>
              <a:tblPr firstRow="1" firstCol="1" bandRow="1"/>
              <a:tblGrid>
                <a:gridCol w="3465274">
                  <a:extLst>
                    <a:ext uri="{9D8B030D-6E8A-4147-A177-3AD203B41FA5}">
                      <a16:colId xmlns:a16="http://schemas.microsoft.com/office/drawing/2014/main" val="20000"/>
                    </a:ext>
                  </a:extLst>
                </a:gridCol>
                <a:gridCol w="2888571">
                  <a:extLst>
                    <a:ext uri="{9D8B030D-6E8A-4147-A177-3AD203B41FA5}">
                      <a16:colId xmlns:a16="http://schemas.microsoft.com/office/drawing/2014/main" val="20001"/>
                    </a:ext>
                  </a:extLst>
                </a:gridCol>
                <a:gridCol w="2752286">
                  <a:extLst>
                    <a:ext uri="{9D8B030D-6E8A-4147-A177-3AD203B41FA5}">
                      <a16:colId xmlns:a16="http://schemas.microsoft.com/office/drawing/2014/main" val="20002"/>
                    </a:ext>
                  </a:extLst>
                </a:gridCol>
              </a:tblGrid>
              <a:tr h="257175">
                <a:tc>
                  <a:txBody>
                    <a:bodyPr/>
                    <a:lstStyle/>
                    <a:p>
                      <a:pPr marL="0" marR="0">
                        <a:spcBef>
                          <a:spcPts val="1200"/>
                        </a:spcBef>
                        <a:spcAft>
                          <a:spcPts val="600"/>
                        </a:spcAft>
                      </a:pPr>
                      <a:r>
                        <a:rPr lang="en-US" sz="2800" spc="50" dirty="0">
                          <a:solidFill>
                            <a:srgbClr val="FF5F00"/>
                          </a:solidFill>
                          <a:effectLst/>
                          <a:latin typeface="Roboto Condensed" panose="02000000000000000000"/>
                          <a:ea typeface="Times New Roman"/>
                          <a:cs typeface="Times New Roman"/>
                        </a:rPr>
                        <a:t>PLAN HIGHLIGHTS</a:t>
                      </a:r>
                      <a:endParaRPr lang="en-US" sz="2000" dirty="0">
                        <a:solidFill>
                          <a:srgbClr val="FF5F00"/>
                        </a:solidFill>
                        <a:effectLst/>
                        <a:latin typeface="Roboto Condensed" panose="02000000000000000000"/>
                        <a:ea typeface="Times New Roman"/>
                        <a:cs typeface="Times New Roman"/>
                      </a:endParaRPr>
                    </a:p>
                  </a:txBody>
                  <a:tcPr marL="68580" marR="68580" marT="0" marB="0" anchor="ctr">
                    <a:lnL>
                      <a:noFill/>
                    </a:lnL>
                    <a:lnR w="57150" cap="flat" cmpd="sng" algn="ctr">
                      <a:solidFill>
                        <a:srgbClr val="FFFFFF"/>
                      </a:solidFill>
                      <a:prstDash val="solid"/>
                      <a:round/>
                      <a:headEnd type="none" w="med" len="med"/>
                      <a:tailEnd type="none" w="med" len="med"/>
                    </a:lnR>
                    <a:lnT>
                      <a:noFill/>
                    </a:lnT>
                    <a:lnB w="12700" cap="flat" cmpd="sng" algn="ctr">
                      <a:solidFill>
                        <a:srgbClr val="FF5F00"/>
                      </a:solidFill>
                      <a:prstDash val="solid"/>
                      <a:round/>
                      <a:headEnd type="none" w="med" len="med"/>
                      <a:tailEnd type="none" w="med" len="med"/>
                    </a:lnB>
                  </a:tcPr>
                </a:tc>
                <a:tc gridSpan="2">
                  <a:txBody>
                    <a:bodyPr/>
                    <a:lstStyle/>
                    <a:p>
                      <a:pPr marL="0" marR="0" algn="ctr">
                        <a:spcBef>
                          <a:spcPts val="1200"/>
                        </a:spcBef>
                        <a:spcAft>
                          <a:spcPts val="600"/>
                        </a:spcAft>
                      </a:pPr>
                      <a:r>
                        <a:rPr lang="en-US" sz="2800" spc="50" dirty="0">
                          <a:solidFill>
                            <a:srgbClr val="FF5F00"/>
                          </a:solidFill>
                          <a:effectLst/>
                          <a:latin typeface="Roboto Condensed" panose="02000000000000000000"/>
                          <a:ea typeface="Times New Roman"/>
                          <a:cs typeface="Times New Roman"/>
                        </a:rPr>
                        <a:t>DPPO</a:t>
                      </a:r>
                      <a:r>
                        <a:rPr lang="en-US" sz="2800" spc="50" baseline="0" dirty="0">
                          <a:solidFill>
                            <a:srgbClr val="FF5F00"/>
                          </a:solidFill>
                          <a:effectLst/>
                          <a:latin typeface="Roboto Condensed" panose="02000000000000000000"/>
                          <a:ea typeface="Times New Roman"/>
                          <a:cs typeface="Times New Roman"/>
                        </a:rPr>
                        <a:t> Low</a:t>
                      </a:r>
                      <a:endParaRPr lang="en-US" sz="2000" dirty="0">
                        <a:solidFill>
                          <a:srgbClr val="FF5F00"/>
                        </a:solidFill>
                        <a:effectLst/>
                        <a:latin typeface="Roboto Condensed" panose="02000000000000000000"/>
                        <a:ea typeface="Times New Roman"/>
                        <a:cs typeface="Times New Roman"/>
                      </a:endParaRPr>
                    </a:p>
                  </a:txBody>
                  <a:tcPr marL="68580" marR="68580" marT="0" marB="0">
                    <a:lnL w="57150" cap="flat" cmpd="sng" algn="ctr">
                      <a:solidFill>
                        <a:srgbClr val="FFFFFF"/>
                      </a:solidFill>
                      <a:prstDash val="solid"/>
                      <a:round/>
                      <a:headEnd type="none" w="med" len="med"/>
                      <a:tailEnd type="none" w="med" len="med"/>
                    </a:lnL>
                    <a:lnR>
                      <a:noFill/>
                    </a:lnR>
                    <a:lnT>
                      <a:noFill/>
                    </a:lnT>
                    <a:lnB w="12700" cap="flat" cmpd="sng" algn="ctr">
                      <a:solidFill>
                        <a:srgbClr val="FF5F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marL="0" marR="0">
                        <a:spcBef>
                          <a:spcPts val="200"/>
                        </a:spcBef>
                        <a:spcAft>
                          <a:spcPts val="200"/>
                        </a:spcAft>
                      </a:pPr>
                      <a:r>
                        <a:rPr lang="en-US" sz="1400" dirty="0">
                          <a:solidFill>
                            <a:srgbClr val="FF5F00"/>
                          </a:solidFill>
                          <a:effectLst/>
                          <a:latin typeface="Roboto Condensed" panose="02000000000000000000"/>
                          <a:ea typeface="Times New Roman"/>
                          <a:cs typeface="Times New Roman"/>
                        </a:rPr>
                        <a:t> </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2400" dirty="0">
                          <a:solidFill>
                            <a:srgbClr val="FF5F00"/>
                          </a:solidFill>
                          <a:effectLst/>
                          <a:latin typeface="Roboto Condensed" panose="02000000000000000000"/>
                          <a:ea typeface="Times New Roman"/>
                          <a:cs typeface="Arial"/>
                        </a:rPr>
                        <a:t>In-Network </a:t>
                      </a:r>
                    </a:p>
                  </a:txBody>
                  <a:tcPr marL="68580" marR="68580" marT="0" marB="0" anchor="ctr">
                    <a:lnL w="571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400"/>
                        </a:spcBef>
                        <a:spcAft>
                          <a:spcPts val="400"/>
                        </a:spcAft>
                      </a:pPr>
                      <a:r>
                        <a:rPr lang="en-US" sz="2400" dirty="0">
                          <a:solidFill>
                            <a:srgbClr val="FF5F00"/>
                          </a:solidFill>
                          <a:effectLst/>
                          <a:latin typeface="Roboto Condensed" panose="02000000000000000000"/>
                          <a:ea typeface="Times New Roman"/>
                          <a:cs typeface="Arial"/>
                        </a:rPr>
                        <a:t>Out-of-Network</a:t>
                      </a:r>
                      <a:r>
                        <a:rPr lang="en-US" sz="2400" baseline="30000" dirty="0">
                          <a:solidFill>
                            <a:srgbClr val="FF5F00"/>
                          </a:solidFill>
                          <a:effectLst/>
                          <a:latin typeface="Roboto Condensed" panose="02000000000000000000"/>
                          <a:ea typeface="Times New Roman"/>
                          <a:cs typeface="Arial"/>
                        </a:rPr>
                        <a:t> </a:t>
                      </a:r>
                      <a:endParaRPr lang="en-US" sz="2400" dirty="0">
                        <a:solidFill>
                          <a:srgbClr val="FF5F00"/>
                        </a:solidFill>
                        <a:effectLst/>
                        <a:latin typeface="Roboto Condensed" panose="02000000000000000000"/>
                        <a:ea typeface="Times New Roman"/>
                        <a:cs typeface="Arial"/>
                      </a:endParaRPr>
                    </a:p>
                  </a:txBody>
                  <a:tcPr marL="68580" marR="6858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172720">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Calendar Year Maximum Benefit</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gridSpan="2">
                  <a:txBody>
                    <a:bodyPr/>
                    <a:lstStyle/>
                    <a:p>
                      <a:pPr marL="114300" marR="0" algn="ctr">
                        <a:spcBef>
                          <a:spcPts val="100"/>
                        </a:spcBef>
                        <a:spcAft>
                          <a:spcPts val="100"/>
                        </a:spcAft>
                      </a:pPr>
                      <a:r>
                        <a:rPr lang="en-US" sz="1600" b="0" kern="1200" baseline="0" dirty="0">
                          <a:solidFill>
                            <a:schemeClr val="tx1"/>
                          </a:solidFill>
                          <a:effectLst/>
                          <a:latin typeface="Roboto Condensed" panose="02000000000000000000"/>
                          <a:ea typeface="Times New Roman"/>
                          <a:cs typeface="Times New Roman"/>
                        </a:rPr>
                        <a:t>$1,000 per member</a:t>
                      </a:r>
                    </a:p>
                  </a:txBody>
                  <a:tcPr marL="68580" marR="68580" marT="0" marB="0" anchor="ctr">
                    <a:lnL w="571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2"/>
                  </a:ext>
                </a:extLst>
              </a:tr>
              <a:tr h="172720">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Calendar Year Deductible (DED)</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gridSpan="2">
                  <a:txBody>
                    <a:bodyPr/>
                    <a:lstStyle/>
                    <a:p>
                      <a:pPr marL="114300" marR="0" algn="ctr">
                        <a:spcBef>
                          <a:spcPts val="100"/>
                        </a:spcBef>
                        <a:spcAft>
                          <a:spcPts val="100"/>
                        </a:spcAft>
                      </a:pPr>
                      <a:r>
                        <a:rPr lang="en-US" sz="1600" b="0" kern="1200" baseline="0" dirty="0">
                          <a:solidFill>
                            <a:schemeClr val="tx1"/>
                          </a:solidFill>
                          <a:effectLst/>
                          <a:latin typeface="Roboto Condensed" panose="02000000000000000000"/>
                          <a:ea typeface="Times New Roman"/>
                          <a:cs typeface="Times New Roman"/>
                        </a:rPr>
                        <a:t> </a:t>
                      </a:r>
                    </a:p>
                  </a:txBody>
                  <a:tcPr marL="68580" marR="68580" marT="0" marB="0" anchor="ctr">
                    <a:lnL w="571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3"/>
                  </a:ext>
                </a:extLst>
              </a:tr>
              <a:tr h="172720">
                <a:tc>
                  <a:txBody>
                    <a:bodyPr/>
                    <a:lstStyle/>
                    <a:p>
                      <a:pPr marL="388620" marR="0" indent="-285750">
                        <a:spcBef>
                          <a:spcPts val="100"/>
                        </a:spcBef>
                        <a:spcAft>
                          <a:spcPts val="100"/>
                        </a:spcAft>
                        <a:buFont typeface="Arial" panose="020B0604020202020204" pitchFamily="34" charset="0"/>
                        <a:buChar char="•"/>
                      </a:pPr>
                      <a:r>
                        <a:rPr lang="en-US" sz="1600" dirty="0">
                          <a:effectLst/>
                          <a:latin typeface="Roboto Condensed" panose="02000000000000000000"/>
                          <a:ea typeface="Times New Roman"/>
                          <a:cs typeface="Times New Roman"/>
                        </a:rPr>
                        <a:t>Individual / Family</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114300" marR="0" algn="ctr">
                        <a:spcBef>
                          <a:spcPts val="100"/>
                        </a:spcBef>
                        <a:spcAft>
                          <a:spcPts val="100"/>
                        </a:spcAft>
                      </a:pPr>
                      <a:r>
                        <a:rPr lang="en-US" sz="1600" b="0" kern="1200" baseline="0" dirty="0">
                          <a:solidFill>
                            <a:schemeClr val="tx1"/>
                          </a:solidFill>
                          <a:effectLst/>
                          <a:latin typeface="Roboto Condensed" panose="02000000000000000000"/>
                          <a:ea typeface="Times New Roman"/>
                          <a:cs typeface="Times New Roman"/>
                        </a:rPr>
                        <a:t>$50 / $150</a:t>
                      </a:r>
                    </a:p>
                  </a:txBody>
                  <a:tcPr marL="68580" marR="68580"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114300" marR="0" algn="ctr">
                        <a:spcBef>
                          <a:spcPts val="100"/>
                        </a:spcBef>
                        <a:spcAft>
                          <a:spcPts val="100"/>
                        </a:spcAft>
                      </a:pPr>
                      <a:r>
                        <a:rPr lang="en-US" sz="1600" b="0" kern="1200" baseline="0" dirty="0">
                          <a:solidFill>
                            <a:schemeClr val="tx1"/>
                          </a:solidFill>
                          <a:effectLst/>
                          <a:latin typeface="Roboto Condensed" panose="02000000000000000000"/>
                          <a:ea typeface="Times New Roman"/>
                          <a:cs typeface="Times New Roman"/>
                        </a:rPr>
                        <a:t>$50 / $150</a:t>
                      </a:r>
                    </a:p>
                  </a:txBody>
                  <a:tcPr marL="68580" marR="68580" marT="0" marB="0" anchor="ctr">
                    <a:lnL w="571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182245">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Preventive Services </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600" b="0" kern="1200" baseline="0" dirty="0">
                          <a:solidFill>
                            <a:schemeClr val="tx1"/>
                          </a:solidFill>
                          <a:effectLst/>
                          <a:latin typeface="Roboto Condensed" panose="02000000000000000000"/>
                          <a:ea typeface="Times New Roman"/>
                          <a:cs typeface="Times New Roman"/>
                        </a:rPr>
                        <a:t>100% </a:t>
                      </a:r>
                    </a:p>
                  </a:txBody>
                  <a:tcPr marL="68580" marR="68580" marT="0" marB="0" anchor="ctr">
                    <a:lnL w="571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600" b="0" kern="1200" baseline="0" dirty="0">
                          <a:solidFill>
                            <a:schemeClr val="tx1"/>
                          </a:solidFill>
                          <a:effectLst/>
                          <a:latin typeface="Roboto Condensed" panose="02000000000000000000"/>
                          <a:ea typeface="Times New Roman"/>
                          <a:cs typeface="Times New Roman"/>
                        </a:rPr>
                        <a:t>100% </a:t>
                      </a:r>
                    </a:p>
                  </a:txBody>
                  <a:tcPr marL="68580" marR="68580" marT="0" marB="0" anchor="ctr">
                    <a:lnL w="190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173990">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Basic Services</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600" b="0" kern="1200" baseline="0" dirty="0">
                          <a:solidFill>
                            <a:schemeClr val="tx1"/>
                          </a:solidFill>
                          <a:effectLst/>
                          <a:latin typeface="Roboto Condensed" panose="02000000000000000000"/>
                          <a:ea typeface="Times New Roman"/>
                          <a:cs typeface="Times New Roman"/>
                        </a:rPr>
                        <a:t> 20% after DED</a:t>
                      </a:r>
                    </a:p>
                  </a:txBody>
                  <a:tcPr marL="68580" marR="68580" marT="0" marB="0" anchor="ctr">
                    <a:lnL w="571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600" b="0" kern="1200" baseline="0" dirty="0">
                          <a:solidFill>
                            <a:schemeClr val="tx1"/>
                          </a:solidFill>
                          <a:effectLst/>
                          <a:latin typeface="Roboto Condensed" panose="02000000000000000000"/>
                          <a:ea typeface="Times New Roman"/>
                          <a:cs typeface="Times New Roman"/>
                        </a:rPr>
                        <a:t>20% after DED </a:t>
                      </a:r>
                    </a:p>
                  </a:txBody>
                  <a:tcPr marL="68580" marR="68580" marT="0" marB="0" anchor="ctr">
                    <a:lnL w="190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73990">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Major Services</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1588" marR="0" indent="0" algn="ctr">
                        <a:spcBef>
                          <a:spcPts val="100"/>
                        </a:spcBef>
                        <a:spcAft>
                          <a:spcPts val="100"/>
                        </a:spcAft>
                      </a:pPr>
                      <a:r>
                        <a:rPr lang="en-US" sz="1600" b="0" kern="1200" baseline="0" dirty="0">
                          <a:solidFill>
                            <a:schemeClr val="tx1"/>
                          </a:solidFill>
                          <a:effectLst/>
                          <a:latin typeface="Roboto Condensed" panose="02000000000000000000"/>
                          <a:ea typeface="Times New Roman"/>
                          <a:cs typeface="Times New Roman"/>
                        </a:rPr>
                        <a:t>75% after DED</a:t>
                      </a:r>
                    </a:p>
                  </a:txBody>
                  <a:tcPr marL="68580" marR="68580" marT="0" marB="0" anchor="ctr">
                    <a:lnL w="571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1588" marR="0" indent="0" algn="ctr">
                        <a:spcBef>
                          <a:spcPts val="100"/>
                        </a:spcBef>
                        <a:spcAft>
                          <a:spcPts val="100"/>
                        </a:spcAft>
                      </a:pPr>
                      <a:r>
                        <a:rPr lang="en-US" sz="1600" b="0" kern="1200" baseline="0" dirty="0">
                          <a:solidFill>
                            <a:schemeClr val="tx1"/>
                          </a:solidFill>
                          <a:effectLst/>
                          <a:latin typeface="Roboto Condensed" panose="02000000000000000000"/>
                          <a:ea typeface="Times New Roman"/>
                          <a:cs typeface="Times New Roman"/>
                        </a:rPr>
                        <a:t>75% after DED</a:t>
                      </a:r>
                    </a:p>
                  </a:txBody>
                  <a:tcPr marL="68580" marR="68580" marT="0" marB="0" anchor="ctr">
                    <a:lnL w="190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73990">
                <a:tc>
                  <a:txBody>
                    <a:bodyPr/>
                    <a:lstStyle/>
                    <a:p>
                      <a:pPr marL="0" marR="0">
                        <a:spcBef>
                          <a:spcPts val="100"/>
                        </a:spcBef>
                        <a:spcAft>
                          <a:spcPts val="100"/>
                        </a:spcAft>
                      </a:pPr>
                      <a:r>
                        <a:rPr lang="en-US" sz="1600" dirty="0">
                          <a:effectLst/>
                          <a:latin typeface="Roboto Condensed" panose="02000000000000000000"/>
                          <a:ea typeface="Times New Roman"/>
                          <a:cs typeface="Times New Roman"/>
                        </a:rPr>
                        <a:t>Orthodontics</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Roboto Condensed" panose="02000000000000000000"/>
                          <a:cs typeface="Times New Roman"/>
                        </a:rPr>
                        <a:t>Not Covered</a:t>
                      </a:r>
                    </a:p>
                  </a:txBody>
                  <a:tcPr marL="68580" marR="68580" marT="0" marB="0" anchor="ctr">
                    <a:lnL w="571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dirty="0"/>
                    </a:p>
                  </a:txBody>
                  <a:tcPr marL="68580" marR="68580" marT="0" marB="0" anchor="ctr">
                    <a:lnL w="190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45475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p:cNvSpPr>
            <a:spLocks noGrp="1"/>
          </p:cNvSpPr>
          <p:nvPr>
            <p:ph type="title"/>
          </p:nvPr>
        </p:nvSpPr>
        <p:spPr>
          <a:xfrm>
            <a:off x="542093" y="1630608"/>
            <a:ext cx="4199467" cy="858095"/>
          </a:xfrm>
        </p:spPr>
        <p:txBody>
          <a:bodyPr/>
          <a:lstStyle/>
          <a:p>
            <a:r>
              <a:rPr lang="en-US" sz="8000" b="0" dirty="0">
                <a:solidFill>
                  <a:srgbClr val="FF5F00"/>
                </a:solidFill>
                <a:latin typeface="Roboto Condensed" panose="02000000000000000000" pitchFamily="2" charset="0"/>
                <a:ea typeface="Roboto Condensed" panose="02000000000000000000" pitchFamily="2" charset="0"/>
              </a:rPr>
              <a:t>Vision</a:t>
            </a:r>
          </a:p>
        </p:txBody>
      </p:sp>
      <p:sp>
        <p:nvSpPr>
          <p:cNvPr id="14" name="Freeform 13">
            <a:extLst>
              <a:ext uri="{FF2B5EF4-FFF2-40B4-BE49-F238E27FC236}">
                <a16:creationId xmlns:a16="http://schemas.microsoft.com/office/drawing/2014/main" id="{6C28D570-764E-8746-A9D3-AD94F6E88F8D}"/>
              </a:ext>
            </a:extLst>
          </p:cNvPr>
          <p:cNvSpPr/>
          <p:nvPr/>
        </p:nvSpPr>
        <p:spPr>
          <a:xfrm>
            <a:off x="5568474"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5" name="Rectangle 5"/>
          <p:cNvSpPr>
            <a:spLocks noGrp="1" noChangeArrowheads="1"/>
          </p:cNvSpPr>
          <p:nvPr>
            <p:ph type="body" idx="1"/>
          </p:nvPr>
        </p:nvSpPr>
        <p:spPr>
          <a:xfrm>
            <a:off x="5901854" y="1477178"/>
            <a:ext cx="3541950" cy="1164953"/>
          </a:xfrm>
        </p:spPr>
        <p:txBody>
          <a:bodyPr/>
          <a:lstStyle/>
          <a:p>
            <a:r>
              <a:rPr lang="en-US" altLang="en-US" sz="2600" b="1" dirty="0">
                <a:solidFill>
                  <a:schemeClr val="bg1"/>
                </a:solidFill>
                <a:latin typeface="Roboto Condensed" panose="02000000000000000000" pitchFamily="2" charset="0"/>
                <a:ea typeface="Roboto Condensed" panose="02000000000000000000" pitchFamily="2" charset="0"/>
              </a:rPr>
              <a:t>CIGNA Vision </a:t>
            </a:r>
          </a:p>
          <a:p>
            <a:r>
              <a:rPr lang="en-US" altLang="en-US" sz="2800" dirty="0" err="1">
                <a:solidFill>
                  <a:schemeClr val="bg1"/>
                </a:solidFill>
                <a:latin typeface="Roboto Condensed" panose="02000000000000000000" pitchFamily="2" charset="0"/>
                <a:ea typeface="Roboto Condensed" panose="02000000000000000000" pitchFamily="2" charset="0"/>
              </a:rPr>
              <a:t>Eyemed</a:t>
            </a:r>
            <a:r>
              <a:rPr lang="en-US" altLang="en-US" sz="2800" dirty="0">
                <a:solidFill>
                  <a:schemeClr val="bg1"/>
                </a:solidFill>
                <a:latin typeface="Roboto Condensed" panose="02000000000000000000" pitchFamily="2" charset="0"/>
                <a:ea typeface="Roboto Condensed" panose="02000000000000000000" pitchFamily="2" charset="0"/>
              </a:rPr>
              <a:t> Vision Network</a:t>
            </a:r>
          </a:p>
        </p:txBody>
      </p:sp>
      <p:sp>
        <p:nvSpPr>
          <p:cNvPr id="19" name="Graphic 2050">
            <a:extLst>
              <a:ext uri="{FF2B5EF4-FFF2-40B4-BE49-F238E27FC236}">
                <a16:creationId xmlns:a16="http://schemas.microsoft.com/office/drawing/2014/main" id="{55727181-419C-2944-AB0B-B1BDF4CC370A}"/>
              </a:ext>
            </a:extLst>
          </p:cNvPr>
          <p:cNvSpPr>
            <a:spLocks noChangeAspect="1"/>
          </p:cNvSpPr>
          <p:nvPr/>
        </p:nvSpPr>
        <p:spPr>
          <a:xfrm>
            <a:off x="2107746" y="3062336"/>
            <a:ext cx="1089931" cy="999101"/>
          </a:xfrm>
          <a:custGeom>
            <a:avLst/>
            <a:gdLst>
              <a:gd name="connsiteX0" fmla="*/ 304271 w 365125"/>
              <a:gd name="connsiteY0" fmla="*/ 0 h 334697"/>
              <a:gd name="connsiteX1" fmla="*/ 289057 w 365125"/>
              <a:gd name="connsiteY1" fmla="*/ 0 h 334697"/>
              <a:gd name="connsiteX2" fmla="*/ 273844 w 365125"/>
              <a:gd name="connsiteY2" fmla="*/ 15214 h 334697"/>
              <a:gd name="connsiteX3" fmla="*/ 289057 w 365125"/>
              <a:gd name="connsiteY3" fmla="*/ 30427 h 334697"/>
              <a:gd name="connsiteX4" fmla="*/ 304271 w 365125"/>
              <a:gd name="connsiteY4" fmla="*/ 30427 h 334697"/>
              <a:gd name="connsiteX5" fmla="*/ 334698 w 365125"/>
              <a:gd name="connsiteY5" fmla="*/ 60854 h 334697"/>
              <a:gd name="connsiteX6" fmla="*/ 334698 w 365125"/>
              <a:gd name="connsiteY6" fmla="*/ 187127 h 334697"/>
              <a:gd name="connsiteX7" fmla="*/ 281451 w 365125"/>
              <a:gd name="connsiteY7" fmla="*/ 167349 h 334697"/>
              <a:gd name="connsiteX8" fmla="*/ 209947 w 365125"/>
              <a:gd name="connsiteY8" fmla="*/ 206904 h 334697"/>
              <a:gd name="connsiteX9" fmla="*/ 182563 w 365125"/>
              <a:gd name="connsiteY9" fmla="*/ 197776 h 334697"/>
              <a:gd name="connsiteX10" fmla="*/ 155178 w 365125"/>
              <a:gd name="connsiteY10" fmla="*/ 206904 h 334697"/>
              <a:gd name="connsiteX11" fmla="*/ 83674 w 365125"/>
              <a:gd name="connsiteY11" fmla="*/ 167349 h 334697"/>
              <a:gd name="connsiteX12" fmla="*/ 30427 w 365125"/>
              <a:gd name="connsiteY12" fmla="*/ 187127 h 334697"/>
              <a:gd name="connsiteX13" fmla="*/ 30427 w 365125"/>
              <a:gd name="connsiteY13" fmla="*/ 60854 h 334697"/>
              <a:gd name="connsiteX14" fmla="*/ 60854 w 365125"/>
              <a:gd name="connsiteY14" fmla="*/ 30427 h 334697"/>
              <a:gd name="connsiteX15" fmla="*/ 76068 w 365125"/>
              <a:gd name="connsiteY15" fmla="*/ 30427 h 334697"/>
              <a:gd name="connsiteX16" fmla="*/ 91281 w 365125"/>
              <a:gd name="connsiteY16" fmla="*/ 15214 h 334697"/>
              <a:gd name="connsiteX17" fmla="*/ 76068 w 365125"/>
              <a:gd name="connsiteY17" fmla="*/ 0 h 334697"/>
              <a:gd name="connsiteX18" fmla="*/ 60854 w 365125"/>
              <a:gd name="connsiteY18" fmla="*/ 0 h 334697"/>
              <a:gd name="connsiteX19" fmla="*/ 0 w 365125"/>
              <a:gd name="connsiteY19" fmla="*/ 60854 h 334697"/>
              <a:gd name="connsiteX20" fmla="*/ 0 w 365125"/>
              <a:gd name="connsiteY20" fmla="*/ 251023 h 334697"/>
              <a:gd name="connsiteX21" fmla="*/ 83674 w 365125"/>
              <a:gd name="connsiteY21" fmla="*/ 334698 h 334697"/>
              <a:gd name="connsiteX22" fmla="*/ 167349 w 365125"/>
              <a:gd name="connsiteY22" fmla="*/ 251023 h 334697"/>
              <a:gd name="connsiteX23" fmla="*/ 167349 w 365125"/>
              <a:gd name="connsiteY23" fmla="*/ 244938 h 334697"/>
              <a:gd name="connsiteX24" fmla="*/ 167349 w 365125"/>
              <a:gd name="connsiteY24" fmla="*/ 243417 h 334697"/>
              <a:gd name="connsiteX25" fmla="*/ 182563 w 365125"/>
              <a:gd name="connsiteY25" fmla="*/ 228203 h 334697"/>
              <a:gd name="connsiteX26" fmla="*/ 197776 w 365125"/>
              <a:gd name="connsiteY26" fmla="*/ 243417 h 334697"/>
              <a:gd name="connsiteX27" fmla="*/ 197776 w 365125"/>
              <a:gd name="connsiteY27" fmla="*/ 244938 h 334697"/>
              <a:gd name="connsiteX28" fmla="*/ 197776 w 365125"/>
              <a:gd name="connsiteY28" fmla="*/ 251023 h 334697"/>
              <a:gd name="connsiteX29" fmla="*/ 281451 w 365125"/>
              <a:gd name="connsiteY29" fmla="*/ 334698 h 334697"/>
              <a:gd name="connsiteX30" fmla="*/ 365125 w 365125"/>
              <a:gd name="connsiteY30" fmla="*/ 251023 h 334697"/>
              <a:gd name="connsiteX31" fmla="*/ 365125 w 365125"/>
              <a:gd name="connsiteY31" fmla="*/ 60854 h 334697"/>
              <a:gd name="connsiteX32" fmla="*/ 304271 w 365125"/>
              <a:gd name="connsiteY32" fmla="*/ 0 h 334697"/>
              <a:gd name="connsiteX33" fmla="*/ 83674 w 365125"/>
              <a:gd name="connsiteY33" fmla="*/ 304271 h 334697"/>
              <a:gd name="connsiteX34" fmla="*/ 30427 w 365125"/>
              <a:gd name="connsiteY34" fmla="*/ 251023 h 334697"/>
              <a:gd name="connsiteX35" fmla="*/ 83674 w 365125"/>
              <a:gd name="connsiteY35" fmla="*/ 197776 h 334697"/>
              <a:gd name="connsiteX36" fmla="*/ 136922 w 365125"/>
              <a:gd name="connsiteY36" fmla="*/ 251023 h 334697"/>
              <a:gd name="connsiteX37" fmla="*/ 83674 w 365125"/>
              <a:gd name="connsiteY37" fmla="*/ 304271 h 334697"/>
              <a:gd name="connsiteX38" fmla="*/ 281451 w 365125"/>
              <a:gd name="connsiteY38" fmla="*/ 304271 h 334697"/>
              <a:gd name="connsiteX39" fmla="*/ 228203 w 365125"/>
              <a:gd name="connsiteY39" fmla="*/ 251023 h 334697"/>
              <a:gd name="connsiteX40" fmla="*/ 281451 w 365125"/>
              <a:gd name="connsiteY40" fmla="*/ 197776 h 334697"/>
              <a:gd name="connsiteX41" fmla="*/ 334698 w 365125"/>
              <a:gd name="connsiteY41" fmla="*/ 251023 h 334697"/>
              <a:gd name="connsiteX42" fmla="*/ 281451 w 365125"/>
              <a:gd name="connsiteY42" fmla="*/ 304271 h 33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5125" h="334697">
                <a:moveTo>
                  <a:pt x="304271" y="0"/>
                </a:moveTo>
                <a:lnTo>
                  <a:pt x="289057" y="0"/>
                </a:lnTo>
                <a:cubicBezTo>
                  <a:pt x="279929" y="0"/>
                  <a:pt x="273844" y="6085"/>
                  <a:pt x="273844" y="15214"/>
                </a:cubicBezTo>
                <a:cubicBezTo>
                  <a:pt x="273844" y="24342"/>
                  <a:pt x="279929" y="30427"/>
                  <a:pt x="289057" y="30427"/>
                </a:cubicBezTo>
                <a:lnTo>
                  <a:pt x="304271" y="30427"/>
                </a:lnTo>
                <a:cubicBezTo>
                  <a:pt x="321006" y="30427"/>
                  <a:pt x="334698" y="44119"/>
                  <a:pt x="334698" y="60854"/>
                </a:cubicBezTo>
                <a:lnTo>
                  <a:pt x="334698" y="187127"/>
                </a:lnTo>
                <a:cubicBezTo>
                  <a:pt x="319484" y="174956"/>
                  <a:pt x="301228" y="167349"/>
                  <a:pt x="281451" y="167349"/>
                </a:cubicBezTo>
                <a:cubicBezTo>
                  <a:pt x="251023" y="167349"/>
                  <a:pt x="225160" y="184084"/>
                  <a:pt x="209947" y="206904"/>
                </a:cubicBezTo>
                <a:cubicBezTo>
                  <a:pt x="202340" y="200819"/>
                  <a:pt x="193212" y="197776"/>
                  <a:pt x="182563" y="197776"/>
                </a:cubicBezTo>
                <a:cubicBezTo>
                  <a:pt x="171913" y="197776"/>
                  <a:pt x="162785" y="200819"/>
                  <a:pt x="155178" y="206904"/>
                </a:cubicBezTo>
                <a:cubicBezTo>
                  <a:pt x="139965" y="182563"/>
                  <a:pt x="114102" y="167349"/>
                  <a:pt x="83674" y="167349"/>
                </a:cubicBezTo>
                <a:cubicBezTo>
                  <a:pt x="63897" y="167349"/>
                  <a:pt x="45641" y="174956"/>
                  <a:pt x="30427" y="187127"/>
                </a:cubicBezTo>
                <a:lnTo>
                  <a:pt x="30427" y="60854"/>
                </a:lnTo>
                <a:cubicBezTo>
                  <a:pt x="30427" y="44119"/>
                  <a:pt x="44119" y="30427"/>
                  <a:pt x="60854" y="30427"/>
                </a:cubicBezTo>
                <a:lnTo>
                  <a:pt x="76068" y="30427"/>
                </a:lnTo>
                <a:cubicBezTo>
                  <a:pt x="85196" y="30427"/>
                  <a:pt x="91281" y="24342"/>
                  <a:pt x="91281" y="15214"/>
                </a:cubicBezTo>
                <a:cubicBezTo>
                  <a:pt x="91281" y="6085"/>
                  <a:pt x="85196" y="0"/>
                  <a:pt x="76068" y="0"/>
                </a:cubicBezTo>
                <a:lnTo>
                  <a:pt x="60854" y="0"/>
                </a:lnTo>
                <a:cubicBezTo>
                  <a:pt x="27384" y="0"/>
                  <a:pt x="0" y="27384"/>
                  <a:pt x="0" y="60854"/>
                </a:cubicBezTo>
                <a:lnTo>
                  <a:pt x="0" y="251023"/>
                </a:lnTo>
                <a:cubicBezTo>
                  <a:pt x="0" y="296664"/>
                  <a:pt x="38034" y="334698"/>
                  <a:pt x="83674" y="334698"/>
                </a:cubicBezTo>
                <a:cubicBezTo>
                  <a:pt x="129315" y="334698"/>
                  <a:pt x="167349" y="296664"/>
                  <a:pt x="167349" y="251023"/>
                </a:cubicBezTo>
                <a:cubicBezTo>
                  <a:pt x="167349" y="249502"/>
                  <a:pt x="167349" y="246459"/>
                  <a:pt x="167349" y="244938"/>
                </a:cubicBezTo>
                <a:cubicBezTo>
                  <a:pt x="167349" y="244938"/>
                  <a:pt x="167349" y="243417"/>
                  <a:pt x="167349" y="243417"/>
                </a:cubicBezTo>
                <a:cubicBezTo>
                  <a:pt x="167349" y="234289"/>
                  <a:pt x="173434" y="228203"/>
                  <a:pt x="182563" y="228203"/>
                </a:cubicBezTo>
                <a:cubicBezTo>
                  <a:pt x="191691" y="228203"/>
                  <a:pt x="197776" y="234289"/>
                  <a:pt x="197776" y="243417"/>
                </a:cubicBezTo>
                <a:cubicBezTo>
                  <a:pt x="197776" y="243417"/>
                  <a:pt x="197776" y="244938"/>
                  <a:pt x="197776" y="244938"/>
                </a:cubicBezTo>
                <a:cubicBezTo>
                  <a:pt x="197776" y="246459"/>
                  <a:pt x="197776" y="249502"/>
                  <a:pt x="197776" y="251023"/>
                </a:cubicBezTo>
                <a:cubicBezTo>
                  <a:pt x="197776" y="296664"/>
                  <a:pt x="235810" y="334698"/>
                  <a:pt x="281451" y="334698"/>
                </a:cubicBezTo>
                <a:cubicBezTo>
                  <a:pt x="327091" y="334698"/>
                  <a:pt x="365125" y="296664"/>
                  <a:pt x="365125" y="251023"/>
                </a:cubicBezTo>
                <a:lnTo>
                  <a:pt x="365125" y="60854"/>
                </a:lnTo>
                <a:cubicBezTo>
                  <a:pt x="365125" y="27384"/>
                  <a:pt x="337741" y="0"/>
                  <a:pt x="304271" y="0"/>
                </a:cubicBezTo>
                <a:close/>
                <a:moveTo>
                  <a:pt x="83674" y="304271"/>
                </a:moveTo>
                <a:cubicBezTo>
                  <a:pt x="54769" y="304271"/>
                  <a:pt x="30427" y="279929"/>
                  <a:pt x="30427" y="251023"/>
                </a:cubicBezTo>
                <a:cubicBezTo>
                  <a:pt x="30427" y="222118"/>
                  <a:pt x="54769" y="197776"/>
                  <a:pt x="83674" y="197776"/>
                </a:cubicBezTo>
                <a:cubicBezTo>
                  <a:pt x="112580" y="197776"/>
                  <a:pt x="136922" y="222118"/>
                  <a:pt x="136922" y="251023"/>
                </a:cubicBezTo>
                <a:cubicBezTo>
                  <a:pt x="136922" y="279929"/>
                  <a:pt x="112580" y="304271"/>
                  <a:pt x="83674" y="304271"/>
                </a:cubicBezTo>
                <a:close/>
                <a:moveTo>
                  <a:pt x="281451" y="304271"/>
                </a:moveTo>
                <a:cubicBezTo>
                  <a:pt x="252545" y="304271"/>
                  <a:pt x="228203" y="279929"/>
                  <a:pt x="228203" y="251023"/>
                </a:cubicBezTo>
                <a:cubicBezTo>
                  <a:pt x="228203" y="222118"/>
                  <a:pt x="252545" y="197776"/>
                  <a:pt x="281451" y="197776"/>
                </a:cubicBezTo>
                <a:cubicBezTo>
                  <a:pt x="310356" y="197776"/>
                  <a:pt x="334698" y="222118"/>
                  <a:pt x="334698" y="251023"/>
                </a:cubicBezTo>
                <a:cubicBezTo>
                  <a:pt x="334698" y="279929"/>
                  <a:pt x="310356" y="304271"/>
                  <a:pt x="281451" y="304271"/>
                </a:cubicBezTo>
                <a:close/>
              </a:path>
            </a:pathLst>
          </a:custGeom>
          <a:solidFill>
            <a:schemeClr val="tx1"/>
          </a:solid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053229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5307" y="599946"/>
            <a:ext cx="5554618" cy="457200"/>
          </a:xfrm>
        </p:spPr>
        <p:txBody>
          <a:bodyPr/>
          <a:lstStyle/>
          <a:p>
            <a:r>
              <a:rPr lang="en-US" sz="4400" b="0" dirty="0">
                <a:solidFill>
                  <a:srgbClr val="FF5F00"/>
                </a:solidFill>
                <a:latin typeface="Roboto Condensed" panose="02000000000000000000" pitchFamily="2" charset="0"/>
                <a:ea typeface="Roboto Condensed" panose="02000000000000000000" pitchFamily="2" charset="0"/>
              </a:rPr>
              <a:t>Vision</a:t>
            </a:r>
          </a:p>
        </p:txBody>
      </p:sp>
      <p:sp>
        <p:nvSpPr>
          <p:cNvPr id="21507" name="Text Box 31"/>
          <p:cNvSpPr txBox="1">
            <a:spLocks noChangeArrowheads="1"/>
          </p:cNvSpPr>
          <p:nvPr/>
        </p:nvSpPr>
        <p:spPr bwMode="auto">
          <a:xfrm>
            <a:off x="355611" y="6374231"/>
            <a:ext cx="3200929" cy="25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Clr>
                <a:schemeClr val="tx1"/>
              </a:buClr>
              <a:buFont typeface="Arial" pitchFamily="34" charset="0"/>
              <a:buChar char="•"/>
              <a:defRPr sz="2400">
                <a:solidFill>
                  <a:schemeClr val="tx1"/>
                </a:solidFill>
                <a:latin typeface="Arial" pitchFamily="34" charset="0"/>
              </a:defRPr>
            </a:lvl1pPr>
            <a:lvl2pPr marL="742950" indent="-285750" algn="l" eaLnBrk="0" hangingPunct="0">
              <a:spcBef>
                <a:spcPct val="20000"/>
              </a:spcBef>
              <a:buFont typeface="Arial" pitchFamily="34" charset="0"/>
              <a:buChar char="−"/>
              <a:defRPr sz="2400">
                <a:solidFill>
                  <a:schemeClr val="tx1"/>
                </a:solidFill>
                <a:latin typeface="Arial" pitchFamily="34" charset="0"/>
              </a:defRPr>
            </a:lvl2pPr>
            <a:lvl3pPr marL="1143000" indent="-228600" algn="l" eaLnBrk="0" hangingPunct="0">
              <a:spcBef>
                <a:spcPct val="20000"/>
              </a:spcBef>
              <a:buClr>
                <a:schemeClr val="bg2"/>
              </a:buClr>
              <a:buFont typeface="Wingdings" pitchFamily="2" charset="2"/>
              <a:buChar char="Ø"/>
              <a:defRPr sz="2400">
                <a:solidFill>
                  <a:schemeClr val="tx1"/>
                </a:solidFill>
                <a:latin typeface="Arial" pitchFamily="34" charset="0"/>
              </a:defRPr>
            </a:lvl3pPr>
            <a:lvl4pPr marL="1600200" indent="-228600" algn="l" eaLnBrk="0" hangingPunct="0">
              <a:spcBef>
                <a:spcPct val="20000"/>
              </a:spcBef>
              <a:buClr>
                <a:schemeClr val="bg2"/>
              </a:buClr>
              <a:buFont typeface="Wingdings" pitchFamily="2" charset="2"/>
              <a:buChar char="Ø"/>
              <a:defRPr sz="2400">
                <a:solidFill>
                  <a:schemeClr val="tx1"/>
                </a:solidFill>
                <a:latin typeface="Arial" pitchFamily="34" charset="0"/>
              </a:defRPr>
            </a:lvl4pPr>
            <a:lvl5pPr marL="2057400" indent="-228600" algn="l" eaLnBrk="0" hangingPunct="0">
              <a:spcBef>
                <a:spcPct val="20000"/>
              </a:spcBef>
              <a:buClr>
                <a:schemeClr val="bg2"/>
              </a:buClr>
              <a:buFont typeface="Wingdings" pitchFamily="2" charset="2"/>
              <a:buChar char="Ø"/>
              <a:defRPr sz="2400">
                <a:solidFill>
                  <a:schemeClr val="tx1"/>
                </a:solidFill>
                <a:latin typeface="Arial" pitchFamily="34" charset="0"/>
              </a:defRPr>
            </a:lvl5pPr>
            <a:lvl6pPr marL="25146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6pPr>
            <a:lvl7pPr marL="29718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7pPr>
            <a:lvl8pPr marL="34290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8pPr>
            <a:lvl9pPr marL="3886200" indent="-228600" eaLnBrk="0" fontAlgn="base" hangingPunct="0">
              <a:spcBef>
                <a:spcPct val="20000"/>
              </a:spcBef>
              <a:spcAft>
                <a:spcPct val="0"/>
              </a:spcAft>
              <a:buClr>
                <a:schemeClr val="bg2"/>
              </a:buClr>
              <a:buFont typeface="Wingdings" pitchFamily="2" charset="2"/>
              <a:buChar char="Ø"/>
              <a:defRPr sz="2400">
                <a:solidFill>
                  <a:schemeClr val="tx1"/>
                </a:solidFill>
                <a:latin typeface="Arial" pitchFamily="34" charset="0"/>
              </a:defRPr>
            </a:lvl9pPr>
          </a:lstStyle>
          <a:p>
            <a:pPr eaLnBrk="1" hangingPunct="1">
              <a:spcBef>
                <a:spcPct val="50000"/>
              </a:spcBef>
              <a:buClrTx/>
              <a:buFontTx/>
              <a:buNone/>
            </a:pPr>
            <a:r>
              <a:rPr lang="en-US" altLang="en-US" sz="1200" baseline="30000" dirty="0">
                <a:latin typeface="Roboto Condensed" panose="02000000000000000000"/>
              </a:rPr>
              <a:t>1</a:t>
            </a:r>
            <a:r>
              <a:rPr lang="en-US" altLang="en-US" sz="1200" dirty="0">
                <a:latin typeface="Roboto Condensed" panose="02000000000000000000"/>
              </a:rPr>
              <a:t>In lieu of eyeglass benefits</a:t>
            </a:r>
          </a:p>
        </p:txBody>
      </p:sp>
      <p:sp>
        <p:nvSpPr>
          <p:cNvPr id="9" name="Graphic 2050">
            <a:extLst>
              <a:ext uri="{FF2B5EF4-FFF2-40B4-BE49-F238E27FC236}">
                <a16:creationId xmlns:a16="http://schemas.microsoft.com/office/drawing/2014/main" id="{55727181-419C-2944-AB0B-B1BDF4CC370A}"/>
              </a:ext>
            </a:extLst>
          </p:cNvPr>
          <p:cNvSpPr>
            <a:spLocks noChangeAspect="1"/>
          </p:cNvSpPr>
          <p:nvPr/>
        </p:nvSpPr>
        <p:spPr>
          <a:xfrm>
            <a:off x="355611" y="490218"/>
            <a:ext cx="738172" cy="676656"/>
          </a:xfrm>
          <a:custGeom>
            <a:avLst/>
            <a:gdLst>
              <a:gd name="connsiteX0" fmla="*/ 304271 w 365125"/>
              <a:gd name="connsiteY0" fmla="*/ 0 h 334697"/>
              <a:gd name="connsiteX1" fmla="*/ 289057 w 365125"/>
              <a:gd name="connsiteY1" fmla="*/ 0 h 334697"/>
              <a:gd name="connsiteX2" fmla="*/ 273844 w 365125"/>
              <a:gd name="connsiteY2" fmla="*/ 15214 h 334697"/>
              <a:gd name="connsiteX3" fmla="*/ 289057 w 365125"/>
              <a:gd name="connsiteY3" fmla="*/ 30427 h 334697"/>
              <a:gd name="connsiteX4" fmla="*/ 304271 w 365125"/>
              <a:gd name="connsiteY4" fmla="*/ 30427 h 334697"/>
              <a:gd name="connsiteX5" fmla="*/ 334698 w 365125"/>
              <a:gd name="connsiteY5" fmla="*/ 60854 h 334697"/>
              <a:gd name="connsiteX6" fmla="*/ 334698 w 365125"/>
              <a:gd name="connsiteY6" fmla="*/ 187127 h 334697"/>
              <a:gd name="connsiteX7" fmla="*/ 281451 w 365125"/>
              <a:gd name="connsiteY7" fmla="*/ 167349 h 334697"/>
              <a:gd name="connsiteX8" fmla="*/ 209947 w 365125"/>
              <a:gd name="connsiteY8" fmla="*/ 206904 h 334697"/>
              <a:gd name="connsiteX9" fmla="*/ 182563 w 365125"/>
              <a:gd name="connsiteY9" fmla="*/ 197776 h 334697"/>
              <a:gd name="connsiteX10" fmla="*/ 155178 w 365125"/>
              <a:gd name="connsiteY10" fmla="*/ 206904 h 334697"/>
              <a:gd name="connsiteX11" fmla="*/ 83674 w 365125"/>
              <a:gd name="connsiteY11" fmla="*/ 167349 h 334697"/>
              <a:gd name="connsiteX12" fmla="*/ 30427 w 365125"/>
              <a:gd name="connsiteY12" fmla="*/ 187127 h 334697"/>
              <a:gd name="connsiteX13" fmla="*/ 30427 w 365125"/>
              <a:gd name="connsiteY13" fmla="*/ 60854 h 334697"/>
              <a:gd name="connsiteX14" fmla="*/ 60854 w 365125"/>
              <a:gd name="connsiteY14" fmla="*/ 30427 h 334697"/>
              <a:gd name="connsiteX15" fmla="*/ 76068 w 365125"/>
              <a:gd name="connsiteY15" fmla="*/ 30427 h 334697"/>
              <a:gd name="connsiteX16" fmla="*/ 91281 w 365125"/>
              <a:gd name="connsiteY16" fmla="*/ 15214 h 334697"/>
              <a:gd name="connsiteX17" fmla="*/ 76068 w 365125"/>
              <a:gd name="connsiteY17" fmla="*/ 0 h 334697"/>
              <a:gd name="connsiteX18" fmla="*/ 60854 w 365125"/>
              <a:gd name="connsiteY18" fmla="*/ 0 h 334697"/>
              <a:gd name="connsiteX19" fmla="*/ 0 w 365125"/>
              <a:gd name="connsiteY19" fmla="*/ 60854 h 334697"/>
              <a:gd name="connsiteX20" fmla="*/ 0 w 365125"/>
              <a:gd name="connsiteY20" fmla="*/ 251023 h 334697"/>
              <a:gd name="connsiteX21" fmla="*/ 83674 w 365125"/>
              <a:gd name="connsiteY21" fmla="*/ 334698 h 334697"/>
              <a:gd name="connsiteX22" fmla="*/ 167349 w 365125"/>
              <a:gd name="connsiteY22" fmla="*/ 251023 h 334697"/>
              <a:gd name="connsiteX23" fmla="*/ 167349 w 365125"/>
              <a:gd name="connsiteY23" fmla="*/ 244938 h 334697"/>
              <a:gd name="connsiteX24" fmla="*/ 167349 w 365125"/>
              <a:gd name="connsiteY24" fmla="*/ 243417 h 334697"/>
              <a:gd name="connsiteX25" fmla="*/ 182563 w 365125"/>
              <a:gd name="connsiteY25" fmla="*/ 228203 h 334697"/>
              <a:gd name="connsiteX26" fmla="*/ 197776 w 365125"/>
              <a:gd name="connsiteY26" fmla="*/ 243417 h 334697"/>
              <a:gd name="connsiteX27" fmla="*/ 197776 w 365125"/>
              <a:gd name="connsiteY27" fmla="*/ 244938 h 334697"/>
              <a:gd name="connsiteX28" fmla="*/ 197776 w 365125"/>
              <a:gd name="connsiteY28" fmla="*/ 251023 h 334697"/>
              <a:gd name="connsiteX29" fmla="*/ 281451 w 365125"/>
              <a:gd name="connsiteY29" fmla="*/ 334698 h 334697"/>
              <a:gd name="connsiteX30" fmla="*/ 365125 w 365125"/>
              <a:gd name="connsiteY30" fmla="*/ 251023 h 334697"/>
              <a:gd name="connsiteX31" fmla="*/ 365125 w 365125"/>
              <a:gd name="connsiteY31" fmla="*/ 60854 h 334697"/>
              <a:gd name="connsiteX32" fmla="*/ 304271 w 365125"/>
              <a:gd name="connsiteY32" fmla="*/ 0 h 334697"/>
              <a:gd name="connsiteX33" fmla="*/ 83674 w 365125"/>
              <a:gd name="connsiteY33" fmla="*/ 304271 h 334697"/>
              <a:gd name="connsiteX34" fmla="*/ 30427 w 365125"/>
              <a:gd name="connsiteY34" fmla="*/ 251023 h 334697"/>
              <a:gd name="connsiteX35" fmla="*/ 83674 w 365125"/>
              <a:gd name="connsiteY35" fmla="*/ 197776 h 334697"/>
              <a:gd name="connsiteX36" fmla="*/ 136922 w 365125"/>
              <a:gd name="connsiteY36" fmla="*/ 251023 h 334697"/>
              <a:gd name="connsiteX37" fmla="*/ 83674 w 365125"/>
              <a:gd name="connsiteY37" fmla="*/ 304271 h 334697"/>
              <a:gd name="connsiteX38" fmla="*/ 281451 w 365125"/>
              <a:gd name="connsiteY38" fmla="*/ 304271 h 334697"/>
              <a:gd name="connsiteX39" fmla="*/ 228203 w 365125"/>
              <a:gd name="connsiteY39" fmla="*/ 251023 h 334697"/>
              <a:gd name="connsiteX40" fmla="*/ 281451 w 365125"/>
              <a:gd name="connsiteY40" fmla="*/ 197776 h 334697"/>
              <a:gd name="connsiteX41" fmla="*/ 334698 w 365125"/>
              <a:gd name="connsiteY41" fmla="*/ 251023 h 334697"/>
              <a:gd name="connsiteX42" fmla="*/ 281451 w 365125"/>
              <a:gd name="connsiteY42" fmla="*/ 304271 h 33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5125" h="334697">
                <a:moveTo>
                  <a:pt x="304271" y="0"/>
                </a:moveTo>
                <a:lnTo>
                  <a:pt x="289057" y="0"/>
                </a:lnTo>
                <a:cubicBezTo>
                  <a:pt x="279929" y="0"/>
                  <a:pt x="273844" y="6085"/>
                  <a:pt x="273844" y="15214"/>
                </a:cubicBezTo>
                <a:cubicBezTo>
                  <a:pt x="273844" y="24342"/>
                  <a:pt x="279929" y="30427"/>
                  <a:pt x="289057" y="30427"/>
                </a:cubicBezTo>
                <a:lnTo>
                  <a:pt x="304271" y="30427"/>
                </a:lnTo>
                <a:cubicBezTo>
                  <a:pt x="321006" y="30427"/>
                  <a:pt x="334698" y="44119"/>
                  <a:pt x="334698" y="60854"/>
                </a:cubicBezTo>
                <a:lnTo>
                  <a:pt x="334698" y="187127"/>
                </a:lnTo>
                <a:cubicBezTo>
                  <a:pt x="319484" y="174956"/>
                  <a:pt x="301228" y="167349"/>
                  <a:pt x="281451" y="167349"/>
                </a:cubicBezTo>
                <a:cubicBezTo>
                  <a:pt x="251023" y="167349"/>
                  <a:pt x="225160" y="184084"/>
                  <a:pt x="209947" y="206904"/>
                </a:cubicBezTo>
                <a:cubicBezTo>
                  <a:pt x="202340" y="200819"/>
                  <a:pt x="193212" y="197776"/>
                  <a:pt x="182563" y="197776"/>
                </a:cubicBezTo>
                <a:cubicBezTo>
                  <a:pt x="171913" y="197776"/>
                  <a:pt x="162785" y="200819"/>
                  <a:pt x="155178" y="206904"/>
                </a:cubicBezTo>
                <a:cubicBezTo>
                  <a:pt x="139965" y="182563"/>
                  <a:pt x="114102" y="167349"/>
                  <a:pt x="83674" y="167349"/>
                </a:cubicBezTo>
                <a:cubicBezTo>
                  <a:pt x="63897" y="167349"/>
                  <a:pt x="45641" y="174956"/>
                  <a:pt x="30427" y="187127"/>
                </a:cubicBezTo>
                <a:lnTo>
                  <a:pt x="30427" y="60854"/>
                </a:lnTo>
                <a:cubicBezTo>
                  <a:pt x="30427" y="44119"/>
                  <a:pt x="44119" y="30427"/>
                  <a:pt x="60854" y="30427"/>
                </a:cubicBezTo>
                <a:lnTo>
                  <a:pt x="76068" y="30427"/>
                </a:lnTo>
                <a:cubicBezTo>
                  <a:pt x="85196" y="30427"/>
                  <a:pt x="91281" y="24342"/>
                  <a:pt x="91281" y="15214"/>
                </a:cubicBezTo>
                <a:cubicBezTo>
                  <a:pt x="91281" y="6085"/>
                  <a:pt x="85196" y="0"/>
                  <a:pt x="76068" y="0"/>
                </a:cubicBezTo>
                <a:lnTo>
                  <a:pt x="60854" y="0"/>
                </a:lnTo>
                <a:cubicBezTo>
                  <a:pt x="27384" y="0"/>
                  <a:pt x="0" y="27384"/>
                  <a:pt x="0" y="60854"/>
                </a:cubicBezTo>
                <a:lnTo>
                  <a:pt x="0" y="251023"/>
                </a:lnTo>
                <a:cubicBezTo>
                  <a:pt x="0" y="296664"/>
                  <a:pt x="38034" y="334698"/>
                  <a:pt x="83674" y="334698"/>
                </a:cubicBezTo>
                <a:cubicBezTo>
                  <a:pt x="129315" y="334698"/>
                  <a:pt x="167349" y="296664"/>
                  <a:pt x="167349" y="251023"/>
                </a:cubicBezTo>
                <a:cubicBezTo>
                  <a:pt x="167349" y="249502"/>
                  <a:pt x="167349" y="246459"/>
                  <a:pt x="167349" y="244938"/>
                </a:cubicBezTo>
                <a:cubicBezTo>
                  <a:pt x="167349" y="244938"/>
                  <a:pt x="167349" y="243417"/>
                  <a:pt x="167349" y="243417"/>
                </a:cubicBezTo>
                <a:cubicBezTo>
                  <a:pt x="167349" y="234289"/>
                  <a:pt x="173434" y="228203"/>
                  <a:pt x="182563" y="228203"/>
                </a:cubicBezTo>
                <a:cubicBezTo>
                  <a:pt x="191691" y="228203"/>
                  <a:pt x="197776" y="234289"/>
                  <a:pt x="197776" y="243417"/>
                </a:cubicBezTo>
                <a:cubicBezTo>
                  <a:pt x="197776" y="243417"/>
                  <a:pt x="197776" y="244938"/>
                  <a:pt x="197776" y="244938"/>
                </a:cubicBezTo>
                <a:cubicBezTo>
                  <a:pt x="197776" y="246459"/>
                  <a:pt x="197776" y="249502"/>
                  <a:pt x="197776" y="251023"/>
                </a:cubicBezTo>
                <a:cubicBezTo>
                  <a:pt x="197776" y="296664"/>
                  <a:pt x="235810" y="334698"/>
                  <a:pt x="281451" y="334698"/>
                </a:cubicBezTo>
                <a:cubicBezTo>
                  <a:pt x="327091" y="334698"/>
                  <a:pt x="365125" y="296664"/>
                  <a:pt x="365125" y="251023"/>
                </a:cubicBezTo>
                <a:lnTo>
                  <a:pt x="365125" y="60854"/>
                </a:lnTo>
                <a:cubicBezTo>
                  <a:pt x="365125" y="27384"/>
                  <a:pt x="337741" y="0"/>
                  <a:pt x="304271" y="0"/>
                </a:cubicBezTo>
                <a:close/>
                <a:moveTo>
                  <a:pt x="83674" y="304271"/>
                </a:moveTo>
                <a:cubicBezTo>
                  <a:pt x="54769" y="304271"/>
                  <a:pt x="30427" y="279929"/>
                  <a:pt x="30427" y="251023"/>
                </a:cubicBezTo>
                <a:cubicBezTo>
                  <a:pt x="30427" y="222118"/>
                  <a:pt x="54769" y="197776"/>
                  <a:pt x="83674" y="197776"/>
                </a:cubicBezTo>
                <a:cubicBezTo>
                  <a:pt x="112580" y="197776"/>
                  <a:pt x="136922" y="222118"/>
                  <a:pt x="136922" y="251023"/>
                </a:cubicBezTo>
                <a:cubicBezTo>
                  <a:pt x="136922" y="279929"/>
                  <a:pt x="112580" y="304271"/>
                  <a:pt x="83674" y="304271"/>
                </a:cubicBezTo>
                <a:close/>
                <a:moveTo>
                  <a:pt x="281451" y="304271"/>
                </a:moveTo>
                <a:cubicBezTo>
                  <a:pt x="252545" y="304271"/>
                  <a:pt x="228203" y="279929"/>
                  <a:pt x="228203" y="251023"/>
                </a:cubicBezTo>
                <a:cubicBezTo>
                  <a:pt x="228203" y="222118"/>
                  <a:pt x="252545" y="197776"/>
                  <a:pt x="281451" y="197776"/>
                </a:cubicBezTo>
                <a:cubicBezTo>
                  <a:pt x="310356" y="197776"/>
                  <a:pt x="334698" y="222118"/>
                  <a:pt x="334698" y="251023"/>
                </a:cubicBezTo>
                <a:cubicBezTo>
                  <a:pt x="334698" y="279929"/>
                  <a:pt x="310356" y="304271"/>
                  <a:pt x="281451" y="304271"/>
                </a:cubicBezTo>
                <a:close/>
              </a:path>
            </a:pathLst>
          </a:custGeom>
          <a:solidFill>
            <a:schemeClr val="tx1"/>
          </a:solidFill>
          <a:ln w="15081" cap="flat">
            <a:noFill/>
            <a:prstDash val="solid"/>
            <a:miter/>
          </a:ln>
        </p:spPr>
        <p:txBody>
          <a:bodyPr rtlCol="0" anchor="ct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9223733"/>
              </p:ext>
            </p:extLst>
          </p:nvPr>
        </p:nvGraphicFramePr>
        <p:xfrm>
          <a:off x="355611" y="1434486"/>
          <a:ext cx="9092240" cy="4634716"/>
        </p:xfrm>
        <a:graphic>
          <a:graphicData uri="http://schemas.openxmlformats.org/drawingml/2006/table">
            <a:tbl>
              <a:tblPr firstRow="1" firstCol="1" bandRow="1"/>
              <a:tblGrid>
                <a:gridCol w="3763543">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gridCol w="2174113">
                  <a:extLst>
                    <a:ext uri="{9D8B030D-6E8A-4147-A177-3AD203B41FA5}">
                      <a16:colId xmlns:a16="http://schemas.microsoft.com/office/drawing/2014/main" val="2369844215"/>
                    </a:ext>
                  </a:extLst>
                </a:gridCol>
                <a:gridCol w="180104">
                  <a:extLst>
                    <a:ext uri="{9D8B030D-6E8A-4147-A177-3AD203B41FA5}">
                      <a16:colId xmlns:a16="http://schemas.microsoft.com/office/drawing/2014/main" val="3088890492"/>
                    </a:ext>
                  </a:extLst>
                </a:gridCol>
                <a:gridCol w="2811920">
                  <a:extLst>
                    <a:ext uri="{9D8B030D-6E8A-4147-A177-3AD203B41FA5}">
                      <a16:colId xmlns:a16="http://schemas.microsoft.com/office/drawing/2014/main" val="20002"/>
                    </a:ext>
                  </a:extLst>
                </a:gridCol>
              </a:tblGrid>
              <a:tr h="405431">
                <a:tc>
                  <a:txBody>
                    <a:bodyPr/>
                    <a:lstStyle/>
                    <a:p>
                      <a:pPr marL="0" marR="0" algn="l">
                        <a:spcBef>
                          <a:spcPts val="0"/>
                        </a:spcBef>
                        <a:spcAft>
                          <a:spcPts val="600"/>
                        </a:spcAft>
                      </a:pPr>
                      <a:r>
                        <a:rPr lang="en-US" sz="2400" spc="50" dirty="0">
                          <a:solidFill>
                            <a:srgbClr val="FF5F00"/>
                          </a:solidFill>
                          <a:effectLst/>
                          <a:latin typeface="Roboto Condensed" panose="02000000000000000000"/>
                          <a:ea typeface="Times New Roman"/>
                          <a:cs typeface="Times New Roman"/>
                        </a:rPr>
                        <a:t>PLAN HIGHLIGHTS</a:t>
                      </a:r>
                      <a:endParaRPr lang="en-US" sz="1800" dirty="0">
                        <a:solidFill>
                          <a:srgbClr val="FF5F00"/>
                        </a:solidFill>
                        <a:effectLst/>
                        <a:latin typeface="Roboto Condensed" panose="02000000000000000000"/>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5F00"/>
                      </a:solidFill>
                      <a:prstDash val="solid"/>
                      <a:round/>
                      <a:headEnd type="none" w="med" len="med"/>
                      <a:tailEnd type="none" w="med" len="med"/>
                    </a:lnB>
                  </a:tcPr>
                </a:tc>
                <a:tc gridSpan="4">
                  <a:txBody>
                    <a:bodyPr/>
                    <a:lstStyle/>
                    <a:p>
                      <a:pPr marL="0" marR="0" algn="ctr">
                        <a:spcBef>
                          <a:spcPts val="0"/>
                        </a:spcBef>
                        <a:spcAft>
                          <a:spcPts val="600"/>
                        </a:spcAft>
                      </a:pPr>
                      <a:r>
                        <a:rPr lang="en-US" sz="2400" spc="50" dirty="0">
                          <a:solidFill>
                            <a:srgbClr val="FF5F00"/>
                          </a:solidFill>
                          <a:effectLst/>
                          <a:latin typeface="Roboto Condensed" panose="02000000000000000000"/>
                          <a:ea typeface="Times New Roman"/>
                          <a:cs typeface="Times New Roman"/>
                        </a:rPr>
                        <a:t>VISION  - </a:t>
                      </a:r>
                      <a:r>
                        <a:rPr lang="en-US" sz="2400" spc="50" dirty="0" err="1">
                          <a:solidFill>
                            <a:srgbClr val="FF5F00"/>
                          </a:solidFill>
                          <a:effectLst/>
                          <a:latin typeface="Roboto Condensed" panose="02000000000000000000"/>
                          <a:ea typeface="Times New Roman"/>
                          <a:cs typeface="Times New Roman"/>
                        </a:rPr>
                        <a:t>Eyemed</a:t>
                      </a:r>
                      <a:r>
                        <a:rPr lang="en-US" sz="2400" spc="50" dirty="0">
                          <a:solidFill>
                            <a:srgbClr val="FF5F00"/>
                          </a:solidFill>
                          <a:effectLst/>
                          <a:latin typeface="Roboto Condensed" panose="02000000000000000000"/>
                          <a:ea typeface="Times New Roman"/>
                          <a:cs typeface="Times New Roman"/>
                        </a:rPr>
                        <a:t> Network</a:t>
                      </a:r>
                      <a:endParaRPr lang="en-US" sz="1800" dirty="0">
                        <a:solidFill>
                          <a:srgbClr val="FF5F00"/>
                        </a:solidFill>
                        <a:effectLst/>
                        <a:latin typeface="Roboto Condensed" panose="02000000000000000000"/>
                        <a:ea typeface="Times New Roman"/>
                        <a:cs typeface="Times New Roman"/>
                      </a:endParaRPr>
                    </a:p>
                  </a:txBody>
                  <a:tcPr marL="68580" marR="68580" marT="0" marB="0" anchor="ctr">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5F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5431">
                <a:tc>
                  <a:txBody>
                    <a:bodyPr/>
                    <a:lstStyle/>
                    <a:p>
                      <a:pPr marL="0" marR="331470" algn="l">
                        <a:spcBef>
                          <a:spcPts val="100"/>
                        </a:spcBef>
                        <a:spcAft>
                          <a:spcPts val="100"/>
                        </a:spcAft>
                      </a:pPr>
                      <a:r>
                        <a:rPr lang="en-US" sz="1400" dirty="0">
                          <a:solidFill>
                            <a:srgbClr val="FF5F00"/>
                          </a:solidFill>
                          <a:effectLst/>
                          <a:latin typeface="Roboto Condensed" panose="02000000000000000000"/>
                          <a:ea typeface="Times New Roman"/>
                          <a:cs typeface="Times New Roman"/>
                        </a:rPr>
                        <a:t> </a:t>
                      </a:r>
                    </a:p>
                  </a:txBody>
                  <a:tcPr marL="68580" marR="68580" marT="0" marB="0">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tc gridSpan="3">
                  <a:txBody>
                    <a:bodyPr/>
                    <a:lstStyle/>
                    <a:p>
                      <a:pPr marL="0" marR="0" algn="ctr">
                        <a:spcBef>
                          <a:spcPts val="400"/>
                        </a:spcBef>
                        <a:spcAft>
                          <a:spcPts val="400"/>
                        </a:spcAft>
                      </a:pPr>
                      <a:r>
                        <a:rPr lang="en-US" sz="2400" dirty="0">
                          <a:solidFill>
                            <a:srgbClr val="FF5F00"/>
                          </a:solidFill>
                          <a:effectLst/>
                          <a:latin typeface="Roboto Condensed" panose="02000000000000000000"/>
                          <a:ea typeface="Times New Roman"/>
                          <a:cs typeface="Arial"/>
                        </a:rPr>
                        <a:t>In-Network</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spcBef>
                          <a:spcPts val="400"/>
                        </a:spcBef>
                        <a:spcAft>
                          <a:spcPts val="400"/>
                        </a:spcAft>
                      </a:pPr>
                      <a:r>
                        <a:rPr lang="en-US" sz="2400" dirty="0">
                          <a:solidFill>
                            <a:srgbClr val="FF5F00"/>
                          </a:solidFill>
                          <a:effectLst/>
                          <a:latin typeface="Roboto Condensed" panose="02000000000000000000"/>
                          <a:ea typeface="Times New Roman"/>
                          <a:cs typeface="Arial"/>
                        </a:rPr>
                        <a:t>Out-of-Network</a:t>
                      </a: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extLst>
                  <a:ext uri="{0D108BD9-81ED-4DB2-BD59-A6C34878D82A}">
                    <a16:rowId xmlns:a16="http://schemas.microsoft.com/office/drawing/2014/main" val="10001"/>
                  </a:ext>
                </a:extLst>
              </a:tr>
              <a:tr h="236501">
                <a:tc>
                  <a:txBody>
                    <a:bodyPr/>
                    <a:lstStyle/>
                    <a:p>
                      <a:pPr marL="0" marR="331470" algn="l">
                        <a:spcBef>
                          <a:spcPts val="100"/>
                        </a:spcBef>
                        <a:spcAft>
                          <a:spcPts val="100"/>
                        </a:spcAft>
                      </a:pPr>
                      <a:r>
                        <a:rPr lang="en-US" sz="1400" dirty="0">
                          <a:effectLst/>
                          <a:latin typeface="Roboto Condensed" panose="02000000000000000000"/>
                          <a:ea typeface="Times New Roman"/>
                          <a:cs typeface="Times New Roman"/>
                        </a:rPr>
                        <a:t>Exam</a:t>
                      </a:r>
                      <a:r>
                        <a:rPr lang="en-US" sz="1400" baseline="30000" dirty="0">
                          <a:effectLst/>
                          <a:latin typeface="Roboto Condensed" panose="02000000000000000000"/>
                          <a:ea typeface="Times New Roman"/>
                          <a:cs typeface="Times New Roman"/>
                        </a:rPr>
                        <a:t> </a:t>
                      </a:r>
                      <a:r>
                        <a:rPr lang="en-US" sz="1200" i="1" dirty="0">
                          <a:effectLst/>
                          <a:latin typeface="Roboto Condensed" panose="02000000000000000000"/>
                          <a:ea typeface="Times New Roman"/>
                          <a:cs typeface="Times New Roman"/>
                        </a:rPr>
                        <a:t>1 every 12 months</a:t>
                      </a:r>
                      <a:endParaRPr lang="en-US" sz="1200" dirty="0">
                        <a:effectLst/>
                        <a:latin typeface="Roboto Condensed" panose="02000000000000000000"/>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tc gridSpan="3">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$10 copay</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marL="0" marR="0" algn="ctr">
                        <a:spcBef>
                          <a:spcPts val="100"/>
                        </a:spcBef>
                        <a:spcAft>
                          <a:spcPts val="100"/>
                        </a:spcAft>
                      </a:pPr>
                      <a:r>
                        <a:rPr lang="en-US" sz="1400" dirty="0">
                          <a:effectLst/>
                          <a:latin typeface="Roboto Condensed" panose="02000000000000000000"/>
                          <a:ea typeface="Times New Roman"/>
                          <a:cs typeface="Times New Roman"/>
                        </a:rPr>
                        <a:t>Up to $45 Allowance</a:t>
                      </a: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36501">
                <a:tc>
                  <a:txBody>
                    <a:bodyPr/>
                    <a:lstStyle/>
                    <a:p>
                      <a:pPr marL="0" marR="331470" algn="l">
                        <a:spcBef>
                          <a:spcPts val="100"/>
                        </a:spcBef>
                        <a:spcAft>
                          <a:spcPts val="100"/>
                        </a:spcAft>
                      </a:pPr>
                      <a:r>
                        <a:rPr lang="en-US" sz="1400" dirty="0">
                          <a:effectLst/>
                          <a:latin typeface="Roboto Condensed" panose="02000000000000000000"/>
                          <a:ea typeface="Times New Roman"/>
                          <a:cs typeface="Times New Roman"/>
                        </a:rPr>
                        <a:t>Lenses</a:t>
                      </a:r>
                      <a:r>
                        <a:rPr lang="en-US" sz="1400" baseline="30000" dirty="0">
                          <a:effectLst/>
                          <a:latin typeface="Roboto Condensed" panose="02000000000000000000"/>
                          <a:ea typeface="Times New Roman"/>
                          <a:cs typeface="Times New Roman"/>
                        </a:rPr>
                        <a:t> </a:t>
                      </a:r>
                      <a:r>
                        <a:rPr lang="en-US" sz="1200" i="1" dirty="0">
                          <a:effectLst/>
                          <a:latin typeface="Roboto Condensed" panose="02000000000000000000"/>
                          <a:ea typeface="Times New Roman"/>
                          <a:cs typeface="Times New Roman"/>
                        </a:rPr>
                        <a:t>1 every 12 months</a:t>
                      </a:r>
                      <a:endParaRPr lang="en-US" sz="1200" dirty="0">
                        <a:effectLst/>
                        <a:latin typeface="Roboto Condensed" panose="02000000000000000000"/>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gridSpan="3">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 </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 </a:t>
                      </a: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r h="236501">
                <a:tc>
                  <a:txBody>
                    <a:bodyPr/>
                    <a:lstStyle/>
                    <a:p>
                      <a:pPr marL="114300" marR="331470" algn="l">
                        <a:spcBef>
                          <a:spcPts val="100"/>
                        </a:spcBef>
                        <a:spcAft>
                          <a:spcPts val="100"/>
                        </a:spcAft>
                      </a:pPr>
                      <a:r>
                        <a:rPr lang="en-US" sz="1400" dirty="0">
                          <a:effectLst/>
                          <a:latin typeface="Roboto Condensed" panose="02000000000000000000"/>
                          <a:ea typeface="Times New Roman"/>
                          <a:cs typeface="Times New Roman"/>
                        </a:rPr>
                        <a:t>Single</a:t>
                      </a: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gridSpan="3">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$10 copay</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spcBef>
                          <a:spcPts val="100"/>
                        </a:spcBef>
                        <a:spcAft>
                          <a:spcPts val="100"/>
                        </a:spcAft>
                      </a:pPr>
                      <a:r>
                        <a:rPr lang="en-US" sz="1400" dirty="0">
                          <a:effectLst/>
                          <a:latin typeface="Roboto Condensed" panose="02000000000000000000"/>
                          <a:ea typeface="Times New Roman"/>
                          <a:cs typeface="Times New Roman"/>
                        </a:rPr>
                        <a:t>Up to $45 Allowance</a:t>
                      </a: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6501">
                <a:tc>
                  <a:txBody>
                    <a:bodyPr/>
                    <a:lstStyle/>
                    <a:p>
                      <a:pPr marL="114300" marR="331470" algn="l">
                        <a:spcBef>
                          <a:spcPts val="100"/>
                        </a:spcBef>
                        <a:spcAft>
                          <a:spcPts val="100"/>
                        </a:spcAft>
                      </a:pPr>
                      <a:r>
                        <a:rPr lang="en-US" sz="1400" dirty="0">
                          <a:effectLst/>
                          <a:latin typeface="Roboto Condensed" panose="02000000000000000000"/>
                          <a:ea typeface="Times New Roman"/>
                          <a:cs typeface="Times New Roman"/>
                        </a:rPr>
                        <a:t>Bifocal</a:t>
                      </a: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gridSpan="3">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$10 copay</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spcBef>
                          <a:spcPts val="100"/>
                        </a:spcBef>
                        <a:spcAft>
                          <a:spcPts val="100"/>
                        </a:spcAft>
                      </a:pPr>
                      <a:r>
                        <a:rPr lang="en-US" sz="1400" dirty="0">
                          <a:effectLst/>
                          <a:latin typeface="Roboto Condensed" panose="02000000000000000000"/>
                          <a:ea typeface="Times New Roman"/>
                          <a:cs typeface="Times New Roman"/>
                        </a:rPr>
                        <a:t>Up to $65 Allowance</a:t>
                      </a: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6501">
                <a:tc>
                  <a:txBody>
                    <a:bodyPr/>
                    <a:lstStyle/>
                    <a:p>
                      <a:pPr marL="114300" marR="331470" algn="l">
                        <a:spcBef>
                          <a:spcPts val="100"/>
                        </a:spcBef>
                        <a:spcAft>
                          <a:spcPts val="100"/>
                        </a:spcAft>
                      </a:pPr>
                      <a:r>
                        <a:rPr lang="en-US" sz="1400" dirty="0">
                          <a:effectLst/>
                          <a:latin typeface="Roboto Condensed" panose="02000000000000000000"/>
                          <a:ea typeface="Times New Roman"/>
                          <a:cs typeface="Times New Roman"/>
                        </a:rPr>
                        <a:t>Trifocal</a:t>
                      </a: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gridSpan="3">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$10 copay</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spcBef>
                          <a:spcPts val="100"/>
                        </a:spcBef>
                        <a:spcAft>
                          <a:spcPts val="100"/>
                        </a:spcAft>
                      </a:pPr>
                      <a:r>
                        <a:rPr lang="en-US" sz="1400" dirty="0">
                          <a:effectLst/>
                          <a:latin typeface="Roboto Condensed" panose="02000000000000000000"/>
                          <a:ea typeface="Times New Roman"/>
                          <a:cs typeface="Times New Roman"/>
                        </a:rPr>
                        <a:t>Up to $75 Allowance</a:t>
                      </a: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36501">
                <a:tc>
                  <a:txBody>
                    <a:bodyPr/>
                    <a:lstStyle/>
                    <a:p>
                      <a:pPr marL="114300" marR="331470" algn="l">
                        <a:spcBef>
                          <a:spcPts val="100"/>
                        </a:spcBef>
                        <a:spcAft>
                          <a:spcPts val="100"/>
                        </a:spcAft>
                      </a:pPr>
                      <a:r>
                        <a:rPr lang="en-US" sz="1400" dirty="0">
                          <a:effectLst/>
                          <a:latin typeface="Roboto Condensed" panose="02000000000000000000"/>
                          <a:ea typeface="Times New Roman"/>
                          <a:cs typeface="Times New Roman"/>
                        </a:rPr>
                        <a:t>UV Coating</a:t>
                      </a: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114300" marR="0" algn="ctr">
                        <a:spcBef>
                          <a:spcPts val="100"/>
                        </a:spcBef>
                        <a:spcAft>
                          <a:spcPts val="100"/>
                        </a:spcAft>
                      </a:pPr>
                      <a:endParaRPr lang="en-US" sz="1400" dirty="0">
                        <a:effectLst/>
                        <a:latin typeface="Roboto Condensed" panose="02000000000000000000"/>
                        <a:ea typeface="Times New Roman"/>
                        <a:cs typeface="Times New Roman"/>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$15</a:t>
                      </a:r>
                      <a:r>
                        <a:rPr lang="en-US" sz="1400" baseline="0" dirty="0">
                          <a:effectLst/>
                          <a:latin typeface="Roboto Condensed" panose="02000000000000000000"/>
                          <a:ea typeface="Times New Roman"/>
                          <a:cs typeface="Times New Roman"/>
                        </a:rPr>
                        <a:t> c</a:t>
                      </a:r>
                      <a:r>
                        <a:rPr lang="en-US" sz="1400" dirty="0">
                          <a:effectLst/>
                          <a:latin typeface="Roboto Condensed" panose="02000000000000000000"/>
                          <a:ea typeface="Times New Roman"/>
                          <a:cs typeface="Times New Roman"/>
                        </a:rPr>
                        <a:t>opay</a:t>
                      </a: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114300" marR="0" algn="ctr">
                        <a:spcBef>
                          <a:spcPts val="100"/>
                        </a:spcBef>
                        <a:spcAft>
                          <a:spcPts val="100"/>
                        </a:spcAft>
                      </a:pPr>
                      <a:endParaRPr lang="en-US" sz="1400" dirty="0">
                        <a:effectLst/>
                        <a:latin typeface="Roboto Condensed" panose="02000000000000000000"/>
                        <a:ea typeface="Times New Roman"/>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400" dirty="0">
                          <a:effectLst/>
                          <a:latin typeface="Roboto Condensed" panose="02000000000000000000"/>
                          <a:ea typeface="Times New Roman"/>
                          <a:cs typeface="Times New Roman"/>
                        </a:rPr>
                        <a:t>Not Covered</a:t>
                      </a: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4032171845"/>
                  </a:ext>
                </a:extLst>
              </a:tr>
              <a:tr h="328288">
                <a:tc>
                  <a:txBody>
                    <a:bodyPr/>
                    <a:lstStyle/>
                    <a:p>
                      <a:pPr marL="114300" marR="331470" algn="l">
                        <a:spcBef>
                          <a:spcPts val="100"/>
                        </a:spcBef>
                        <a:spcAft>
                          <a:spcPts val="100"/>
                        </a:spcAft>
                      </a:pPr>
                      <a:r>
                        <a:rPr lang="en-US" sz="1400" dirty="0">
                          <a:effectLst/>
                          <a:latin typeface="Roboto Condensed" panose="02000000000000000000"/>
                          <a:ea typeface="Times New Roman"/>
                          <a:cs typeface="Times New Roman"/>
                        </a:rPr>
                        <a:t>Standard</a:t>
                      </a:r>
                      <a:r>
                        <a:rPr lang="en-US" sz="1400" baseline="0" dirty="0">
                          <a:effectLst/>
                          <a:latin typeface="Roboto Condensed" panose="02000000000000000000"/>
                          <a:ea typeface="Times New Roman"/>
                          <a:cs typeface="Times New Roman"/>
                        </a:rPr>
                        <a:t> Anti-Reflective      </a:t>
                      </a:r>
                      <a:endParaRPr lang="en-US" sz="1400" dirty="0">
                        <a:effectLst/>
                        <a:latin typeface="Roboto Condensed" panose="02000000000000000000"/>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gridSpan="3">
                  <a:txBody>
                    <a:bodyPr/>
                    <a:lstStyle/>
                    <a:p>
                      <a:pPr marL="0" marR="0" algn="ctr">
                        <a:spcBef>
                          <a:spcPts val="100"/>
                        </a:spcBef>
                        <a:spcAft>
                          <a:spcPts val="100"/>
                        </a:spcAft>
                      </a:pPr>
                      <a:r>
                        <a:rPr lang="en-US" sz="1400" dirty="0">
                          <a:effectLst/>
                          <a:latin typeface="Roboto Condensed" panose="02000000000000000000"/>
                          <a:ea typeface="Times New Roman"/>
                          <a:cs typeface="Times New Roman"/>
                        </a:rPr>
                        <a:t>$45 copay</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hMerge="1">
                  <a:txBody>
                    <a:bodyPr/>
                    <a:lstStyle/>
                    <a:p>
                      <a:pPr marL="114300" marR="0" algn="l">
                        <a:spcBef>
                          <a:spcPts val="100"/>
                        </a:spcBef>
                        <a:spcAft>
                          <a:spcPts val="100"/>
                        </a:spcAft>
                      </a:pPr>
                      <a:endParaRPr lang="en-US" sz="1400" dirty="0">
                        <a:effectLst/>
                        <a:latin typeface="+mn-lt"/>
                        <a:ea typeface="Times New Roman"/>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hMerge="1">
                  <a:txBody>
                    <a:bodyPr/>
                    <a:lstStyle/>
                    <a:p>
                      <a:pPr marL="114300" marR="0" algn="ctr">
                        <a:spcBef>
                          <a:spcPts val="100"/>
                        </a:spcBef>
                        <a:spcAft>
                          <a:spcPts val="100"/>
                        </a:spcAft>
                      </a:pPr>
                      <a:endParaRPr lang="en-US" sz="1400" dirty="0">
                        <a:effectLst/>
                        <a:latin typeface="+mn-lt"/>
                        <a:ea typeface="Times New Roman"/>
                        <a:cs typeface="Times New Roman"/>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400" dirty="0">
                          <a:effectLst/>
                          <a:latin typeface="Roboto Condensed" panose="02000000000000000000"/>
                          <a:ea typeface="Times New Roman"/>
                          <a:cs typeface="Times New Roman"/>
                        </a:rPr>
                        <a:t>Not Covered</a:t>
                      </a: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4262707025"/>
                  </a:ext>
                </a:extLst>
              </a:tr>
              <a:tr h="473002">
                <a:tc>
                  <a:txBody>
                    <a:bodyPr/>
                    <a:lstStyle/>
                    <a:p>
                      <a:pPr marL="0" marR="331470" algn="l">
                        <a:spcBef>
                          <a:spcPts val="100"/>
                        </a:spcBef>
                        <a:spcAft>
                          <a:spcPts val="100"/>
                        </a:spcAft>
                      </a:pPr>
                      <a:r>
                        <a:rPr lang="en-US" sz="1400" dirty="0">
                          <a:effectLst/>
                          <a:latin typeface="Roboto Condensed" panose="02000000000000000000"/>
                          <a:ea typeface="Times New Roman"/>
                          <a:cs typeface="Times New Roman"/>
                        </a:rPr>
                        <a:t>Frames</a:t>
                      </a:r>
                      <a:r>
                        <a:rPr lang="en-US" sz="1400" baseline="30000" dirty="0">
                          <a:effectLst/>
                          <a:latin typeface="Roboto Condensed" panose="02000000000000000000"/>
                          <a:ea typeface="Times New Roman"/>
                          <a:cs typeface="Times New Roman"/>
                        </a:rPr>
                        <a:t> </a:t>
                      </a:r>
                      <a:r>
                        <a:rPr lang="en-US" sz="1200" i="1" dirty="0">
                          <a:effectLst/>
                          <a:latin typeface="Roboto Condensed" panose="02000000000000000000"/>
                          <a:ea typeface="Times New Roman"/>
                          <a:cs typeface="Times New Roman"/>
                        </a:rPr>
                        <a:t>1 every 24 months</a:t>
                      </a:r>
                      <a:endParaRPr lang="en-US" sz="1200" dirty="0">
                        <a:effectLst/>
                        <a:latin typeface="Roboto Condensed" panose="02000000000000000000"/>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gridSpan="3">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$130 Allowance, then 20% off remaining balance</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marL="0" marR="0" algn="ctr">
                        <a:spcBef>
                          <a:spcPts val="100"/>
                        </a:spcBef>
                        <a:spcAft>
                          <a:spcPts val="100"/>
                        </a:spcAft>
                      </a:pPr>
                      <a:r>
                        <a:rPr lang="en-US" sz="1400" dirty="0">
                          <a:effectLst/>
                          <a:latin typeface="Roboto Condensed" panose="02000000000000000000"/>
                          <a:ea typeface="Times New Roman"/>
                          <a:cs typeface="Times New Roman"/>
                        </a:rPr>
                        <a:t>Up to $78 Allowance</a:t>
                      </a: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236501">
                <a:tc>
                  <a:txBody>
                    <a:bodyPr/>
                    <a:lstStyle/>
                    <a:p>
                      <a:pPr marL="0" marR="331470" algn="l">
                        <a:spcBef>
                          <a:spcPts val="100"/>
                        </a:spcBef>
                        <a:spcAft>
                          <a:spcPts val="100"/>
                        </a:spcAft>
                      </a:pPr>
                      <a:r>
                        <a:rPr lang="en-US" sz="1400" dirty="0">
                          <a:effectLst/>
                          <a:latin typeface="Roboto Condensed" panose="02000000000000000000"/>
                          <a:ea typeface="Times New Roman"/>
                          <a:cs typeface="Times New Roman"/>
                        </a:rPr>
                        <a:t>Contact Lenses</a:t>
                      </a:r>
                      <a:r>
                        <a:rPr lang="en-US" sz="1400" baseline="30000" dirty="0">
                          <a:effectLst/>
                          <a:latin typeface="Roboto Condensed" panose="02000000000000000000"/>
                          <a:ea typeface="Times New Roman"/>
                          <a:cs typeface="Times New Roman"/>
                        </a:rPr>
                        <a:t>1</a:t>
                      </a:r>
                      <a:r>
                        <a:rPr lang="en-US" sz="1400" dirty="0">
                          <a:effectLst/>
                          <a:latin typeface="Roboto Condensed" panose="02000000000000000000"/>
                          <a:ea typeface="Times New Roman"/>
                          <a:cs typeface="Times New Roman"/>
                        </a:rPr>
                        <a:t> </a:t>
                      </a:r>
                      <a:r>
                        <a:rPr lang="en-US" sz="1200" i="1" dirty="0">
                          <a:effectLst/>
                          <a:latin typeface="Roboto Condensed" panose="02000000000000000000"/>
                          <a:ea typeface="Times New Roman"/>
                          <a:cs typeface="Times New Roman"/>
                        </a:rPr>
                        <a:t>1 every 12 months</a:t>
                      </a:r>
                      <a:endParaRPr lang="en-US" sz="1200" dirty="0">
                        <a:effectLst/>
                        <a:latin typeface="Roboto Condensed" panose="02000000000000000000"/>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gridSpan="3">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 </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 </a:t>
                      </a: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473002">
                <a:tc>
                  <a:txBody>
                    <a:bodyPr/>
                    <a:lstStyle/>
                    <a:p>
                      <a:pPr marL="114300" marR="34290" algn="l">
                        <a:spcBef>
                          <a:spcPts val="100"/>
                        </a:spcBef>
                        <a:spcAft>
                          <a:spcPts val="100"/>
                        </a:spcAft>
                      </a:pPr>
                      <a:r>
                        <a:rPr lang="en-US" sz="1400" dirty="0">
                          <a:effectLst/>
                          <a:latin typeface="Roboto Condensed" panose="02000000000000000000"/>
                          <a:ea typeface="Times New Roman"/>
                          <a:cs typeface="Times New Roman"/>
                        </a:rPr>
                        <a:t>Conventional</a:t>
                      </a: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3">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a:t>
                      </a:r>
                      <a:r>
                        <a:rPr lang="en-US" sz="1400">
                          <a:effectLst/>
                          <a:latin typeface="Roboto Condensed" panose="02000000000000000000"/>
                          <a:ea typeface="Times New Roman"/>
                          <a:cs typeface="Times New Roman"/>
                        </a:rPr>
                        <a:t>130 Allowance</a:t>
                      </a:r>
                      <a:endParaRPr lang="en-US" sz="1400" dirty="0">
                        <a:effectLst/>
                        <a:latin typeface="Roboto Condensed" panose="02000000000000000000"/>
                        <a:ea typeface="Times New Roman"/>
                        <a:cs typeface="Times New Roman"/>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Up</a:t>
                      </a:r>
                      <a:r>
                        <a:rPr lang="en-US" sz="1400" baseline="0" dirty="0">
                          <a:effectLst/>
                          <a:latin typeface="Roboto Condensed" panose="02000000000000000000"/>
                          <a:ea typeface="Times New Roman"/>
                          <a:cs typeface="Times New Roman"/>
                        </a:rPr>
                        <a:t> to $115 Allowance</a:t>
                      </a:r>
                      <a:endParaRPr lang="en-US" sz="1400" dirty="0">
                        <a:effectLst/>
                        <a:latin typeface="Roboto Condensed" panose="02000000000000000000"/>
                        <a:ea typeface="Times New Roman"/>
                        <a:cs typeface="Times New Roman"/>
                      </a:endParaRP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9"/>
                  </a:ext>
                </a:extLst>
              </a:tr>
              <a:tr h="473002">
                <a:tc>
                  <a:txBody>
                    <a:bodyPr/>
                    <a:lstStyle/>
                    <a:p>
                      <a:pPr marL="114300" marR="34290" algn="l">
                        <a:spcBef>
                          <a:spcPts val="100"/>
                        </a:spcBef>
                        <a:spcAft>
                          <a:spcPts val="100"/>
                        </a:spcAft>
                      </a:pPr>
                      <a:r>
                        <a:rPr lang="en-US" sz="1400" dirty="0">
                          <a:effectLst/>
                          <a:latin typeface="Roboto Condensed" panose="02000000000000000000"/>
                          <a:ea typeface="Times New Roman"/>
                          <a:cs typeface="Times New Roman"/>
                        </a:rPr>
                        <a:t>Disposable</a:t>
                      </a: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3">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100% up to $130 Retail Allowance</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Up to $115 Allowance</a:t>
                      </a: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600649191"/>
                  </a:ext>
                </a:extLst>
              </a:tr>
              <a:tr h="421053">
                <a:tc>
                  <a:txBody>
                    <a:bodyPr/>
                    <a:lstStyle/>
                    <a:p>
                      <a:pPr marL="114300" marR="331470" algn="l">
                        <a:spcBef>
                          <a:spcPts val="100"/>
                        </a:spcBef>
                        <a:spcAft>
                          <a:spcPts val="100"/>
                        </a:spcAft>
                      </a:pPr>
                      <a:r>
                        <a:rPr lang="en-US" sz="1400" dirty="0">
                          <a:effectLst/>
                          <a:latin typeface="Roboto Condensed" panose="02000000000000000000"/>
                          <a:ea typeface="Times New Roman"/>
                          <a:cs typeface="Times New Roman"/>
                        </a:rPr>
                        <a:t>Medically</a:t>
                      </a:r>
                      <a:r>
                        <a:rPr lang="en-US" sz="1400" baseline="0" dirty="0">
                          <a:effectLst/>
                          <a:latin typeface="Roboto Condensed" panose="02000000000000000000"/>
                          <a:ea typeface="Times New Roman"/>
                          <a:cs typeface="Times New Roman"/>
                        </a:rPr>
                        <a:t> Necessary</a:t>
                      </a:r>
                      <a:endParaRPr lang="en-US" sz="1400" dirty="0">
                        <a:effectLst/>
                        <a:latin typeface="Roboto Condensed" panose="02000000000000000000"/>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gridSpan="3">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Covered</a:t>
                      </a:r>
                      <a:r>
                        <a:rPr lang="en-US" sz="1400" baseline="0" dirty="0">
                          <a:effectLst/>
                          <a:latin typeface="Roboto Condensed" panose="02000000000000000000"/>
                          <a:ea typeface="Times New Roman"/>
                          <a:cs typeface="Times New Roman"/>
                        </a:rPr>
                        <a:t> in Full after copay</a:t>
                      </a:r>
                      <a:endParaRPr lang="en-US" sz="1400" dirty="0">
                        <a:effectLst/>
                        <a:latin typeface="Roboto Condensed" panose="02000000000000000000"/>
                        <a:ea typeface="Times New Roman"/>
                        <a:cs typeface="Times New Roman"/>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114300" marR="0" algn="ctr">
                        <a:spcBef>
                          <a:spcPts val="100"/>
                        </a:spcBef>
                        <a:spcAft>
                          <a:spcPts val="100"/>
                        </a:spcAft>
                      </a:pPr>
                      <a:r>
                        <a:rPr lang="en-US" sz="1400" dirty="0">
                          <a:effectLst/>
                          <a:latin typeface="Roboto Condensed" panose="02000000000000000000"/>
                          <a:ea typeface="Times New Roman"/>
                          <a:cs typeface="Times New Roman"/>
                        </a:rPr>
                        <a:t>Up to $250</a:t>
                      </a:r>
                      <a:r>
                        <a:rPr lang="en-US" sz="1400" baseline="0" dirty="0">
                          <a:effectLst/>
                          <a:latin typeface="Roboto Condensed" panose="02000000000000000000"/>
                          <a:ea typeface="Times New Roman"/>
                          <a:cs typeface="Times New Roman"/>
                        </a:rPr>
                        <a:t> Allowance</a:t>
                      </a:r>
                      <a:endParaRPr lang="en-US" sz="1400" dirty="0">
                        <a:effectLst/>
                        <a:latin typeface="Roboto Condensed" panose="02000000000000000000"/>
                        <a:ea typeface="Times New Roman"/>
                        <a:cs typeface="Times New Roman"/>
                      </a:endParaRPr>
                    </a:p>
                  </a:txBody>
                  <a:tcPr marL="68580" marR="68580" marT="0" marB="0" anchor="ctr">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95067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882" y="585735"/>
            <a:ext cx="4010975" cy="732365"/>
          </a:xfrm>
        </p:spPr>
        <p:txBody>
          <a:bodyPr/>
          <a:lstStyle/>
          <a:p>
            <a:pPr>
              <a:defRPr/>
            </a:pPr>
            <a:r>
              <a:rPr lang="en-US" sz="4000" b="0" dirty="0">
                <a:solidFill>
                  <a:srgbClr val="FF5F00"/>
                </a:solidFill>
                <a:latin typeface="Roboto Condensed" panose="02000000000000000000" pitchFamily="2" charset="0"/>
                <a:ea typeface="Roboto Condensed" panose="02000000000000000000" pitchFamily="2" charset="0"/>
              </a:rPr>
              <a:t>Health Savings Account (HSA)</a:t>
            </a:r>
          </a:p>
        </p:txBody>
      </p:sp>
      <p:sp>
        <p:nvSpPr>
          <p:cNvPr id="17411" name="Content Placeholder 2"/>
          <p:cNvSpPr>
            <a:spLocks noGrp="1"/>
          </p:cNvSpPr>
          <p:nvPr>
            <p:ph idx="1"/>
          </p:nvPr>
        </p:nvSpPr>
        <p:spPr>
          <a:xfrm>
            <a:off x="1354982" y="2172774"/>
            <a:ext cx="3501831" cy="1557867"/>
          </a:xfrm>
        </p:spPr>
        <p:txBody>
          <a:bodyPr/>
          <a:lstStyle/>
          <a:p>
            <a:pPr marL="0" indent="0">
              <a:buFont typeface="Wingdings" pitchFamily="2" charset="2"/>
              <a:buNone/>
              <a:defRPr/>
            </a:pPr>
            <a:r>
              <a:rPr lang="en-US" sz="1800" dirty="0">
                <a:latin typeface="Roboto Condensed" panose="02000000000000000000" pitchFamily="2" charset="0"/>
                <a:ea typeface="Roboto Condensed" panose="02000000000000000000" pitchFamily="2" charset="0"/>
              </a:rPr>
              <a:t>Those who participate in our High Deductible Health Plan may be eligible to open a Health Savings Account (HSA) where they can save money on a tax-free basis to satisfy the deductible and eligible out of pocket expenses. This money can be rolled over annually!</a:t>
            </a:r>
          </a:p>
          <a:p>
            <a:pPr>
              <a:buFont typeface="Wingdings" pitchFamily="2" charset="2"/>
              <a:buNone/>
              <a:defRPr/>
            </a:pPr>
            <a:endParaRPr lang="en-US" dirty="0">
              <a:latin typeface="Roboto Condensed" panose="02000000000000000000" pitchFamily="2" charset="0"/>
              <a:ea typeface="Roboto Condensed" panose="02000000000000000000" pitchFamily="2" charset="0"/>
            </a:endParaRPr>
          </a:p>
        </p:txBody>
      </p:sp>
      <p:sp>
        <p:nvSpPr>
          <p:cNvPr id="10" name="Rectangle 9"/>
          <p:cNvSpPr/>
          <p:nvPr/>
        </p:nvSpPr>
        <p:spPr>
          <a:xfrm>
            <a:off x="1279080" y="5606315"/>
            <a:ext cx="4029059" cy="979051"/>
          </a:xfrm>
          <a:prstGeom prst="rect">
            <a:avLst/>
          </a:prstGeom>
        </p:spPr>
        <p:txBody>
          <a:bodyPr wrap="square">
            <a:spAutoFit/>
          </a:bodyPr>
          <a:lstStyle/>
          <a:p>
            <a:pPr algn="l"/>
            <a:r>
              <a:rPr lang="en-US" sz="2400" b="1" dirty="0">
                <a:solidFill>
                  <a:srgbClr val="002060"/>
                </a:solidFill>
                <a:latin typeface="Roboto Condensed" panose="02000000000000000000" pitchFamily="2" charset="0"/>
                <a:ea typeface="Roboto Condensed" panose="02000000000000000000" pitchFamily="2" charset="0"/>
                <a:hlinkClick r:id="rId2"/>
              </a:rPr>
              <a:t>Health Savings Accounts</a:t>
            </a:r>
            <a:endParaRPr lang="en-US" sz="2400" b="1" dirty="0">
              <a:solidFill>
                <a:srgbClr val="002060"/>
              </a:solidFill>
              <a:latin typeface="Roboto Condensed" panose="02000000000000000000" pitchFamily="2" charset="0"/>
              <a:ea typeface="Roboto Condensed" panose="02000000000000000000" pitchFamily="2" charset="0"/>
            </a:endParaRPr>
          </a:p>
          <a:p>
            <a:pPr algn="l"/>
            <a:endParaRPr lang="en-US" sz="700" b="1" dirty="0">
              <a:latin typeface="Roboto Condensed" panose="02000000000000000000" pitchFamily="2" charset="0"/>
              <a:ea typeface="Roboto Condensed" panose="02000000000000000000" pitchFamily="2" charset="0"/>
            </a:endParaRPr>
          </a:p>
          <a:p>
            <a:pPr algn="l"/>
            <a:r>
              <a:rPr lang="en-US" sz="1800" dirty="0">
                <a:latin typeface="Roboto Condensed" panose="02000000000000000000" pitchFamily="2" charset="0"/>
                <a:ea typeface="Roboto Condensed" panose="02000000000000000000" pitchFamily="2" charset="0"/>
              </a:rPr>
              <a:t>Learn how this type of account works and why it has a triple tax advantage. </a:t>
            </a:r>
          </a:p>
        </p:txBody>
      </p:sp>
      <p:sp>
        <p:nvSpPr>
          <p:cNvPr id="12" name="Freeform 11">
            <a:extLst>
              <a:ext uri="{FF2B5EF4-FFF2-40B4-BE49-F238E27FC236}">
                <a16:creationId xmlns:a16="http://schemas.microsoft.com/office/drawing/2014/main" id="{6C28D570-764E-8746-A9D3-AD94F6E88F8D}"/>
              </a:ext>
            </a:extLst>
          </p:cNvPr>
          <p:cNvSpPr/>
          <p:nvPr/>
        </p:nvSpPr>
        <p:spPr>
          <a:xfrm>
            <a:off x="5541276"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latin typeface="Roboto Condensed" panose="02000000000000000000" pitchFamily="2" charset="0"/>
              <a:ea typeface="Roboto Condensed" panose="02000000000000000000" pitchFamily="2" charset="0"/>
            </a:endParaRPr>
          </a:p>
        </p:txBody>
      </p:sp>
      <p:sp>
        <p:nvSpPr>
          <p:cNvPr id="5" name="Rectangle 4"/>
          <p:cNvSpPr/>
          <p:nvPr/>
        </p:nvSpPr>
        <p:spPr>
          <a:xfrm>
            <a:off x="5739298" y="743168"/>
            <a:ext cx="3665467" cy="5371663"/>
          </a:xfrm>
          <a:prstGeom prst="rect">
            <a:avLst/>
          </a:prstGeom>
        </p:spPr>
        <p:txBody>
          <a:bodyPr wrap="square">
            <a:spAutoFit/>
          </a:bodyPr>
          <a:lstStyle/>
          <a:p>
            <a:pPr marL="342900" indent="-342900" algn="l" eaLnBrk="0" hangingPunct="0">
              <a:spcBef>
                <a:spcPct val="20000"/>
              </a:spcBef>
              <a:buClr>
                <a:srgbClr val="D8133E"/>
              </a:buClr>
              <a:defRPr/>
            </a:pPr>
            <a:r>
              <a:rPr lang="en-US" sz="1800" b="1" kern="0" dirty="0">
                <a:solidFill>
                  <a:schemeClr val="bg1"/>
                </a:solidFill>
                <a:latin typeface="Roboto Condensed" panose="02000000000000000000" pitchFamily="2" charset="0"/>
                <a:ea typeface="Roboto Condensed" panose="02000000000000000000" pitchFamily="2" charset="0"/>
              </a:rPr>
              <a:t>Health Savings Accounts allow:</a:t>
            </a:r>
          </a:p>
          <a:p>
            <a:pPr marL="685800" indent="-398463" algn="l" eaLnBrk="0" hangingPunct="0">
              <a:spcBef>
                <a:spcPct val="20000"/>
              </a:spcBef>
              <a:buFont typeface="Arial" pitchFamily="34" charset="0"/>
              <a:buChar char="•"/>
              <a:defRPr/>
            </a:pPr>
            <a:r>
              <a:rPr lang="en-US" sz="1800" b="1" kern="0" dirty="0">
                <a:solidFill>
                  <a:schemeClr val="bg1"/>
                </a:solidFill>
                <a:latin typeface="Roboto Condensed" panose="02000000000000000000" pitchFamily="2" charset="0"/>
                <a:ea typeface="Roboto Condensed" panose="02000000000000000000" pitchFamily="2" charset="0"/>
              </a:rPr>
              <a:t>Tax-free contributions </a:t>
            </a:r>
            <a:r>
              <a:rPr lang="en-US" sz="1800" kern="0" dirty="0">
                <a:solidFill>
                  <a:schemeClr val="bg1"/>
                </a:solidFill>
                <a:latin typeface="Roboto Condensed" panose="02000000000000000000" pitchFamily="2" charset="0"/>
                <a:ea typeface="Roboto Condensed" panose="02000000000000000000" pitchFamily="2" charset="0"/>
              </a:rPr>
              <a:t>by employee</a:t>
            </a:r>
          </a:p>
          <a:p>
            <a:pPr marL="685800" indent="-398463" algn="l" eaLnBrk="0" hangingPunct="0">
              <a:spcBef>
                <a:spcPct val="20000"/>
              </a:spcBef>
              <a:buFont typeface="Arial" pitchFamily="34" charset="0"/>
              <a:buChar char="•"/>
              <a:defRPr/>
            </a:pPr>
            <a:r>
              <a:rPr lang="en-US" sz="1800" b="1" kern="0" dirty="0">
                <a:solidFill>
                  <a:schemeClr val="bg1"/>
                </a:solidFill>
                <a:latin typeface="Roboto Condensed" panose="02000000000000000000" pitchFamily="2" charset="0"/>
                <a:ea typeface="Roboto Condensed" panose="02000000000000000000" pitchFamily="2" charset="0"/>
              </a:rPr>
              <a:t>Tax-free growth </a:t>
            </a:r>
            <a:r>
              <a:rPr lang="en-US" sz="1800" kern="0" dirty="0">
                <a:solidFill>
                  <a:schemeClr val="bg1"/>
                </a:solidFill>
                <a:latin typeface="Roboto Condensed" panose="02000000000000000000" pitchFamily="2" charset="0"/>
                <a:ea typeface="Roboto Condensed" panose="02000000000000000000" pitchFamily="2" charset="0"/>
              </a:rPr>
              <a:t>of interest or investment earnings</a:t>
            </a:r>
          </a:p>
          <a:p>
            <a:pPr marL="685800" indent="-398463" algn="l" eaLnBrk="0" hangingPunct="0">
              <a:spcBef>
                <a:spcPct val="20000"/>
              </a:spcBef>
              <a:buFont typeface="Arial" pitchFamily="34" charset="0"/>
              <a:buChar char="•"/>
              <a:defRPr/>
            </a:pPr>
            <a:r>
              <a:rPr lang="en-US" sz="1800" b="1" kern="0" dirty="0">
                <a:solidFill>
                  <a:schemeClr val="bg1"/>
                </a:solidFill>
                <a:latin typeface="Roboto Condensed" panose="02000000000000000000" pitchFamily="2" charset="0"/>
                <a:ea typeface="Roboto Condensed" panose="02000000000000000000" pitchFamily="2" charset="0"/>
              </a:rPr>
              <a:t>Tax-free disbursements </a:t>
            </a:r>
            <a:r>
              <a:rPr lang="en-US" sz="1800" kern="0" dirty="0">
                <a:solidFill>
                  <a:schemeClr val="bg1"/>
                </a:solidFill>
                <a:latin typeface="Roboto Condensed" panose="02000000000000000000" pitchFamily="2" charset="0"/>
                <a:ea typeface="Roboto Condensed" panose="02000000000000000000" pitchFamily="2" charset="0"/>
              </a:rPr>
              <a:t>of principal and interest to pay for qualified medical expenses. For a list of these expenses visit: </a:t>
            </a:r>
            <a:r>
              <a:rPr lang="en-US" sz="1800" u="sng" kern="0" dirty="0">
                <a:solidFill>
                  <a:schemeClr val="accent3"/>
                </a:solidFill>
                <a:latin typeface="Roboto Condensed" panose="02000000000000000000" pitchFamily="2" charset="0"/>
                <a:ea typeface="Roboto Condensed" panose="02000000000000000000" pitchFamily="2" charset="0"/>
                <a:hlinkClick r:id="rId3"/>
              </a:rPr>
              <a:t>www.irs.gov/pub/irs-pdf/p502.pdf</a:t>
            </a:r>
            <a:r>
              <a:rPr lang="en-US" sz="1800" kern="0" dirty="0">
                <a:solidFill>
                  <a:schemeClr val="accent3"/>
                </a:solidFill>
                <a:latin typeface="Roboto Condensed" panose="02000000000000000000" pitchFamily="2" charset="0"/>
                <a:ea typeface="Roboto Condensed" panose="02000000000000000000" pitchFamily="2" charset="0"/>
              </a:rPr>
              <a:t> </a:t>
            </a:r>
            <a:r>
              <a:rPr lang="en-US" sz="1800" i="1" kern="0" dirty="0">
                <a:solidFill>
                  <a:schemeClr val="bg1"/>
                </a:solidFill>
                <a:latin typeface="Roboto Condensed" panose="02000000000000000000" pitchFamily="2" charset="0"/>
                <a:ea typeface="Roboto Condensed" panose="02000000000000000000" pitchFamily="2" charset="0"/>
              </a:rPr>
              <a:t>(IRC Section 213)</a:t>
            </a:r>
            <a:endParaRPr lang="en-US" sz="1800" kern="0" dirty="0">
              <a:solidFill>
                <a:schemeClr val="bg1"/>
              </a:solidFill>
              <a:latin typeface="Roboto Condensed" panose="02000000000000000000" pitchFamily="2" charset="0"/>
              <a:ea typeface="Roboto Condensed" panose="02000000000000000000" pitchFamily="2" charset="0"/>
            </a:endParaRPr>
          </a:p>
          <a:p>
            <a:pPr marL="685800" indent="-398463" algn="l" eaLnBrk="0" hangingPunct="0">
              <a:spcBef>
                <a:spcPct val="20000"/>
              </a:spcBef>
              <a:buFont typeface="Arial" pitchFamily="34" charset="0"/>
              <a:buChar char="•"/>
              <a:defRPr/>
            </a:pPr>
            <a:r>
              <a:rPr lang="en-US" sz="1800" b="1" kern="0" dirty="0">
                <a:solidFill>
                  <a:schemeClr val="bg1"/>
                </a:solidFill>
                <a:latin typeface="Roboto Condensed" panose="02000000000000000000" pitchFamily="2" charset="0"/>
                <a:ea typeface="Roboto Condensed" panose="02000000000000000000" pitchFamily="2" charset="0"/>
              </a:rPr>
              <a:t>Accumulation of unused funds </a:t>
            </a:r>
            <a:r>
              <a:rPr lang="en-US" sz="1800" kern="0" dirty="0">
                <a:solidFill>
                  <a:schemeClr val="bg1"/>
                </a:solidFill>
                <a:latin typeface="Roboto Condensed" panose="02000000000000000000" pitchFamily="2" charset="0"/>
                <a:ea typeface="Roboto Condensed" panose="02000000000000000000" pitchFamily="2" charset="0"/>
              </a:rPr>
              <a:t>and </a:t>
            </a:r>
            <a:r>
              <a:rPr lang="en-US" sz="1800" b="1" kern="0" dirty="0">
                <a:solidFill>
                  <a:schemeClr val="bg1"/>
                </a:solidFill>
                <a:latin typeface="Roboto Condensed" panose="02000000000000000000" pitchFamily="2" charset="0"/>
                <a:ea typeface="Roboto Condensed" panose="02000000000000000000" pitchFamily="2" charset="0"/>
              </a:rPr>
              <a:t>portability</a:t>
            </a:r>
            <a:r>
              <a:rPr lang="en-US" sz="1800" kern="0" dirty="0">
                <a:solidFill>
                  <a:schemeClr val="bg1"/>
                </a:solidFill>
                <a:latin typeface="Roboto Condensed" panose="02000000000000000000" pitchFamily="2" charset="0"/>
                <a:ea typeface="Roboto Condensed" panose="02000000000000000000" pitchFamily="2" charset="0"/>
              </a:rPr>
              <a:t> between employers</a:t>
            </a:r>
          </a:p>
          <a:p>
            <a:pPr marL="685800" indent="-398463" algn="l" eaLnBrk="0" hangingPunct="0">
              <a:spcBef>
                <a:spcPct val="20000"/>
              </a:spcBef>
              <a:buFont typeface="Arial" pitchFamily="34" charset="0"/>
              <a:buChar char="•"/>
              <a:defRPr/>
            </a:pPr>
            <a:r>
              <a:rPr lang="en-US" sz="1800" b="1" kern="0" dirty="0">
                <a:solidFill>
                  <a:schemeClr val="bg1"/>
                </a:solidFill>
                <a:latin typeface="Roboto Condensed" panose="02000000000000000000" pitchFamily="2" charset="0"/>
                <a:ea typeface="Roboto Condensed" panose="02000000000000000000" pitchFamily="2" charset="0"/>
              </a:rPr>
              <a:t>Flexible use </a:t>
            </a:r>
            <a:r>
              <a:rPr lang="en-US" sz="1800" kern="0" dirty="0">
                <a:solidFill>
                  <a:schemeClr val="bg1"/>
                </a:solidFill>
                <a:latin typeface="Roboto Condensed" panose="02000000000000000000" pitchFamily="2" charset="0"/>
                <a:ea typeface="Roboto Condensed" panose="02000000000000000000" pitchFamily="2" charset="0"/>
              </a:rPr>
              <a:t>– consumers choose whether or when to use the account for health expenses, now or after employment</a:t>
            </a:r>
          </a:p>
        </p:txBody>
      </p:sp>
      <p:sp>
        <p:nvSpPr>
          <p:cNvPr id="13" name="Graphic 2584">
            <a:extLst>
              <a:ext uri="{FF2B5EF4-FFF2-40B4-BE49-F238E27FC236}">
                <a16:creationId xmlns:a16="http://schemas.microsoft.com/office/drawing/2014/main" id="{2227B621-B992-2E43-94CA-3ECAAB122E68}"/>
              </a:ext>
            </a:extLst>
          </p:cNvPr>
          <p:cNvSpPr>
            <a:spLocks noChangeAspect="1"/>
          </p:cNvSpPr>
          <p:nvPr/>
        </p:nvSpPr>
        <p:spPr>
          <a:xfrm>
            <a:off x="530179" y="743168"/>
            <a:ext cx="668566" cy="673164"/>
          </a:xfrm>
          <a:custGeom>
            <a:avLst/>
            <a:gdLst>
              <a:gd name="connsiteX0" fmla="*/ 362631 w 362631"/>
              <a:gd name="connsiteY0" fmla="*/ 212990 h 365125"/>
              <a:gd name="connsiteX1" fmla="*/ 301777 w 362631"/>
              <a:gd name="connsiteY1" fmla="*/ 152135 h 365125"/>
              <a:gd name="connsiteX2" fmla="*/ 240923 w 362631"/>
              <a:gd name="connsiteY2" fmla="*/ 212990 h 365125"/>
              <a:gd name="connsiteX3" fmla="*/ 286563 w 362631"/>
              <a:gd name="connsiteY3" fmla="*/ 272322 h 365125"/>
              <a:gd name="connsiteX4" fmla="*/ 286563 w 362631"/>
              <a:gd name="connsiteY4" fmla="*/ 334698 h 365125"/>
              <a:gd name="connsiteX5" fmla="*/ 134428 w 362631"/>
              <a:gd name="connsiteY5" fmla="*/ 334698 h 365125"/>
              <a:gd name="connsiteX6" fmla="*/ 134428 w 362631"/>
              <a:gd name="connsiteY6" fmla="*/ 257109 h 365125"/>
              <a:gd name="connsiteX7" fmla="*/ 167898 w 362631"/>
              <a:gd name="connsiteY7" fmla="*/ 257109 h 365125"/>
              <a:gd name="connsiteX8" fmla="*/ 213538 w 362631"/>
              <a:gd name="connsiteY8" fmla="*/ 217554 h 365125"/>
              <a:gd name="connsiteX9" fmla="*/ 237880 w 362631"/>
              <a:gd name="connsiteY9" fmla="*/ 48683 h 365125"/>
              <a:gd name="connsiteX10" fmla="*/ 231795 w 362631"/>
              <a:gd name="connsiteY10" fmla="*/ 25863 h 365125"/>
              <a:gd name="connsiteX11" fmla="*/ 207453 w 362631"/>
              <a:gd name="connsiteY11" fmla="*/ 15214 h 365125"/>
              <a:gd name="connsiteX12" fmla="*/ 180069 w 362631"/>
              <a:gd name="connsiteY12" fmla="*/ 15214 h 365125"/>
              <a:gd name="connsiteX13" fmla="*/ 164855 w 362631"/>
              <a:gd name="connsiteY13" fmla="*/ 0 h 365125"/>
              <a:gd name="connsiteX14" fmla="*/ 149641 w 362631"/>
              <a:gd name="connsiteY14" fmla="*/ 15214 h 365125"/>
              <a:gd name="connsiteX15" fmla="*/ 149641 w 362631"/>
              <a:gd name="connsiteY15" fmla="*/ 45641 h 365125"/>
              <a:gd name="connsiteX16" fmla="*/ 164855 w 362631"/>
              <a:gd name="connsiteY16" fmla="*/ 60854 h 365125"/>
              <a:gd name="connsiteX17" fmla="*/ 180069 w 362631"/>
              <a:gd name="connsiteY17" fmla="*/ 45641 h 365125"/>
              <a:gd name="connsiteX18" fmla="*/ 207453 w 362631"/>
              <a:gd name="connsiteY18" fmla="*/ 45641 h 365125"/>
              <a:gd name="connsiteX19" fmla="*/ 183111 w 362631"/>
              <a:gd name="connsiteY19" fmla="*/ 214511 h 365125"/>
              <a:gd name="connsiteX20" fmla="*/ 167898 w 362631"/>
              <a:gd name="connsiteY20" fmla="*/ 226682 h 365125"/>
              <a:gd name="connsiteX21" fmla="*/ 69010 w 362631"/>
              <a:gd name="connsiteY21" fmla="*/ 226682 h 365125"/>
              <a:gd name="connsiteX22" fmla="*/ 53796 w 362631"/>
              <a:gd name="connsiteY22" fmla="*/ 214511 h 365125"/>
              <a:gd name="connsiteX23" fmla="*/ 30976 w 362631"/>
              <a:gd name="connsiteY23" fmla="*/ 45641 h 365125"/>
              <a:gd name="connsiteX24" fmla="*/ 30976 w 362631"/>
              <a:gd name="connsiteY24" fmla="*/ 45641 h 365125"/>
              <a:gd name="connsiteX25" fmla="*/ 58360 w 362631"/>
              <a:gd name="connsiteY25" fmla="*/ 45641 h 365125"/>
              <a:gd name="connsiteX26" fmla="*/ 73574 w 362631"/>
              <a:gd name="connsiteY26" fmla="*/ 60854 h 365125"/>
              <a:gd name="connsiteX27" fmla="*/ 88787 w 362631"/>
              <a:gd name="connsiteY27" fmla="*/ 45641 h 365125"/>
              <a:gd name="connsiteX28" fmla="*/ 88787 w 362631"/>
              <a:gd name="connsiteY28" fmla="*/ 15214 h 365125"/>
              <a:gd name="connsiteX29" fmla="*/ 73574 w 362631"/>
              <a:gd name="connsiteY29" fmla="*/ 0 h 365125"/>
              <a:gd name="connsiteX30" fmla="*/ 58360 w 362631"/>
              <a:gd name="connsiteY30" fmla="*/ 15214 h 365125"/>
              <a:gd name="connsiteX31" fmla="*/ 30976 w 362631"/>
              <a:gd name="connsiteY31" fmla="*/ 15214 h 365125"/>
              <a:gd name="connsiteX32" fmla="*/ 6634 w 362631"/>
              <a:gd name="connsiteY32" fmla="*/ 25863 h 365125"/>
              <a:gd name="connsiteX33" fmla="*/ 549 w 362631"/>
              <a:gd name="connsiteY33" fmla="*/ 48683 h 365125"/>
              <a:gd name="connsiteX34" fmla="*/ 23369 w 362631"/>
              <a:gd name="connsiteY34" fmla="*/ 219075 h 365125"/>
              <a:gd name="connsiteX35" fmla="*/ 69010 w 362631"/>
              <a:gd name="connsiteY35" fmla="*/ 257109 h 365125"/>
              <a:gd name="connsiteX36" fmla="*/ 104001 w 362631"/>
              <a:gd name="connsiteY36" fmla="*/ 257109 h 365125"/>
              <a:gd name="connsiteX37" fmla="*/ 104001 w 362631"/>
              <a:gd name="connsiteY37" fmla="*/ 349911 h 365125"/>
              <a:gd name="connsiteX38" fmla="*/ 119214 w 362631"/>
              <a:gd name="connsiteY38" fmla="*/ 365125 h 365125"/>
              <a:gd name="connsiteX39" fmla="*/ 301777 w 362631"/>
              <a:gd name="connsiteY39" fmla="*/ 365125 h 365125"/>
              <a:gd name="connsiteX40" fmla="*/ 316990 w 362631"/>
              <a:gd name="connsiteY40" fmla="*/ 349911 h 365125"/>
              <a:gd name="connsiteX41" fmla="*/ 316990 w 362631"/>
              <a:gd name="connsiteY41" fmla="*/ 272322 h 365125"/>
              <a:gd name="connsiteX42" fmla="*/ 362631 w 362631"/>
              <a:gd name="connsiteY42" fmla="*/ 212990 h 365125"/>
              <a:gd name="connsiteX43" fmla="*/ 301777 w 362631"/>
              <a:gd name="connsiteY43" fmla="*/ 243417 h 365125"/>
              <a:gd name="connsiteX44" fmla="*/ 271350 w 362631"/>
              <a:gd name="connsiteY44" fmla="*/ 212990 h 365125"/>
              <a:gd name="connsiteX45" fmla="*/ 301777 w 362631"/>
              <a:gd name="connsiteY45" fmla="*/ 182563 h 365125"/>
              <a:gd name="connsiteX46" fmla="*/ 332204 w 362631"/>
              <a:gd name="connsiteY46" fmla="*/ 212990 h 365125"/>
              <a:gd name="connsiteX47" fmla="*/ 301777 w 362631"/>
              <a:gd name="connsiteY47" fmla="*/ 243417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631" h="365125">
                <a:moveTo>
                  <a:pt x="362631" y="212990"/>
                </a:moveTo>
                <a:cubicBezTo>
                  <a:pt x="362631" y="179520"/>
                  <a:pt x="335247" y="152135"/>
                  <a:pt x="301777" y="152135"/>
                </a:cubicBezTo>
                <a:cubicBezTo>
                  <a:pt x="268307" y="152135"/>
                  <a:pt x="240923" y="179520"/>
                  <a:pt x="240923" y="212990"/>
                </a:cubicBezTo>
                <a:cubicBezTo>
                  <a:pt x="240923" y="241895"/>
                  <a:pt x="260700" y="264716"/>
                  <a:pt x="286563" y="272322"/>
                </a:cubicBezTo>
                <a:lnTo>
                  <a:pt x="286563" y="334698"/>
                </a:lnTo>
                <a:lnTo>
                  <a:pt x="134428" y="334698"/>
                </a:lnTo>
                <a:lnTo>
                  <a:pt x="134428" y="257109"/>
                </a:lnTo>
                <a:lnTo>
                  <a:pt x="167898" y="257109"/>
                </a:lnTo>
                <a:cubicBezTo>
                  <a:pt x="192239" y="257109"/>
                  <a:pt x="210496" y="240374"/>
                  <a:pt x="213538" y="217554"/>
                </a:cubicBezTo>
                <a:lnTo>
                  <a:pt x="237880" y="48683"/>
                </a:lnTo>
                <a:cubicBezTo>
                  <a:pt x="239401" y="39555"/>
                  <a:pt x="236359" y="31948"/>
                  <a:pt x="231795" y="25863"/>
                </a:cubicBezTo>
                <a:cubicBezTo>
                  <a:pt x="225709" y="19778"/>
                  <a:pt x="216581" y="15214"/>
                  <a:pt x="207453" y="15214"/>
                </a:cubicBezTo>
                <a:lnTo>
                  <a:pt x="180069" y="15214"/>
                </a:lnTo>
                <a:cubicBezTo>
                  <a:pt x="180069" y="6085"/>
                  <a:pt x="173983" y="0"/>
                  <a:pt x="164855" y="0"/>
                </a:cubicBezTo>
                <a:cubicBezTo>
                  <a:pt x="155727" y="0"/>
                  <a:pt x="149641" y="6085"/>
                  <a:pt x="149641" y="15214"/>
                </a:cubicBezTo>
                <a:lnTo>
                  <a:pt x="149641" y="45641"/>
                </a:lnTo>
                <a:cubicBezTo>
                  <a:pt x="149641" y="54769"/>
                  <a:pt x="155727" y="60854"/>
                  <a:pt x="164855" y="60854"/>
                </a:cubicBezTo>
                <a:cubicBezTo>
                  <a:pt x="173983" y="60854"/>
                  <a:pt x="180069" y="54769"/>
                  <a:pt x="180069" y="45641"/>
                </a:cubicBezTo>
                <a:lnTo>
                  <a:pt x="207453" y="45641"/>
                </a:lnTo>
                <a:lnTo>
                  <a:pt x="183111" y="214511"/>
                </a:lnTo>
                <a:cubicBezTo>
                  <a:pt x="183111" y="222118"/>
                  <a:pt x="173983" y="226682"/>
                  <a:pt x="167898" y="226682"/>
                </a:cubicBezTo>
                <a:lnTo>
                  <a:pt x="69010" y="226682"/>
                </a:lnTo>
                <a:cubicBezTo>
                  <a:pt x="61403" y="226682"/>
                  <a:pt x="55317" y="220596"/>
                  <a:pt x="53796" y="214511"/>
                </a:cubicBezTo>
                <a:lnTo>
                  <a:pt x="30976" y="45641"/>
                </a:lnTo>
                <a:cubicBezTo>
                  <a:pt x="30976" y="45641"/>
                  <a:pt x="30976" y="45641"/>
                  <a:pt x="30976" y="45641"/>
                </a:cubicBezTo>
                <a:lnTo>
                  <a:pt x="58360" y="45641"/>
                </a:lnTo>
                <a:cubicBezTo>
                  <a:pt x="58360" y="54769"/>
                  <a:pt x="64446" y="60854"/>
                  <a:pt x="73574" y="60854"/>
                </a:cubicBezTo>
                <a:cubicBezTo>
                  <a:pt x="82702" y="60854"/>
                  <a:pt x="88787" y="54769"/>
                  <a:pt x="88787" y="45641"/>
                </a:cubicBezTo>
                <a:lnTo>
                  <a:pt x="88787" y="15214"/>
                </a:lnTo>
                <a:cubicBezTo>
                  <a:pt x="88787" y="6085"/>
                  <a:pt x="82702" y="0"/>
                  <a:pt x="73574" y="0"/>
                </a:cubicBezTo>
                <a:cubicBezTo>
                  <a:pt x="64446" y="0"/>
                  <a:pt x="58360" y="6085"/>
                  <a:pt x="58360" y="15214"/>
                </a:cubicBezTo>
                <a:lnTo>
                  <a:pt x="30976" y="15214"/>
                </a:lnTo>
                <a:cubicBezTo>
                  <a:pt x="21848" y="15214"/>
                  <a:pt x="12720" y="18256"/>
                  <a:pt x="6634" y="25863"/>
                </a:cubicBezTo>
                <a:cubicBezTo>
                  <a:pt x="549" y="31948"/>
                  <a:pt x="-973" y="41077"/>
                  <a:pt x="549" y="48683"/>
                </a:cubicBezTo>
                <a:lnTo>
                  <a:pt x="23369" y="219075"/>
                </a:lnTo>
                <a:cubicBezTo>
                  <a:pt x="27933" y="241895"/>
                  <a:pt x="46189" y="257109"/>
                  <a:pt x="69010" y="257109"/>
                </a:cubicBezTo>
                <a:lnTo>
                  <a:pt x="104001" y="257109"/>
                </a:lnTo>
                <a:lnTo>
                  <a:pt x="104001" y="349911"/>
                </a:lnTo>
                <a:cubicBezTo>
                  <a:pt x="104001" y="359040"/>
                  <a:pt x="110086" y="365125"/>
                  <a:pt x="119214" y="365125"/>
                </a:cubicBezTo>
                <a:lnTo>
                  <a:pt x="301777" y="365125"/>
                </a:lnTo>
                <a:cubicBezTo>
                  <a:pt x="310905" y="365125"/>
                  <a:pt x="316990" y="359040"/>
                  <a:pt x="316990" y="349911"/>
                </a:cubicBezTo>
                <a:lnTo>
                  <a:pt x="316990" y="272322"/>
                </a:lnTo>
                <a:cubicBezTo>
                  <a:pt x="342853" y="264716"/>
                  <a:pt x="362631" y="241895"/>
                  <a:pt x="362631" y="212990"/>
                </a:cubicBezTo>
                <a:close/>
                <a:moveTo>
                  <a:pt x="301777" y="243417"/>
                </a:moveTo>
                <a:cubicBezTo>
                  <a:pt x="285042" y="243417"/>
                  <a:pt x="271350" y="229724"/>
                  <a:pt x="271350" y="212990"/>
                </a:cubicBezTo>
                <a:cubicBezTo>
                  <a:pt x="271350" y="196255"/>
                  <a:pt x="285042" y="182563"/>
                  <a:pt x="301777" y="182563"/>
                </a:cubicBezTo>
                <a:cubicBezTo>
                  <a:pt x="318512" y="182563"/>
                  <a:pt x="332204" y="196255"/>
                  <a:pt x="332204" y="212990"/>
                </a:cubicBezTo>
                <a:cubicBezTo>
                  <a:pt x="332204" y="229724"/>
                  <a:pt x="318512" y="243417"/>
                  <a:pt x="301777" y="243417"/>
                </a:cubicBezTo>
                <a:close/>
              </a:path>
            </a:pathLst>
          </a:custGeom>
          <a:solidFill>
            <a:schemeClr val="tx1"/>
          </a:solidFill>
          <a:ln w="15081" cap="flat">
            <a:noFill/>
            <a:prstDash val="solid"/>
            <a:miter/>
          </a:ln>
        </p:spPr>
        <p:txBody>
          <a:bodyPr rtlCol="0" anchor="ctr"/>
          <a:lstStyle/>
          <a:p>
            <a:pPr algn="l" defTabSz="457200" fontAlgn="auto">
              <a:lnSpc>
                <a:spcPct val="100000"/>
              </a:lnSpc>
              <a:spcBef>
                <a:spcPts val="0"/>
              </a:spcBef>
              <a:spcAft>
                <a:spcPts val="0"/>
              </a:spcAft>
            </a:pPr>
            <a:endParaRPr lang="en-US" sz="1800" dirty="0">
              <a:solidFill>
                <a:srgbClr val="202020"/>
              </a:solidFill>
              <a:latin typeface="Roboto Condensed" panose="02000000000000000000" pitchFamily="2" charset="0"/>
              <a:ea typeface="Roboto Condensed" panose="02000000000000000000" pitchFamily="2" charset="0"/>
            </a:endParaRPr>
          </a:p>
        </p:txBody>
      </p:sp>
      <p:grpSp>
        <p:nvGrpSpPr>
          <p:cNvPr id="14" name="Graphic 2378">
            <a:extLst>
              <a:ext uri="{FF2B5EF4-FFF2-40B4-BE49-F238E27FC236}">
                <a16:creationId xmlns:a16="http://schemas.microsoft.com/office/drawing/2014/main" id="{3C154202-8468-3F47-99F8-66CBF3562720}"/>
              </a:ext>
            </a:extLst>
          </p:cNvPr>
          <p:cNvGrpSpPr>
            <a:grpSpLocks noChangeAspect="1"/>
          </p:cNvGrpSpPr>
          <p:nvPr/>
        </p:nvGrpSpPr>
        <p:grpSpPr>
          <a:xfrm>
            <a:off x="514758" y="5746136"/>
            <a:ext cx="699408" cy="699408"/>
            <a:chOff x="8317057" y="1788873"/>
            <a:chExt cx="365125" cy="365125"/>
          </a:xfrm>
          <a:solidFill>
            <a:schemeClr val="tx1"/>
          </a:solidFill>
        </p:grpSpPr>
        <p:sp>
          <p:nvSpPr>
            <p:cNvPr id="15" name="Freeform 14">
              <a:extLst>
                <a:ext uri="{FF2B5EF4-FFF2-40B4-BE49-F238E27FC236}">
                  <a16:creationId xmlns:a16="http://schemas.microsoft.com/office/drawing/2014/main" id="{D85A8A94-7760-D147-8D89-3394BA950C6D}"/>
                </a:ext>
              </a:extLst>
            </p:cNvPr>
            <p:cNvSpPr/>
            <p:nvPr/>
          </p:nvSpPr>
          <p:spPr>
            <a:xfrm>
              <a:off x="8469192" y="1956221"/>
              <a:ext cx="91281" cy="30427"/>
            </a:xfrm>
            <a:custGeom>
              <a:avLst/>
              <a:gdLst>
                <a:gd name="connsiteX0" fmla="*/ 76068 w 91281"/>
                <a:gd name="connsiteY0" fmla="*/ 0 h 30427"/>
                <a:gd name="connsiteX1" fmla="*/ 15214 w 91281"/>
                <a:gd name="connsiteY1" fmla="*/ 0 h 30427"/>
                <a:gd name="connsiteX2" fmla="*/ 0 w 91281"/>
                <a:gd name="connsiteY2" fmla="*/ 15214 h 30427"/>
                <a:gd name="connsiteX3" fmla="*/ 15214 w 91281"/>
                <a:gd name="connsiteY3" fmla="*/ 30427 h 30427"/>
                <a:gd name="connsiteX4" fmla="*/ 76068 w 91281"/>
                <a:gd name="connsiteY4" fmla="*/ 30427 h 30427"/>
                <a:gd name="connsiteX5" fmla="*/ 91281 w 91281"/>
                <a:gd name="connsiteY5" fmla="*/ 15214 h 30427"/>
                <a:gd name="connsiteX6" fmla="*/ 76068 w 91281"/>
                <a:gd name="connsiteY6" fmla="*/ 0 h 3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81" h="30427">
                  <a:moveTo>
                    <a:pt x="76068" y="0"/>
                  </a:moveTo>
                  <a:lnTo>
                    <a:pt x="15214" y="0"/>
                  </a:lnTo>
                  <a:cubicBezTo>
                    <a:pt x="6085" y="0"/>
                    <a:pt x="0" y="6085"/>
                    <a:pt x="0" y="15214"/>
                  </a:cubicBezTo>
                  <a:cubicBezTo>
                    <a:pt x="0" y="24342"/>
                    <a:pt x="6085" y="30427"/>
                    <a:pt x="15214" y="30427"/>
                  </a:cubicBezTo>
                  <a:lnTo>
                    <a:pt x="76068" y="30427"/>
                  </a:lnTo>
                  <a:cubicBezTo>
                    <a:pt x="85196" y="30427"/>
                    <a:pt x="91281" y="24342"/>
                    <a:pt x="91281" y="15214"/>
                  </a:cubicBezTo>
                  <a:cubicBezTo>
                    <a:pt x="91281" y="6085"/>
                    <a:pt x="85196" y="0"/>
                    <a:pt x="76068" y="0"/>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6" name="Freeform 15">
              <a:extLst>
                <a:ext uri="{FF2B5EF4-FFF2-40B4-BE49-F238E27FC236}">
                  <a16:creationId xmlns:a16="http://schemas.microsoft.com/office/drawing/2014/main" id="{EC7A97A4-C886-A844-A741-870808EEC2DD}"/>
                </a:ext>
              </a:extLst>
            </p:cNvPr>
            <p:cNvSpPr/>
            <p:nvPr/>
          </p:nvSpPr>
          <p:spPr>
            <a:xfrm>
              <a:off x="8469192" y="1788873"/>
              <a:ext cx="91281" cy="91281"/>
            </a:xfrm>
            <a:custGeom>
              <a:avLst/>
              <a:gdLst>
                <a:gd name="connsiteX0" fmla="*/ 45641 w 91281"/>
                <a:gd name="connsiteY0" fmla="*/ 91281 h 91281"/>
                <a:gd name="connsiteX1" fmla="*/ 91281 w 91281"/>
                <a:gd name="connsiteY1" fmla="*/ 45641 h 91281"/>
                <a:gd name="connsiteX2" fmla="*/ 45641 w 91281"/>
                <a:gd name="connsiteY2" fmla="*/ 0 h 91281"/>
                <a:gd name="connsiteX3" fmla="*/ 0 w 91281"/>
                <a:gd name="connsiteY3" fmla="*/ 45641 h 91281"/>
                <a:gd name="connsiteX4" fmla="*/ 45641 w 91281"/>
                <a:gd name="connsiteY4" fmla="*/ 91281 h 91281"/>
                <a:gd name="connsiteX5" fmla="*/ 45641 w 91281"/>
                <a:gd name="connsiteY5" fmla="*/ 30427 h 91281"/>
                <a:gd name="connsiteX6" fmla="*/ 60854 w 91281"/>
                <a:gd name="connsiteY6" fmla="*/ 45641 h 91281"/>
                <a:gd name="connsiteX7" fmla="*/ 45641 w 91281"/>
                <a:gd name="connsiteY7" fmla="*/ 60854 h 91281"/>
                <a:gd name="connsiteX8" fmla="*/ 30427 w 91281"/>
                <a:gd name="connsiteY8" fmla="*/ 45641 h 91281"/>
                <a:gd name="connsiteX9" fmla="*/ 45641 w 91281"/>
                <a:gd name="connsiteY9" fmla="*/ 30427 h 9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81" h="91281">
                  <a:moveTo>
                    <a:pt x="45641" y="91281"/>
                  </a:moveTo>
                  <a:cubicBezTo>
                    <a:pt x="71504" y="91281"/>
                    <a:pt x="91281" y="71504"/>
                    <a:pt x="91281" y="45641"/>
                  </a:cubicBezTo>
                  <a:cubicBezTo>
                    <a:pt x="91281" y="19778"/>
                    <a:pt x="71504" y="0"/>
                    <a:pt x="45641" y="0"/>
                  </a:cubicBezTo>
                  <a:cubicBezTo>
                    <a:pt x="19778" y="0"/>
                    <a:pt x="0" y="19778"/>
                    <a:pt x="0" y="45641"/>
                  </a:cubicBezTo>
                  <a:cubicBezTo>
                    <a:pt x="0" y="71504"/>
                    <a:pt x="19778" y="91281"/>
                    <a:pt x="45641" y="91281"/>
                  </a:cubicBezTo>
                  <a:close/>
                  <a:moveTo>
                    <a:pt x="45641" y="30427"/>
                  </a:moveTo>
                  <a:cubicBezTo>
                    <a:pt x="54769" y="30427"/>
                    <a:pt x="60854" y="36513"/>
                    <a:pt x="60854" y="45641"/>
                  </a:cubicBezTo>
                  <a:cubicBezTo>
                    <a:pt x="60854" y="54769"/>
                    <a:pt x="54769" y="60854"/>
                    <a:pt x="45641" y="60854"/>
                  </a:cubicBezTo>
                  <a:cubicBezTo>
                    <a:pt x="36512" y="60854"/>
                    <a:pt x="30427" y="54769"/>
                    <a:pt x="30427" y="45641"/>
                  </a:cubicBezTo>
                  <a:cubicBezTo>
                    <a:pt x="30427" y="36513"/>
                    <a:pt x="36512" y="30427"/>
                    <a:pt x="45641" y="30427"/>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7" name="Freeform 16">
              <a:extLst>
                <a:ext uri="{FF2B5EF4-FFF2-40B4-BE49-F238E27FC236}">
                  <a16:creationId xmlns:a16="http://schemas.microsoft.com/office/drawing/2014/main" id="{161905F1-9095-CB48-AAF1-1B70A1DAFF91}"/>
                </a:ext>
              </a:extLst>
            </p:cNvPr>
            <p:cNvSpPr/>
            <p:nvPr/>
          </p:nvSpPr>
          <p:spPr>
            <a:xfrm>
              <a:off x="8317057" y="1862441"/>
              <a:ext cx="365125" cy="291556"/>
            </a:xfrm>
            <a:custGeom>
              <a:avLst/>
              <a:gdLst>
                <a:gd name="connsiteX0" fmla="*/ 251023 w 365125"/>
                <a:gd name="connsiteY0" fmla="*/ 32926 h 291556"/>
                <a:gd name="connsiteX1" fmla="*/ 146050 w 365125"/>
                <a:gd name="connsiteY1" fmla="*/ 32926 h 291556"/>
                <a:gd name="connsiteX2" fmla="*/ 69982 w 365125"/>
                <a:gd name="connsiteY2" fmla="*/ 4021 h 291556"/>
                <a:gd name="connsiteX3" fmla="*/ 60854 w 365125"/>
                <a:gd name="connsiteY3" fmla="*/ 22277 h 291556"/>
                <a:gd name="connsiteX4" fmla="*/ 71504 w 365125"/>
                <a:gd name="connsiteY4" fmla="*/ 58789 h 291556"/>
                <a:gd name="connsiteX5" fmla="*/ 44119 w 365125"/>
                <a:gd name="connsiteY5" fmla="*/ 93781 h 291556"/>
                <a:gd name="connsiteX6" fmla="*/ 15214 w 365125"/>
                <a:gd name="connsiteY6" fmla="*/ 93781 h 291556"/>
                <a:gd name="connsiteX7" fmla="*/ 0 w 365125"/>
                <a:gd name="connsiteY7" fmla="*/ 108994 h 291556"/>
                <a:gd name="connsiteX8" fmla="*/ 0 w 365125"/>
                <a:gd name="connsiteY8" fmla="*/ 185062 h 291556"/>
                <a:gd name="connsiteX9" fmla="*/ 15214 w 365125"/>
                <a:gd name="connsiteY9" fmla="*/ 200275 h 291556"/>
                <a:gd name="connsiteX10" fmla="*/ 44119 w 365125"/>
                <a:gd name="connsiteY10" fmla="*/ 200275 h 291556"/>
                <a:gd name="connsiteX11" fmla="*/ 136922 w 365125"/>
                <a:gd name="connsiteY11" fmla="*/ 261130 h 291556"/>
                <a:gd name="connsiteX12" fmla="*/ 136922 w 365125"/>
                <a:gd name="connsiteY12" fmla="*/ 276343 h 291556"/>
                <a:gd name="connsiteX13" fmla="*/ 152135 w 365125"/>
                <a:gd name="connsiteY13" fmla="*/ 291557 h 291556"/>
                <a:gd name="connsiteX14" fmla="*/ 167349 w 365125"/>
                <a:gd name="connsiteY14" fmla="*/ 276343 h 291556"/>
                <a:gd name="connsiteX15" fmla="*/ 167349 w 365125"/>
                <a:gd name="connsiteY15" fmla="*/ 261130 h 291556"/>
                <a:gd name="connsiteX16" fmla="*/ 228203 w 365125"/>
                <a:gd name="connsiteY16" fmla="*/ 261130 h 291556"/>
                <a:gd name="connsiteX17" fmla="*/ 228203 w 365125"/>
                <a:gd name="connsiteY17" fmla="*/ 276343 h 291556"/>
                <a:gd name="connsiteX18" fmla="*/ 243417 w 365125"/>
                <a:gd name="connsiteY18" fmla="*/ 291557 h 291556"/>
                <a:gd name="connsiteX19" fmla="*/ 258630 w 365125"/>
                <a:gd name="connsiteY19" fmla="*/ 276343 h 291556"/>
                <a:gd name="connsiteX20" fmla="*/ 258630 w 365125"/>
                <a:gd name="connsiteY20" fmla="*/ 261130 h 291556"/>
                <a:gd name="connsiteX21" fmla="*/ 365125 w 365125"/>
                <a:gd name="connsiteY21" fmla="*/ 147028 h 291556"/>
                <a:gd name="connsiteX22" fmla="*/ 251023 w 365125"/>
                <a:gd name="connsiteY22" fmla="*/ 32926 h 291556"/>
                <a:gd name="connsiteX23" fmla="*/ 251023 w 365125"/>
                <a:gd name="connsiteY23" fmla="*/ 230702 h 291556"/>
                <a:gd name="connsiteX24" fmla="*/ 144529 w 365125"/>
                <a:gd name="connsiteY24" fmla="*/ 230702 h 291556"/>
                <a:gd name="connsiteX25" fmla="*/ 66940 w 365125"/>
                <a:gd name="connsiteY25" fmla="*/ 178976 h 291556"/>
                <a:gd name="connsiteX26" fmla="*/ 53247 w 365125"/>
                <a:gd name="connsiteY26" fmla="*/ 169848 h 291556"/>
                <a:gd name="connsiteX27" fmla="*/ 30427 w 365125"/>
                <a:gd name="connsiteY27" fmla="*/ 169848 h 291556"/>
                <a:gd name="connsiteX28" fmla="*/ 30427 w 365125"/>
                <a:gd name="connsiteY28" fmla="*/ 124208 h 291556"/>
                <a:gd name="connsiteX29" fmla="*/ 53247 w 365125"/>
                <a:gd name="connsiteY29" fmla="*/ 124208 h 291556"/>
                <a:gd name="connsiteX30" fmla="*/ 66940 w 365125"/>
                <a:gd name="connsiteY30" fmla="*/ 115080 h 291556"/>
                <a:gd name="connsiteX31" fmla="*/ 97367 w 365125"/>
                <a:gd name="connsiteY31" fmla="*/ 78567 h 291556"/>
                <a:gd name="connsiteX32" fmla="*/ 104973 w 365125"/>
                <a:gd name="connsiteY32" fmla="*/ 60311 h 291556"/>
                <a:gd name="connsiteX33" fmla="*/ 95845 w 365125"/>
                <a:gd name="connsiteY33" fmla="*/ 29884 h 291556"/>
                <a:gd name="connsiteX34" fmla="*/ 123230 w 365125"/>
                <a:gd name="connsiteY34" fmla="*/ 52704 h 291556"/>
                <a:gd name="connsiteX35" fmla="*/ 136922 w 365125"/>
                <a:gd name="connsiteY35" fmla="*/ 63354 h 291556"/>
                <a:gd name="connsiteX36" fmla="*/ 251023 w 365125"/>
                <a:gd name="connsiteY36" fmla="*/ 63354 h 291556"/>
                <a:gd name="connsiteX37" fmla="*/ 334698 w 365125"/>
                <a:gd name="connsiteY37" fmla="*/ 147028 h 291556"/>
                <a:gd name="connsiteX38" fmla="*/ 251023 w 365125"/>
                <a:gd name="connsiteY38" fmla="*/ 230702 h 29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125" h="291556">
                  <a:moveTo>
                    <a:pt x="251023" y="32926"/>
                  </a:moveTo>
                  <a:lnTo>
                    <a:pt x="146050" y="32926"/>
                  </a:lnTo>
                  <a:cubicBezTo>
                    <a:pt x="126272" y="-3586"/>
                    <a:pt x="88239" y="-3586"/>
                    <a:pt x="69982" y="4021"/>
                  </a:cubicBezTo>
                  <a:cubicBezTo>
                    <a:pt x="63897" y="5542"/>
                    <a:pt x="59333" y="14670"/>
                    <a:pt x="60854" y="22277"/>
                  </a:cubicBezTo>
                  <a:lnTo>
                    <a:pt x="71504" y="58789"/>
                  </a:lnTo>
                  <a:cubicBezTo>
                    <a:pt x="60854" y="67918"/>
                    <a:pt x="50205" y="80088"/>
                    <a:pt x="44119" y="93781"/>
                  </a:cubicBezTo>
                  <a:lnTo>
                    <a:pt x="15214" y="93781"/>
                  </a:lnTo>
                  <a:cubicBezTo>
                    <a:pt x="6085" y="93781"/>
                    <a:pt x="0" y="99866"/>
                    <a:pt x="0" y="108994"/>
                  </a:cubicBezTo>
                  <a:lnTo>
                    <a:pt x="0" y="185062"/>
                  </a:lnTo>
                  <a:cubicBezTo>
                    <a:pt x="0" y="194190"/>
                    <a:pt x="6085" y="200275"/>
                    <a:pt x="15214" y="200275"/>
                  </a:cubicBezTo>
                  <a:lnTo>
                    <a:pt x="44119" y="200275"/>
                  </a:lnTo>
                  <a:cubicBezTo>
                    <a:pt x="62376" y="235267"/>
                    <a:pt x="98888" y="258087"/>
                    <a:pt x="136922" y="261130"/>
                  </a:cubicBezTo>
                  <a:lnTo>
                    <a:pt x="136922" y="276343"/>
                  </a:lnTo>
                  <a:cubicBezTo>
                    <a:pt x="136922" y="285471"/>
                    <a:pt x="143007" y="291557"/>
                    <a:pt x="152135" y="291557"/>
                  </a:cubicBezTo>
                  <a:cubicBezTo>
                    <a:pt x="161264" y="291557"/>
                    <a:pt x="167349" y="285471"/>
                    <a:pt x="167349" y="276343"/>
                  </a:cubicBezTo>
                  <a:lnTo>
                    <a:pt x="167349" y="261130"/>
                  </a:lnTo>
                  <a:lnTo>
                    <a:pt x="228203" y="261130"/>
                  </a:lnTo>
                  <a:lnTo>
                    <a:pt x="228203" y="276343"/>
                  </a:lnTo>
                  <a:cubicBezTo>
                    <a:pt x="228203" y="285471"/>
                    <a:pt x="234289" y="291557"/>
                    <a:pt x="243417" y="291557"/>
                  </a:cubicBezTo>
                  <a:cubicBezTo>
                    <a:pt x="252545" y="291557"/>
                    <a:pt x="258630" y="285471"/>
                    <a:pt x="258630" y="276343"/>
                  </a:cubicBezTo>
                  <a:lnTo>
                    <a:pt x="258630" y="261130"/>
                  </a:lnTo>
                  <a:cubicBezTo>
                    <a:pt x="317963" y="256566"/>
                    <a:pt x="365125" y="207882"/>
                    <a:pt x="365125" y="147028"/>
                  </a:cubicBezTo>
                  <a:cubicBezTo>
                    <a:pt x="365125" y="84652"/>
                    <a:pt x="313399" y="32926"/>
                    <a:pt x="251023" y="32926"/>
                  </a:cubicBezTo>
                  <a:close/>
                  <a:moveTo>
                    <a:pt x="251023" y="230702"/>
                  </a:moveTo>
                  <a:lnTo>
                    <a:pt x="144529" y="230702"/>
                  </a:lnTo>
                  <a:cubicBezTo>
                    <a:pt x="111059" y="230702"/>
                    <a:pt x="80632" y="210925"/>
                    <a:pt x="66940" y="178976"/>
                  </a:cubicBezTo>
                  <a:cubicBezTo>
                    <a:pt x="65418" y="172891"/>
                    <a:pt x="59333" y="169848"/>
                    <a:pt x="53247" y="169848"/>
                  </a:cubicBezTo>
                  <a:lnTo>
                    <a:pt x="30427" y="169848"/>
                  </a:lnTo>
                  <a:lnTo>
                    <a:pt x="30427" y="124208"/>
                  </a:lnTo>
                  <a:lnTo>
                    <a:pt x="53247" y="124208"/>
                  </a:lnTo>
                  <a:cubicBezTo>
                    <a:pt x="59333" y="124208"/>
                    <a:pt x="65418" y="121165"/>
                    <a:pt x="66940" y="115080"/>
                  </a:cubicBezTo>
                  <a:cubicBezTo>
                    <a:pt x="73025" y="99866"/>
                    <a:pt x="83674" y="86174"/>
                    <a:pt x="97367" y="78567"/>
                  </a:cubicBezTo>
                  <a:cubicBezTo>
                    <a:pt x="103452" y="74003"/>
                    <a:pt x="106495" y="66396"/>
                    <a:pt x="104973" y="60311"/>
                  </a:cubicBezTo>
                  <a:lnTo>
                    <a:pt x="95845" y="29884"/>
                  </a:lnTo>
                  <a:cubicBezTo>
                    <a:pt x="104973" y="31405"/>
                    <a:pt x="115623" y="35969"/>
                    <a:pt x="123230" y="52704"/>
                  </a:cubicBezTo>
                  <a:cubicBezTo>
                    <a:pt x="124751" y="60311"/>
                    <a:pt x="130836" y="63354"/>
                    <a:pt x="136922" y="63354"/>
                  </a:cubicBezTo>
                  <a:lnTo>
                    <a:pt x="251023" y="63354"/>
                  </a:lnTo>
                  <a:cubicBezTo>
                    <a:pt x="296664" y="63354"/>
                    <a:pt x="334698" y="101387"/>
                    <a:pt x="334698" y="147028"/>
                  </a:cubicBezTo>
                  <a:cubicBezTo>
                    <a:pt x="334698" y="192669"/>
                    <a:pt x="296664" y="230702"/>
                    <a:pt x="251023" y="230702"/>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spTree>
    <p:extLst>
      <p:ext uri="{BB962C8B-B14F-4D97-AF65-F5344CB8AC3E}">
        <p14:creationId xmlns:p14="http://schemas.microsoft.com/office/powerpoint/2010/main" val="271502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2"/>
          <p:cNvSpPr>
            <a:spLocks noGrp="1" noChangeArrowheads="1"/>
          </p:cNvSpPr>
          <p:nvPr>
            <p:ph type="title"/>
          </p:nvPr>
        </p:nvSpPr>
        <p:spPr>
          <a:xfrm>
            <a:off x="1632128" y="417970"/>
            <a:ext cx="6994260" cy="457200"/>
          </a:xfrm>
        </p:spPr>
        <p:txBody>
          <a:bodyPr/>
          <a:lstStyle/>
          <a:p>
            <a:r>
              <a:rPr lang="en-US" sz="4400" b="0" dirty="0">
                <a:solidFill>
                  <a:srgbClr val="FF5F00"/>
                </a:solidFill>
                <a:latin typeface="Roboto Condensed" panose="02000000000000000000" pitchFamily="2" charset="0"/>
                <a:ea typeface="Roboto Condensed" panose="02000000000000000000" pitchFamily="2" charset="0"/>
              </a:rPr>
              <a:t>Agenda</a:t>
            </a:r>
          </a:p>
        </p:txBody>
      </p:sp>
      <p:sp>
        <p:nvSpPr>
          <p:cNvPr id="4101" name="Rectangle 13"/>
          <p:cNvSpPr>
            <a:spLocks noGrp="1" noChangeArrowheads="1"/>
          </p:cNvSpPr>
          <p:nvPr>
            <p:ph idx="1"/>
          </p:nvPr>
        </p:nvSpPr>
        <p:spPr>
          <a:xfrm>
            <a:off x="322522" y="1167646"/>
            <a:ext cx="5010315" cy="5470479"/>
          </a:xfrm>
        </p:spPr>
        <p:txBody>
          <a:bodyPr/>
          <a:lstStyle/>
          <a:p>
            <a:pPr marL="457200" indent="-457200">
              <a:spcBef>
                <a:spcPts val="300"/>
              </a:spcBef>
            </a:pPr>
            <a:r>
              <a:rPr lang="en-US" dirty="0">
                <a:latin typeface="Roboto Condensed" panose="02000000000000000000" pitchFamily="2" charset="0"/>
                <a:ea typeface="Roboto Condensed" panose="02000000000000000000" pitchFamily="2" charset="0"/>
              </a:rPr>
              <a:t>Benefit Enrollment</a:t>
            </a:r>
          </a:p>
          <a:p>
            <a:pPr marL="457200" indent="-457200">
              <a:spcBef>
                <a:spcPts val="300"/>
              </a:spcBef>
            </a:pPr>
            <a:r>
              <a:rPr lang="en-US" dirty="0">
                <a:latin typeface="Roboto Condensed" panose="02000000000000000000" pitchFamily="2" charset="0"/>
                <a:ea typeface="Roboto Condensed" panose="02000000000000000000" pitchFamily="2" charset="0"/>
              </a:rPr>
              <a:t>Medical &amp; Pharmacy</a:t>
            </a:r>
          </a:p>
          <a:p>
            <a:pPr marL="457200" indent="-457200">
              <a:spcBef>
                <a:spcPts val="300"/>
              </a:spcBef>
            </a:pPr>
            <a:r>
              <a:rPr lang="en-US" dirty="0">
                <a:latin typeface="Roboto Condensed" panose="02000000000000000000" pitchFamily="2" charset="0"/>
                <a:ea typeface="Roboto Condensed" panose="02000000000000000000" pitchFamily="2" charset="0"/>
              </a:rPr>
              <a:t>Dental</a:t>
            </a:r>
          </a:p>
          <a:p>
            <a:pPr marL="457200" indent="-457200">
              <a:spcBef>
                <a:spcPts val="300"/>
              </a:spcBef>
            </a:pPr>
            <a:r>
              <a:rPr lang="en-US" dirty="0">
                <a:latin typeface="Roboto Condensed" panose="02000000000000000000" pitchFamily="2" charset="0"/>
                <a:ea typeface="Roboto Condensed" panose="02000000000000000000" pitchFamily="2" charset="0"/>
              </a:rPr>
              <a:t>Vision</a:t>
            </a:r>
          </a:p>
          <a:p>
            <a:pPr marL="457200" indent="-457200">
              <a:spcBef>
                <a:spcPts val="300"/>
              </a:spcBef>
            </a:pPr>
            <a:r>
              <a:rPr lang="en-US" dirty="0">
                <a:latin typeface="Roboto Condensed" panose="02000000000000000000" pitchFamily="2" charset="0"/>
                <a:ea typeface="Roboto Condensed" panose="02000000000000000000" pitchFamily="2" charset="0"/>
              </a:rPr>
              <a:t>Health Savings Accounts</a:t>
            </a:r>
          </a:p>
          <a:p>
            <a:pPr marL="457200" indent="-457200">
              <a:spcBef>
                <a:spcPts val="300"/>
              </a:spcBef>
            </a:pPr>
            <a:r>
              <a:rPr lang="en-US" dirty="0">
                <a:latin typeface="Roboto Condensed" panose="02000000000000000000" pitchFamily="2" charset="0"/>
                <a:ea typeface="Roboto Condensed" panose="02000000000000000000" pitchFamily="2" charset="0"/>
              </a:rPr>
              <a:t>Life &amp; AD&amp;D </a:t>
            </a:r>
          </a:p>
          <a:p>
            <a:pPr marL="457200" indent="-457200">
              <a:spcBef>
                <a:spcPts val="300"/>
              </a:spcBef>
            </a:pPr>
            <a:r>
              <a:rPr lang="en-US" dirty="0">
                <a:latin typeface="Roboto Condensed" panose="02000000000000000000" pitchFamily="2" charset="0"/>
                <a:ea typeface="Roboto Condensed" panose="02000000000000000000" pitchFamily="2" charset="0"/>
              </a:rPr>
              <a:t>Disability</a:t>
            </a:r>
          </a:p>
          <a:p>
            <a:pPr marL="457200" indent="-457200">
              <a:spcBef>
                <a:spcPts val="300"/>
              </a:spcBef>
            </a:pPr>
            <a:r>
              <a:rPr lang="en-US" dirty="0">
                <a:latin typeface="Roboto Condensed" panose="02000000000000000000" pitchFamily="2" charset="0"/>
                <a:ea typeface="Roboto Condensed" panose="02000000000000000000" pitchFamily="2" charset="0"/>
              </a:rPr>
              <a:t>Critical Illness</a:t>
            </a:r>
          </a:p>
          <a:p>
            <a:pPr marL="457200" indent="-457200">
              <a:spcBef>
                <a:spcPts val="300"/>
              </a:spcBef>
            </a:pPr>
            <a:r>
              <a:rPr lang="en-US" dirty="0">
                <a:latin typeface="Roboto Condensed" panose="02000000000000000000" pitchFamily="2" charset="0"/>
                <a:ea typeface="Roboto Condensed" panose="02000000000000000000" pitchFamily="2" charset="0"/>
              </a:rPr>
              <a:t>Accident Protection</a:t>
            </a:r>
          </a:p>
          <a:p>
            <a:pPr marL="457200" indent="-457200">
              <a:spcBef>
                <a:spcPts val="300"/>
              </a:spcBef>
            </a:pPr>
            <a:r>
              <a:rPr lang="en-US" dirty="0">
                <a:latin typeface="Roboto Condensed" panose="02000000000000000000" pitchFamily="2" charset="0"/>
                <a:ea typeface="Roboto Condensed" panose="02000000000000000000" pitchFamily="2" charset="0"/>
              </a:rPr>
              <a:t>Hospital Indemnity</a:t>
            </a:r>
          </a:p>
          <a:p>
            <a:pPr marL="457200" indent="-457200">
              <a:spcBef>
                <a:spcPts val="300"/>
              </a:spcBef>
            </a:pPr>
            <a:r>
              <a:rPr lang="en-US" dirty="0">
                <a:latin typeface="Roboto Condensed" panose="02000000000000000000" pitchFamily="2" charset="0"/>
                <a:ea typeface="Roboto Condensed" panose="02000000000000000000" pitchFamily="2" charset="0"/>
              </a:rPr>
              <a:t>Identity Theft</a:t>
            </a:r>
          </a:p>
          <a:p>
            <a:pPr marL="457200" indent="-457200">
              <a:spcBef>
                <a:spcPts val="300"/>
              </a:spcBef>
            </a:pPr>
            <a:r>
              <a:rPr lang="en-US" dirty="0">
                <a:latin typeface="Roboto Condensed" panose="02000000000000000000" pitchFamily="2" charset="0"/>
                <a:ea typeface="Roboto Condensed" panose="02000000000000000000" pitchFamily="2" charset="0"/>
              </a:rPr>
              <a:t>Pet Insurance</a:t>
            </a:r>
          </a:p>
          <a:p>
            <a:pPr marL="457200" indent="-457200">
              <a:spcBef>
                <a:spcPts val="300"/>
              </a:spcBef>
            </a:pPr>
            <a:r>
              <a:rPr lang="en-US" dirty="0">
                <a:latin typeface="Roboto Condensed" panose="02000000000000000000" pitchFamily="2" charset="0"/>
                <a:ea typeface="Roboto Condensed" panose="02000000000000000000" pitchFamily="2" charset="0"/>
              </a:rPr>
              <a:t>Employee Assistance Program</a:t>
            </a:r>
          </a:p>
          <a:p>
            <a:pPr marL="457200" indent="-457200">
              <a:spcBef>
                <a:spcPts val="300"/>
              </a:spcBef>
            </a:pPr>
            <a:r>
              <a:rPr lang="en-US" dirty="0">
                <a:latin typeface="Roboto Condensed" panose="02000000000000000000" pitchFamily="2" charset="0"/>
                <a:ea typeface="Roboto Condensed" panose="02000000000000000000" pitchFamily="2" charset="0"/>
              </a:rPr>
              <a:t>What You Need to Do</a:t>
            </a:r>
          </a:p>
          <a:p>
            <a:pPr marL="457200" indent="-457200">
              <a:spcBef>
                <a:spcPts val="300"/>
              </a:spcBef>
            </a:pPr>
            <a:r>
              <a:rPr lang="en-US" dirty="0">
                <a:latin typeface="Roboto Condensed" panose="02000000000000000000" pitchFamily="2" charset="0"/>
                <a:ea typeface="Roboto Condensed" panose="02000000000000000000" pitchFamily="2" charset="0"/>
              </a:rPr>
              <a:t>Questions?</a:t>
            </a:r>
          </a:p>
        </p:txBody>
      </p:sp>
      <p:grpSp>
        <p:nvGrpSpPr>
          <p:cNvPr id="12" name="Graphic 1808">
            <a:extLst>
              <a:ext uri="{FF2B5EF4-FFF2-40B4-BE49-F238E27FC236}">
                <a16:creationId xmlns:a16="http://schemas.microsoft.com/office/drawing/2014/main" id="{87CDAD46-FE9C-B048-B05E-1315C0C9E77C}"/>
              </a:ext>
            </a:extLst>
          </p:cNvPr>
          <p:cNvGrpSpPr>
            <a:grpSpLocks noChangeAspect="1"/>
          </p:cNvGrpSpPr>
          <p:nvPr/>
        </p:nvGrpSpPr>
        <p:grpSpPr>
          <a:xfrm>
            <a:off x="463340" y="305540"/>
            <a:ext cx="612480" cy="639763"/>
            <a:chOff x="1639892" y="3689915"/>
            <a:chExt cx="349554" cy="365125"/>
          </a:xfrm>
          <a:solidFill>
            <a:schemeClr val="tx1"/>
          </a:solidFill>
        </p:grpSpPr>
        <p:sp>
          <p:nvSpPr>
            <p:cNvPr id="15" name="Freeform 14">
              <a:extLst>
                <a:ext uri="{FF2B5EF4-FFF2-40B4-BE49-F238E27FC236}">
                  <a16:creationId xmlns:a16="http://schemas.microsoft.com/office/drawing/2014/main" id="{EA6086B6-060B-B14E-883C-58065F86E48A}"/>
                </a:ext>
              </a:extLst>
            </p:cNvPr>
            <p:cNvSpPr/>
            <p:nvPr/>
          </p:nvSpPr>
          <p:spPr>
            <a:xfrm>
              <a:off x="1715960" y="3689915"/>
              <a:ext cx="182562" cy="121708"/>
            </a:xfrm>
            <a:custGeom>
              <a:avLst/>
              <a:gdLst>
                <a:gd name="connsiteX0" fmla="*/ 15214 w 182562"/>
                <a:gd name="connsiteY0" fmla="*/ 121708 h 121708"/>
                <a:gd name="connsiteX1" fmla="*/ 167349 w 182562"/>
                <a:gd name="connsiteY1" fmla="*/ 121708 h 121708"/>
                <a:gd name="connsiteX2" fmla="*/ 182563 w 182562"/>
                <a:gd name="connsiteY2" fmla="*/ 106495 h 121708"/>
                <a:gd name="connsiteX3" fmla="*/ 182563 w 182562"/>
                <a:gd name="connsiteY3" fmla="*/ 45641 h 121708"/>
                <a:gd name="connsiteX4" fmla="*/ 167349 w 182562"/>
                <a:gd name="connsiteY4" fmla="*/ 30427 h 121708"/>
                <a:gd name="connsiteX5" fmla="*/ 133879 w 182562"/>
                <a:gd name="connsiteY5" fmla="*/ 30427 h 121708"/>
                <a:gd name="connsiteX6" fmla="*/ 91281 w 182562"/>
                <a:gd name="connsiteY6" fmla="*/ 0 h 121708"/>
                <a:gd name="connsiteX7" fmla="*/ 48683 w 182562"/>
                <a:gd name="connsiteY7" fmla="*/ 30427 h 121708"/>
                <a:gd name="connsiteX8" fmla="*/ 15214 w 182562"/>
                <a:gd name="connsiteY8" fmla="*/ 30427 h 121708"/>
                <a:gd name="connsiteX9" fmla="*/ 0 w 182562"/>
                <a:gd name="connsiteY9" fmla="*/ 45641 h 121708"/>
                <a:gd name="connsiteX10" fmla="*/ 0 w 182562"/>
                <a:gd name="connsiteY10" fmla="*/ 106495 h 121708"/>
                <a:gd name="connsiteX11" fmla="*/ 15214 w 182562"/>
                <a:gd name="connsiteY11" fmla="*/ 121708 h 121708"/>
                <a:gd name="connsiteX12" fmla="*/ 30427 w 182562"/>
                <a:gd name="connsiteY12" fmla="*/ 60854 h 121708"/>
                <a:gd name="connsiteX13" fmla="*/ 60854 w 182562"/>
                <a:gd name="connsiteY13" fmla="*/ 60854 h 121708"/>
                <a:gd name="connsiteX14" fmla="*/ 76068 w 182562"/>
                <a:gd name="connsiteY14" fmla="*/ 45641 h 121708"/>
                <a:gd name="connsiteX15" fmla="*/ 91281 w 182562"/>
                <a:gd name="connsiteY15" fmla="*/ 30427 h 121708"/>
                <a:gd name="connsiteX16" fmla="*/ 106495 w 182562"/>
                <a:gd name="connsiteY16" fmla="*/ 45641 h 121708"/>
                <a:gd name="connsiteX17" fmla="*/ 121708 w 182562"/>
                <a:gd name="connsiteY17" fmla="*/ 60854 h 121708"/>
                <a:gd name="connsiteX18" fmla="*/ 152135 w 182562"/>
                <a:gd name="connsiteY18" fmla="*/ 60854 h 121708"/>
                <a:gd name="connsiteX19" fmla="*/ 152135 w 182562"/>
                <a:gd name="connsiteY19" fmla="*/ 91281 h 121708"/>
                <a:gd name="connsiteX20" fmla="*/ 30427 w 182562"/>
                <a:gd name="connsiteY20" fmla="*/ 91281 h 121708"/>
                <a:gd name="connsiteX21" fmla="*/ 30427 w 182562"/>
                <a:gd name="connsiteY21" fmla="*/ 60854 h 12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2562" h="121708">
                  <a:moveTo>
                    <a:pt x="15214" y="121708"/>
                  </a:moveTo>
                  <a:lnTo>
                    <a:pt x="167349" y="121708"/>
                  </a:lnTo>
                  <a:cubicBezTo>
                    <a:pt x="176477" y="121708"/>
                    <a:pt x="182563" y="115623"/>
                    <a:pt x="182563" y="106495"/>
                  </a:cubicBezTo>
                  <a:lnTo>
                    <a:pt x="182563" y="45641"/>
                  </a:lnTo>
                  <a:cubicBezTo>
                    <a:pt x="182563" y="36513"/>
                    <a:pt x="176477" y="30427"/>
                    <a:pt x="167349" y="30427"/>
                  </a:cubicBezTo>
                  <a:lnTo>
                    <a:pt x="133879" y="30427"/>
                  </a:lnTo>
                  <a:cubicBezTo>
                    <a:pt x="127794" y="12171"/>
                    <a:pt x="111059" y="0"/>
                    <a:pt x="91281" y="0"/>
                  </a:cubicBezTo>
                  <a:cubicBezTo>
                    <a:pt x="71504" y="0"/>
                    <a:pt x="54769" y="12171"/>
                    <a:pt x="48683" y="30427"/>
                  </a:cubicBezTo>
                  <a:lnTo>
                    <a:pt x="15214" y="30427"/>
                  </a:lnTo>
                  <a:cubicBezTo>
                    <a:pt x="6085" y="30427"/>
                    <a:pt x="0" y="36513"/>
                    <a:pt x="0" y="45641"/>
                  </a:cubicBezTo>
                  <a:lnTo>
                    <a:pt x="0" y="106495"/>
                  </a:lnTo>
                  <a:cubicBezTo>
                    <a:pt x="0" y="115623"/>
                    <a:pt x="6085" y="121708"/>
                    <a:pt x="15214" y="121708"/>
                  </a:cubicBezTo>
                  <a:close/>
                  <a:moveTo>
                    <a:pt x="30427" y="60854"/>
                  </a:moveTo>
                  <a:lnTo>
                    <a:pt x="60854" y="60854"/>
                  </a:lnTo>
                  <a:cubicBezTo>
                    <a:pt x="69982" y="60854"/>
                    <a:pt x="76068" y="54769"/>
                    <a:pt x="76068" y="45641"/>
                  </a:cubicBezTo>
                  <a:cubicBezTo>
                    <a:pt x="76068" y="36513"/>
                    <a:pt x="82153" y="30427"/>
                    <a:pt x="91281" y="30427"/>
                  </a:cubicBezTo>
                  <a:cubicBezTo>
                    <a:pt x="100409" y="30427"/>
                    <a:pt x="106495" y="36513"/>
                    <a:pt x="106495" y="45641"/>
                  </a:cubicBezTo>
                  <a:cubicBezTo>
                    <a:pt x="106495" y="54769"/>
                    <a:pt x="112580" y="60854"/>
                    <a:pt x="121708" y="60854"/>
                  </a:cubicBezTo>
                  <a:lnTo>
                    <a:pt x="152135" y="60854"/>
                  </a:lnTo>
                  <a:lnTo>
                    <a:pt x="152135" y="91281"/>
                  </a:lnTo>
                  <a:lnTo>
                    <a:pt x="30427" y="91281"/>
                  </a:lnTo>
                  <a:lnTo>
                    <a:pt x="30427" y="60854"/>
                  </a:lnTo>
                  <a:close/>
                </a:path>
              </a:pathLst>
            </a:custGeom>
            <a:grpFill/>
            <a:ln w="15081"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A52FC2B8-F5E7-144D-B96B-BAE3092C4F50}"/>
                </a:ext>
              </a:extLst>
            </p:cNvPr>
            <p:cNvSpPr/>
            <p:nvPr/>
          </p:nvSpPr>
          <p:spPr>
            <a:xfrm>
              <a:off x="1913736" y="3735555"/>
              <a:ext cx="60854" cy="60854"/>
            </a:xfrm>
            <a:custGeom>
              <a:avLst/>
              <a:gdLst>
                <a:gd name="connsiteX0" fmla="*/ 15214 w 60854"/>
                <a:gd name="connsiteY0" fmla="*/ 30427 h 60854"/>
                <a:gd name="connsiteX1" fmla="*/ 30427 w 60854"/>
                <a:gd name="connsiteY1" fmla="*/ 30427 h 60854"/>
                <a:gd name="connsiteX2" fmla="*/ 30427 w 60854"/>
                <a:gd name="connsiteY2" fmla="*/ 45641 h 60854"/>
                <a:gd name="connsiteX3" fmla="*/ 45641 w 60854"/>
                <a:gd name="connsiteY3" fmla="*/ 60854 h 60854"/>
                <a:gd name="connsiteX4" fmla="*/ 60854 w 60854"/>
                <a:gd name="connsiteY4" fmla="*/ 45641 h 60854"/>
                <a:gd name="connsiteX5" fmla="*/ 60854 w 60854"/>
                <a:gd name="connsiteY5" fmla="*/ 15214 h 60854"/>
                <a:gd name="connsiteX6" fmla="*/ 45641 w 60854"/>
                <a:gd name="connsiteY6" fmla="*/ 0 h 60854"/>
                <a:gd name="connsiteX7" fmla="*/ 15214 w 60854"/>
                <a:gd name="connsiteY7" fmla="*/ 0 h 60854"/>
                <a:gd name="connsiteX8" fmla="*/ 0 w 60854"/>
                <a:gd name="connsiteY8" fmla="*/ 15214 h 60854"/>
                <a:gd name="connsiteX9" fmla="*/ 15214 w 60854"/>
                <a:gd name="connsiteY9" fmla="*/ 30427 h 6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54" h="60854">
                  <a:moveTo>
                    <a:pt x="15214" y="30427"/>
                  </a:moveTo>
                  <a:lnTo>
                    <a:pt x="30427" y="30427"/>
                  </a:lnTo>
                  <a:lnTo>
                    <a:pt x="30427" y="45641"/>
                  </a:lnTo>
                  <a:cubicBezTo>
                    <a:pt x="30427" y="54769"/>
                    <a:pt x="36512" y="60854"/>
                    <a:pt x="45641" y="60854"/>
                  </a:cubicBezTo>
                  <a:cubicBezTo>
                    <a:pt x="54769" y="60854"/>
                    <a:pt x="60854" y="54769"/>
                    <a:pt x="60854" y="45641"/>
                  </a:cubicBezTo>
                  <a:lnTo>
                    <a:pt x="60854" y="15214"/>
                  </a:lnTo>
                  <a:cubicBezTo>
                    <a:pt x="60854" y="6085"/>
                    <a:pt x="54769" y="0"/>
                    <a:pt x="45641" y="0"/>
                  </a:cubicBezTo>
                  <a:lnTo>
                    <a:pt x="15214" y="0"/>
                  </a:lnTo>
                  <a:cubicBezTo>
                    <a:pt x="6085" y="0"/>
                    <a:pt x="0" y="6085"/>
                    <a:pt x="0" y="15214"/>
                  </a:cubicBezTo>
                  <a:cubicBezTo>
                    <a:pt x="0" y="24342"/>
                    <a:pt x="6085" y="30427"/>
                    <a:pt x="15214" y="30427"/>
                  </a:cubicBezTo>
                  <a:close/>
                </a:path>
              </a:pathLst>
            </a:custGeom>
            <a:grpFill/>
            <a:ln w="15081"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59C8072B-A7B1-8549-8E04-E4BCA804E30B}"/>
                </a:ext>
              </a:extLst>
            </p:cNvPr>
            <p:cNvSpPr/>
            <p:nvPr/>
          </p:nvSpPr>
          <p:spPr>
            <a:xfrm>
              <a:off x="1715960" y="3963758"/>
              <a:ext cx="60854" cy="30427"/>
            </a:xfrm>
            <a:custGeom>
              <a:avLst/>
              <a:gdLst>
                <a:gd name="connsiteX0" fmla="*/ 15214 w 60854"/>
                <a:gd name="connsiteY0" fmla="*/ 30427 h 30427"/>
                <a:gd name="connsiteX1" fmla="*/ 45641 w 60854"/>
                <a:gd name="connsiteY1" fmla="*/ 30427 h 30427"/>
                <a:gd name="connsiteX2" fmla="*/ 60854 w 60854"/>
                <a:gd name="connsiteY2" fmla="*/ 15214 h 30427"/>
                <a:gd name="connsiteX3" fmla="*/ 45641 w 60854"/>
                <a:gd name="connsiteY3" fmla="*/ 0 h 30427"/>
                <a:gd name="connsiteX4" fmla="*/ 15214 w 60854"/>
                <a:gd name="connsiteY4" fmla="*/ 0 h 30427"/>
                <a:gd name="connsiteX5" fmla="*/ 0 w 60854"/>
                <a:gd name="connsiteY5" fmla="*/ 15214 h 30427"/>
                <a:gd name="connsiteX6" fmla="*/ 15214 w 60854"/>
                <a:gd name="connsiteY6" fmla="*/ 30427 h 3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4" h="30427">
                  <a:moveTo>
                    <a:pt x="15214" y="30427"/>
                  </a:moveTo>
                  <a:lnTo>
                    <a:pt x="45641" y="30427"/>
                  </a:lnTo>
                  <a:cubicBezTo>
                    <a:pt x="54769" y="30427"/>
                    <a:pt x="60854" y="24342"/>
                    <a:pt x="60854" y="15214"/>
                  </a:cubicBezTo>
                  <a:cubicBezTo>
                    <a:pt x="60854" y="6085"/>
                    <a:pt x="54769" y="0"/>
                    <a:pt x="45641" y="0"/>
                  </a:cubicBezTo>
                  <a:lnTo>
                    <a:pt x="15214" y="0"/>
                  </a:lnTo>
                  <a:cubicBezTo>
                    <a:pt x="6085" y="0"/>
                    <a:pt x="0" y="6085"/>
                    <a:pt x="0" y="15214"/>
                  </a:cubicBezTo>
                  <a:cubicBezTo>
                    <a:pt x="0" y="24342"/>
                    <a:pt x="6085" y="30427"/>
                    <a:pt x="15214" y="30427"/>
                  </a:cubicBezTo>
                  <a:close/>
                </a:path>
              </a:pathLst>
            </a:custGeom>
            <a:grpFill/>
            <a:ln w="15081"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4DE7E4A4-8C15-F940-8F33-1D695136E24A}"/>
                </a:ext>
              </a:extLst>
            </p:cNvPr>
            <p:cNvSpPr/>
            <p:nvPr/>
          </p:nvSpPr>
          <p:spPr>
            <a:xfrm>
              <a:off x="1808192" y="3887149"/>
              <a:ext cx="181255" cy="167111"/>
            </a:xfrm>
            <a:custGeom>
              <a:avLst/>
              <a:gdLst>
                <a:gd name="connsiteX0" fmla="*/ 164877 w 181255"/>
                <a:gd name="connsiteY0" fmla="*/ 21841 h 167111"/>
                <a:gd name="connsiteX1" fmla="*/ 94895 w 181255"/>
                <a:gd name="connsiteY1" fmla="*/ 2063 h 167111"/>
                <a:gd name="connsiteX2" fmla="*/ 90331 w 181255"/>
                <a:gd name="connsiteY2" fmla="*/ 3585 h 167111"/>
                <a:gd name="connsiteX3" fmla="*/ 85767 w 181255"/>
                <a:gd name="connsiteY3" fmla="*/ 2063 h 167111"/>
                <a:gd name="connsiteX4" fmla="*/ 15784 w 181255"/>
                <a:gd name="connsiteY4" fmla="*/ 21841 h 167111"/>
                <a:gd name="connsiteX5" fmla="*/ 3614 w 181255"/>
                <a:gd name="connsiteY5" fmla="*/ 84216 h 167111"/>
                <a:gd name="connsiteX6" fmla="*/ 21870 w 181255"/>
                <a:gd name="connsiteY6" fmla="*/ 137464 h 167111"/>
                <a:gd name="connsiteX7" fmla="*/ 64468 w 181255"/>
                <a:gd name="connsiteY7" fmla="*/ 166369 h 167111"/>
                <a:gd name="connsiteX8" fmla="*/ 76639 w 181255"/>
                <a:gd name="connsiteY8" fmla="*/ 164848 h 167111"/>
                <a:gd name="connsiteX9" fmla="*/ 88809 w 181255"/>
                <a:gd name="connsiteY9" fmla="*/ 161805 h 167111"/>
                <a:gd name="connsiteX10" fmla="*/ 100980 w 181255"/>
                <a:gd name="connsiteY10" fmla="*/ 164848 h 167111"/>
                <a:gd name="connsiteX11" fmla="*/ 157270 w 181255"/>
                <a:gd name="connsiteY11" fmla="*/ 137464 h 167111"/>
                <a:gd name="connsiteX12" fmla="*/ 175527 w 181255"/>
                <a:gd name="connsiteY12" fmla="*/ 84216 h 167111"/>
                <a:gd name="connsiteX13" fmla="*/ 164877 w 181255"/>
                <a:gd name="connsiteY13" fmla="*/ 21841 h 167111"/>
                <a:gd name="connsiteX14" fmla="*/ 149664 w 181255"/>
                <a:gd name="connsiteY14" fmla="*/ 75088 h 167111"/>
                <a:gd name="connsiteX15" fmla="*/ 131407 w 181255"/>
                <a:gd name="connsiteY15" fmla="*/ 128336 h 167111"/>
                <a:gd name="connsiteX16" fmla="*/ 111630 w 181255"/>
                <a:gd name="connsiteY16" fmla="*/ 137464 h 167111"/>
                <a:gd name="connsiteX17" fmla="*/ 94895 w 181255"/>
                <a:gd name="connsiteY17" fmla="*/ 132900 h 167111"/>
                <a:gd name="connsiteX18" fmla="*/ 87288 w 181255"/>
                <a:gd name="connsiteY18" fmla="*/ 132900 h 167111"/>
                <a:gd name="connsiteX19" fmla="*/ 70553 w 181255"/>
                <a:gd name="connsiteY19" fmla="*/ 137464 h 167111"/>
                <a:gd name="connsiteX20" fmla="*/ 50775 w 181255"/>
                <a:gd name="connsiteY20" fmla="*/ 128336 h 167111"/>
                <a:gd name="connsiteX21" fmla="*/ 32519 w 181255"/>
                <a:gd name="connsiteY21" fmla="*/ 75088 h 167111"/>
                <a:gd name="connsiteX22" fmla="*/ 38605 w 181255"/>
                <a:gd name="connsiteY22" fmla="*/ 44661 h 167111"/>
                <a:gd name="connsiteX23" fmla="*/ 67510 w 181255"/>
                <a:gd name="connsiteY23" fmla="*/ 32490 h 167111"/>
                <a:gd name="connsiteX24" fmla="*/ 76639 w 181255"/>
                <a:gd name="connsiteY24" fmla="*/ 34012 h 167111"/>
                <a:gd name="connsiteX25" fmla="*/ 85767 w 181255"/>
                <a:gd name="connsiteY25" fmla="*/ 37054 h 167111"/>
                <a:gd name="connsiteX26" fmla="*/ 94895 w 181255"/>
                <a:gd name="connsiteY26" fmla="*/ 37054 h 167111"/>
                <a:gd name="connsiteX27" fmla="*/ 102502 w 181255"/>
                <a:gd name="connsiteY27" fmla="*/ 34012 h 167111"/>
                <a:gd name="connsiteX28" fmla="*/ 142057 w 181255"/>
                <a:gd name="connsiteY28" fmla="*/ 44661 h 167111"/>
                <a:gd name="connsiteX29" fmla="*/ 149664 w 181255"/>
                <a:gd name="connsiteY29" fmla="*/ 75088 h 16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255" h="167111">
                  <a:moveTo>
                    <a:pt x="164877" y="21841"/>
                  </a:moveTo>
                  <a:cubicBezTo>
                    <a:pt x="148142" y="3585"/>
                    <a:pt x="120758" y="-4022"/>
                    <a:pt x="94895" y="2063"/>
                  </a:cubicBezTo>
                  <a:lnTo>
                    <a:pt x="90331" y="3585"/>
                  </a:lnTo>
                  <a:lnTo>
                    <a:pt x="85767" y="2063"/>
                  </a:lnTo>
                  <a:cubicBezTo>
                    <a:pt x="59904" y="-4022"/>
                    <a:pt x="34041" y="3585"/>
                    <a:pt x="15784" y="21841"/>
                  </a:cubicBezTo>
                  <a:cubicBezTo>
                    <a:pt x="571" y="38576"/>
                    <a:pt x="-3993" y="62917"/>
                    <a:pt x="3614" y="84216"/>
                  </a:cubicBezTo>
                  <a:lnTo>
                    <a:pt x="21870" y="137464"/>
                  </a:lnTo>
                  <a:cubicBezTo>
                    <a:pt x="29477" y="155720"/>
                    <a:pt x="46211" y="166369"/>
                    <a:pt x="64468" y="166369"/>
                  </a:cubicBezTo>
                  <a:cubicBezTo>
                    <a:pt x="69032" y="166369"/>
                    <a:pt x="73596" y="166369"/>
                    <a:pt x="76639" y="164848"/>
                  </a:cubicBezTo>
                  <a:lnTo>
                    <a:pt x="88809" y="161805"/>
                  </a:lnTo>
                  <a:lnTo>
                    <a:pt x="100980" y="164848"/>
                  </a:lnTo>
                  <a:cubicBezTo>
                    <a:pt x="123801" y="172455"/>
                    <a:pt x="148142" y="160284"/>
                    <a:pt x="157270" y="137464"/>
                  </a:cubicBezTo>
                  <a:lnTo>
                    <a:pt x="175527" y="84216"/>
                  </a:lnTo>
                  <a:cubicBezTo>
                    <a:pt x="186176" y="62917"/>
                    <a:pt x="181612" y="40097"/>
                    <a:pt x="164877" y="21841"/>
                  </a:cubicBezTo>
                  <a:close/>
                  <a:moveTo>
                    <a:pt x="149664" y="75088"/>
                  </a:moveTo>
                  <a:lnTo>
                    <a:pt x="131407" y="128336"/>
                  </a:lnTo>
                  <a:cubicBezTo>
                    <a:pt x="128365" y="135942"/>
                    <a:pt x="119236" y="140506"/>
                    <a:pt x="111630" y="137464"/>
                  </a:cubicBezTo>
                  <a:lnTo>
                    <a:pt x="94895" y="132900"/>
                  </a:lnTo>
                  <a:cubicBezTo>
                    <a:pt x="91852" y="132900"/>
                    <a:pt x="88809" y="132900"/>
                    <a:pt x="87288" y="132900"/>
                  </a:cubicBezTo>
                  <a:lnTo>
                    <a:pt x="70553" y="137464"/>
                  </a:lnTo>
                  <a:cubicBezTo>
                    <a:pt x="62946" y="140506"/>
                    <a:pt x="53818" y="135942"/>
                    <a:pt x="50775" y="128336"/>
                  </a:cubicBezTo>
                  <a:lnTo>
                    <a:pt x="32519" y="75088"/>
                  </a:lnTo>
                  <a:cubicBezTo>
                    <a:pt x="27955" y="64439"/>
                    <a:pt x="30998" y="52268"/>
                    <a:pt x="38605" y="44661"/>
                  </a:cubicBezTo>
                  <a:cubicBezTo>
                    <a:pt x="44690" y="38576"/>
                    <a:pt x="55340" y="32490"/>
                    <a:pt x="67510" y="32490"/>
                  </a:cubicBezTo>
                  <a:cubicBezTo>
                    <a:pt x="70553" y="32490"/>
                    <a:pt x="73596" y="32490"/>
                    <a:pt x="76639" y="34012"/>
                  </a:cubicBezTo>
                  <a:lnTo>
                    <a:pt x="85767" y="37054"/>
                  </a:lnTo>
                  <a:cubicBezTo>
                    <a:pt x="88809" y="38576"/>
                    <a:pt x="91852" y="38576"/>
                    <a:pt x="94895" y="37054"/>
                  </a:cubicBezTo>
                  <a:lnTo>
                    <a:pt x="102502" y="34012"/>
                  </a:lnTo>
                  <a:cubicBezTo>
                    <a:pt x="117715" y="29448"/>
                    <a:pt x="132929" y="34012"/>
                    <a:pt x="142057" y="44661"/>
                  </a:cubicBezTo>
                  <a:cubicBezTo>
                    <a:pt x="151185" y="50746"/>
                    <a:pt x="152706" y="62917"/>
                    <a:pt x="149664" y="75088"/>
                  </a:cubicBezTo>
                  <a:close/>
                </a:path>
              </a:pathLst>
            </a:custGeom>
            <a:grpFill/>
            <a:ln w="15081"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D84952BE-867A-C045-BF4B-38E2EC793976}"/>
                </a:ext>
              </a:extLst>
            </p:cNvPr>
            <p:cNvSpPr/>
            <p:nvPr/>
          </p:nvSpPr>
          <p:spPr>
            <a:xfrm>
              <a:off x="1715960" y="3842050"/>
              <a:ext cx="106494" cy="30427"/>
            </a:xfrm>
            <a:custGeom>
              <a:avLst/>
              <a:gdLst>
                <a:gd name="connsiteX0" fmla="*/ 106495 w 106494"/>
                <a:gd name="connsiteY0" fmla="*/ 15214 h 30427"/>
                <a:gd name="connsiteX1" fmla="*/ 91281 w 106494"/>
                <a:gd name="connsiteY1" fmla="*/ 0 h 30427"/>
                <a:gd name="connsiteX2" fmla="*/ 15214 w 106494"/>
                <a:gd name="connsiteY2" fmla="*/ 0 h 30427"/>
                <a:gd name="connsiteX3" fmla="*/ 0 w 106494"/>
                <a:gd name="connsiteY3" fmla="*/ 15214 h 30427"/>
                <a:gd name="connsiteX4" fmla="*/ 15214 w 106494"/>
                <a:gd name="connsiteY4" fmla="*/ 30427 h 30427"/>
                <a:gd name="connsiteX5" fmla="*/ 91281 w 106494"/>
                <a:gd name="connsiteY5" fmla="*/ 30427 h 30427"/>
                <a:gd name="connsiteX6" fmla="*/ 106495 w 106494"/>
                <a:gd name="connsiteY6" fmla="*/ 15214 h 3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94" h="30427">
                  <a:moveTo>
                    <a:pt x="106495" y="15214"/>
                  </a:moveTo>
                  <a:cubicBezTo>
                    <a:pt x="106495" y="6085"/>
                    <a:pt x="100409" y="0"/>
                    <a:pt x="91281" y="0"/>
                  </a:cubicBezTo>
                  <a:lnTo>
                    <a:pt x="15214" y="0"/>
                  </a:lnTo>
                  <a:cubicBezTo>
                    <a:pt x="6085" y="0"/>
                    <a:pt x="0" y="6085"/>
                    <a:pt x="0" y="15214"/>
                  </a:cubicBezTo>
                  <a:cubicBezTo>
                    <a:pt x="0" y="24342"/>
                    <a:pt x="6085" y="30427"/>
                    <a:pt x="15214" y="30427"/>
                  </a:cubicBezTo>
                  <a:lnTo>
                    <a:pt x="91281" y="30427"/>
                  </a:lnTo>
                  <a:cubicBezTo>
                    <a:pt x="100409" y="30427"/>
                    <a:pt x="106495" y="24342"/>
                    <a:pt x="106495" y="15214"/>
                  </a:cubicBezTo>
                  <a:close/>
                </a:path>
              </a:pathLst>
            </a:custGeom>
            <a:grpFill/>
            <a:ln w="15081"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A3BB98B1-40DF-B941-B19C-A68D21DE3165}"/>
                </a:ext>
              </a:extLst>
            </p:cNvPr>
            <p:cNvSpPr/>
            <p:nvPr/>
          </p:nvSpPr>
          <p:spPr>
            <a:xfrm>
              <a:off x="1715960" y="3902904"/>
              <a:ext cx="60854" cy="30427"/>
            </a:xfrm>
            <a:custGeom>
              <a:avLst/>
              <a:gdLst>
                <a:gd name="connsiteX0" fmla="*/ 15214 w 60854"/>
                <a:gd name="connsiteY0" fmla="*/ 30427 h 30427"/>
                <a:gd name="connsiteX1" fmla="*/ 45641 w 60854"/>
                <a:gd name="connsiteY1" fmla="*/ 30427 h 30427"/>
                <a:gd name="connsiteX2" fmla="*/ 60854 w 60854"/>
                <a:gd name="connsiteY2" fmla="*/ 15214 h 30427"/>
                <a:gd name="connsiteX3" fmla="*/ 45641 w 60854"/>
                <a:gd name="connsiteY3" fmla="*/ 0 h 30427"/>
                <a:gd name="connsiteX4" fmla="*/ 15214 w 60854"/>
                <a:gd name="connsiteY4" fmla="*/ 0 h 30427"/>
                <a:gd name="connsiteX5" fmla="*/ 0 w 60854"/>
                <a:gd name="connsiteY5" fmla="*/ 15214 h 30427"/>
                <a:gd name="connsiteX6" fmla="*/ 15214 w 60854"/>
                <a:gd name="connsiteY6" fmla="*/ 30427 h 3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4" h="30427">
                  <a:moveTo>
                    <a:pt x="15214" y="30427"/>
                  </a:moveTo>
                  <a:lnTo>
                    <a:pt x="45641" y="30427"/>
                  </a:lnTo>
                  <a:cubicBezTo>
                    <a:pt x="54769" y="30427"/>
                    <a:pt x="60854" y="24342"/>
                    <a:pt x="60854" y="15214"/>
                  </a:cubicBezTo>
                  <a:cubicBezTo>
                    <a:pt x="60854" y="6085"/>
                    <a:pt x="54769" y="0"/>
                    <a:pt x="45641" y="0"/>
                  </a:cubicBezTo>
                  <a:lnTo>
                    <a:pt x="15214" y="0"/>
                  </a:lnTo>
                  <a:cubicBezTo>
                    <a:pt x="6085" y="0"/>
                    <a:pt x="0" y="6085"/>
                    <a:pt x="0" y="15214"/>
                  </a:cubicBezTo>
                  <a:cubicBezTo>
                    <a:pt x="0" y="24342"/>
                    <a:pt x="6085" y="30427"/>
                    <a:pt x="15214" y="30427"/>
                  </a:cubicBezTo>
                  <a:close/>
                </a:path>
              </a:pathLst>
            </a:custGeom>
            <a:grpFill/>
            <a:ln w="15081"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E0C2CF72-642E-184D-9FBD-A103C899EB02}"/>
                </a:ext>
              </a:extLst>
            </p:cNvPr>
            <p:cNvSpPr/>
            <p:nvPr/>
          </p:nvSpPr>
          <p:spPr>
            <a:xfrm>
              <a:off x="1639892" y="3735555"/>
              <a:ext cx="167348" cy="319484"/>
            </a:xfrm>
            <a:custGeom>
              <a:avLst/>
              <a:gdLst>
                <a:gd name="connsiteX0" fmla="*/ 152135 w 167348"/>
                <a:gd name="connsiteY0" fmla="*/ 289057 h 319484"/>
                <a:gd name="connsiteX1" fmla="*/ 30427 w 167348"/>
                <a:gd name="connsiteY1" fmla="*/ 289057 h 319484"/>
                <a:gd name="connsiteX2" fmla="*/ 30427 w 167348"/>
                <a:gd name="connsiteY2" fmla="*/ 30427 h 319484"/>
                <a:gd name="connsiteX3" fmla="*/ 45641 w 167348"/>
                <a:gd name="connsiteY3" fmla="*/ 30427 h 319484"/>
                <a:gd name="connsiteX4" fmla="*/ 60854 w 167348"/>
                <a:gd name="connsiteY4" fmla="*/ 15214 h 319484"/>
                <a:gd name="connsiteX5" fmla="*/ 45641 w 167348"/>
                <a:gd name="connsiteY5" fmla="*/ 0 h 319484"/>
                <a:gd name="connsiteX6" fmla="*/ 15214 w 167348"/>
                <a:gd name="connsiteY6" fmla="*/ 0 h 319484"/>
                <a:gd name="connsiteX7" fmla="*/ 0 w 167348"/>
                <a:gd name="connsiteY7" fmla="*/ 15214 h 319484"/>
                <a:gd name="connsiteX8" fmla="*/ 0 w 167348"/>
                <a:gd name="connsiteY8" fmla="*/ 304271 h 319484"/>
                <a:gd name="connsiteX9" fmla="*/ 15214 w 167348"/>
                <a:gd name="connsiteY9" fmla="*/ 319484 h 319484"/>
                <a:gd name="connsiteX10" fmla="*/ 152135 w 167348"/>
                <a:gd name="connsiteY10" fmla="*/ 319484 h 319484"/>
                <a:gd name="connsiteX11" fmla="*/ 167349 w 167348"/>
                <a:gd name="connsiteY11" fmla="*/ 304271 h 319484"/>
                <a:gd name="connsiteX12" fmla="*/ 152135 w 167348"/>
                <a:gd name="connsiteY12" fmla="*/ 289057 h 31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348" h="319484">
                  <a:moveTo>
                    <a:pt x="152135" y="289057"/>
                  </a:moveTo>
                  <a:lnTo>
                    <a:pt x="30427" y="289057"/>
                  </a:lnTo>
                  <a:lnTo>
                    <a:pt x="30427" y="30427"/>
                  </a:lnTo>
                  <a:lnTo>
                    <a:pt x="45641" y="30427"/>
                  </a:lnTo>
                  <a:cubicBezTo>
                    <a:pt x="54769" y="30427"/>
                    <a:pt x="60854" y="24342"/>
                    <a:pt x="60854" y="15214"/>
                  </a:cubicBezTo>
                  <a:cubicBezTo>
                    <a:pt x="60854" y="6085"/>
                    <a:pt x="54769" y="0"/>
                    <a:pt x="45641" y="0"/>
                  </a:cubicBezTo>
                  <a:lnTo>
                    <a:pt x="15214" y="0"/>
                  </a:lnTo>
                  <a:cubicBezTo>
                    <a:pt x="6085" y="0"/>
                    <a:pt x="0" y="6085"/>
                    <a:pt x="0" y="15214"/>
                  </a:cubicBezTo>
                  <a:lnTo>
                    <a:pt x="0" y="304271"/>
                  </a:lnTo>
                  <a:cubicBezTo>
                    <a:pt x="0" y="313399"/>
                    <a:pt x="6085" y="319484"/>
                    <a:pt x="15214" y="319484"/>
                  </a:cubicBezTo>
                  <a:lnTo>
                    <a:pt x="152135" y="319484"/>
                  </a:lnTo>
                  <a:cubicBezTo>
                    <a:pt x="161264" y="319484"/>
                    <a:pt x="167349" y="313399"/>
                    <a:pt x="167349" y="304271"/>
                  </a:cubicBezTo>
                  <a:cubicBezTo>
                    <a:pt x="167349" y="295143"/>
                    <a:pt x="161264" y="289057"/>
                    <a:pt x="152135" y="289057"/>
                  </a:cubicBezTo>
                  <a:close/>
                </a:path>
              </a:pathLst>
            </a:custGeom>
            <a:grpFill/>
            <a:ln w="15081"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AA28EF5B-5074-2041-B728-6CC5FFCC17B3}"/>
                </a:ext>
              </a:extLst>
            </p:cNvPr>
            <p:cNvSpPr/>
            <p:nvPr/>
          </p:nvSpPr>
          <p:spPr>
            <a:xfrm>
              <a:off x="1898522" y="3811623"/>
              <a:ext cx="45640" cy="60854"/>
            </a:xfrm>
            <a:custGeom>
              <a:avLst/>
              <a:gdLst>
                <a:gd name="connsiteX0" fmla="*/ 0 w 45640"/>
                <a:gd name="connsiteY0" fmla="*/ 60854 h 60854"/>
                <a:gd name="connsiteX1" fmla="*/ 45641 w 45640"/>
                <a:gd name="connsiteY1" fmla="*/ 15214 h 60854"/>
                <a:gd name="connsiteX2" fmla="*/ 45641 w 45640"/>
                <a:gd name="connsiteY2" fmla="*/ 0 h 60854"/>
                <a:gd name="connsiteX3" fmla="*/ 0 w 45640"/>
                <a:gd name="connsiteY3" fmla="*/ 45641 h 60854"/>
                <a:gd name="connsiteX4" fmla="*/ 0 w 45640"/>
                <a:gd name="connsiteY4" fmla="*/ 60854 h 6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40" h="60854">
                  <a:moveTo>
                    <a:pt x="0" y="60854"/>
                  </a:moveTo>
                  <a:cubicBezTo>
                    <a:pt x="25863" y="60854"/>
                    <a:pt x="45641" y="41077"/>
                    <a:pt x="45641" y="15214"/>
                  </a:cubicBezTo>
                  <a:lnTo>
                    <a:pt x="45641" y="0"/>
                  </a:lnTo>
                  <a:cubicBezTo>
                    <a:pt x="19778" y="0"/>
                    <a:pt x="0" y="19778"/>
                    <a:pt x="0" y="45641"/>
                  </a:cubicBezTo>
                  <a:lnTo>
                    <a:pt x="0" y="60854"/>
                  </a:lnTo>
                  <a:close/>
                </a:path>
              </a:pathLst>
            </a:custGeom>
            <a:grpFill/>
            <a:ln w="15081" cap="flat">
              <a:noFill/>
              <a:prstDash val="solid"/>
              <a:miter/>
            </a:ln>
          </p:spPr>
          <p:txBody>
            <a:bodyPr rtlCol="0" anchor="ctr"/>
            <a:lstStyle/>
            <a:p>
              <a:endParaRPr lang="en-US" dirty="0"/>
            </a:p>
          </p:txBody>
        </p:sp>
      </p:grpSp>
      <p:sp>
        <p:nvSpPr>
          <p:cNvPr id="23" name="Freeform 22">
            <a:extLst>
              <a:ext uri="{FF2B5EF4-FFF2-40B4-BE49-F238E27FC236}">
                <a16:creationId xmlns:a16="http://schemas.microsoft.com/office/drawing/2014/main" id="{6C28D570-764E-8746-A9D3-AD94F6E88F8D}"/>
              </a:ext>
            </a:extLst>
          </p:cNvPr>
          <p:cNvSpPr/>
          <p:nvPr/>
        </p:nvSpPr>
        <p:spPr>
          <a:xfrm>
            <a:off x="5568474"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4" name="Rectangle 23"/>
          <p:cNvSpPr/>
          <p:nvPr/>
        </p:nvSpPr>
        <p:spPr>
          <a:xfrm>
            <a:off x="6173739" y="1053862"/>
            <a:ext cx="2850982" cy="4750275"/>
          </a:xfrm>
          <a:prstGeom prst="rect">
            <a:avLst/>
          </a:prstGeom>
          <a:noFill/>
        </p:spPr>
        <p:txBody>
          <a:bodyPr wrap="square">
            <a:spAutoFit/>
          </a:bodyPr>
          <a:lstStyle/>
          <a:p>
            <a:pPr algn="l"/>
            <a:r>
              <a:rPr lang="en-US" sz="1600" b="1" dirty="0">
                <a:solidFill>
                  <a:schemeClr val="bg1"/>
                </a:solidFill>
                <a:latin typeface="Roboto Condensed" panose="02000000000000000000" pitchFamily="2" charset="0"/>
                <a:ea typeface="Roboto Condensed" panose="02000000000000000000" pitchFamily="2" charset="0"/>
              </a:rPr>
              <a:t>Important </a:t>
            </a:r>
          </a:p>
          <a:p>
            <a:pPr algn="l"/>
            <a:r>
              <a:rPr lang="en-US" sz="1600" dirty="0">
                <a:solidFill>
                  <a:schemeClr val="bg1"/>
                </a:solidFill>
                <a:latin typeface="Roboto Condensed" panose="02000000000000000000" pitchFamily="2" charset="0"/>
                <a:ea typeface="Roboto Condensed" panose="02000000000000000000" pitchFamily="2" charset="0"/>
              </a:rPr>
              <a:t>This information is not accounting, tax, or legal advice—please contact your accounting, tax, or legal professional for such guidance.  This information should not be relied upon as advice regarding any individual situation.</a:t>
            </a:r>
          </a:p>
          <a:p>
            <a:pPr algn="l"/>
            <a:r>
              <a:rPr lang="en-US" sz="1600" dirty="0">
                <a:solidFill>
                  <a:schemeClr val="bg1"/>
                </a:solidFill>
                <a:latin typeface="Roboto Condensed" panose="02000000000000000000" pitchFamily="2" charset="0"/>
                <a:ea typeface="Roboto Condensed" panose="02000000000000000000" pitchFamily="2" charset="0"/>
              </a:rPr>
              <a:t> </a:t>
            </a:r>
          </a:p>
          <a:p>
            <a:pPr algn="l"/>
            <a:r>
              <a:rPr lang="en-US" sz="1600" dirty="0">
                <a:solidFill>
                  <a:schemeClr val="bg1"/>
                </a:solidFill>
                <a:latin typeface="Roboto Condensed" panose="02000000000000000000" pitchFamily="2" charset="0"/>
                <a:ea typeface="Roboto Condensed" panose="02000000000000000000" pitchFamily="2" charset="0"/>
              </a:rPr>
              <a:t>It is a general outline of covered benefits and does not include all the benefits, limitations, and exclusions of the policy.  If there are any discrepancies between the illustrations contained herein and the insurance carrier proposal or contract, the insurance carrier materials prevail. See insurance company contract for full list of exclusions.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type="body" idx="1"/>
          </p:nvPr>
        </p:nvSpPr>
        <p:spPr>
          <a:xfrm>
            <a:off x="742819" y="1544672"/>
            <a:ext cx="8161338" cy="3537366"/>
          </a:xfrm>
        </p:spPr>
        <p:txBody>
          <a:bodyPr/>
          <a:lstStyle/>
          <a:p>
            <a:pPr algn="ctr"/>
            <a:r>
              <a:rPr lang="en-US" altLang="en-US" dirty="0">
                <a:latin typeface="Roboto Condensed" panose="02000000000000000000" pitchFamily="2" charset="0"/>
                <a:ea typeface="Roboto Condensed" panose="02000000000000000000" pitchFamily="2" charset="0"/>
              </a:rPr>
              <a:t>SIXT RENT A CAR will also make an annual contribution to your HSA of $500, deposited in 26 disbursements ($19.23 </a:t>
            </a:r>
            <a:r>
              <a:rPr lang="en-US" altLang="en-US">
                <a:latin typeface="Roboto Condensed" panose="02000000000000000000" pitchFamily="2" charset="0"/>
                <a:ea typeface="Roboto Condensed" panose="02000000000000000000" pitchFamily="2" charset="0"/>
              </a:rPr>
              <a:t>per paycheck).</a:t>
            </a:r>
            <a:endParaRPr lang="en-US" altLang="en-US" dirty="0">
              <a:latin typeface="Roboto Condensed" panose="02000000000000000000" pitchFamily="2" charset="0"/>
              <a:ea typeface="Roboto Condensed" panose="02000000000000000000" pitchFamily="2" charset="0"/>
            </a:endParaRPr>
          </a:p>
          <a:p>
            <a:pPr algn="ctr"/>
            <a:endParaRPr lang="en-US" altLang="en-US" dirty="0">
              <a:latin typeface="Roboto Condensed" panose="02000000000000000000" pitchFamily="2" charset="0"/>
              <a:ea typeface="Roboto Condensed" panose="02000000000000000000" pitchFamily="2" charset="0"/>
            </a:endParaRPr>
          </a:p>
          <a:p>
            <a:pPr algn="ctr"/>
            <a:r>
              <a:rPr lang="en-US" altLang="en-US" dirty="0">
                <a:latin typeface="Roboto Condensed" panose="02000000000000000000" pitchFamily="2" charset="0"/>
                <a:ea typeface="Roboto Condensed" panose="02000000000000000000" pitchFamily="2" charset="0"/>
              </a:rPr>
              <a:t>The IRS allows an annual maximum contribution to your HSA. </a:t>
            </a:r>
          </a:p>
          <a:p>
            <a:endParaRPr lang="en-US" altLang="en-US" dirty="0">
              <a:latin typeface="Roboto Condensed" panose="02000000000000000000" pitchFamily="2" charset="0"/>
              <a:ea typeface="Roboto Condensed" panose="02000000000000000000" pitchFamily="2" charset="0"/>
            </a:endParaRPr>
          </a:p>
        </p:txBody>
      </p:sp>
      <p:sp>
        <p:nvSpPr>
          <p:cNvPr id="8" name="Title 1"/>
          <p:cNvSpPr>
            <a:spLocks noGrp="1"/>
          </p:cNvSpPr>
          <p:nvPr>
            <p:ph type="title"/>
          </p:nvPr>
        </p:nvSpPr>
        <p:spPr>
          <a:xfrm>
            <a:off x="1272991" y="419662"/>
            <a:ext cx="8212868" cy="732365"/>
          </a:xfrm>
        </p:spPr>
        <p:txBody>
          <a:bodyPr/>
          <a:lstStyle/>
          <a:p>
            <a:pPr algn="l">
              <a:defRPr/>
            </a:pPr>
            <a:r>
              <a:rPr lang="en-US" sz="4400" b="0" dirty="0">
                <a:solidFill>
                  <a:srgbClr val="FF5F00"/>
                </a:solidFill>
                <a:latin typeface="Roboto Condensed" panose="02000000000000000000" pitchFamily="2" charset="0"/>
                <a:ea typeface="Roboto Condensed" panose="02000000000000000000" pitchFamily="2" charset="0"/>
              </a:rPr>
              <a:t>Health Savings Account (HSA)</a:t>
            </a:r>
          </a:p>
        </p:txBody>
      </p:sp>
      <p:graphicFrame>
        <p:nvGraphicFramePr>
          <p:cNvPr id="3" name="Table 2"/>
          <p:cNvGraphicFramePr>
            <a:graphicFrameLocks noGrp="1"/>
          </p:cNvGraphicFramePr>
          <p:nvPr>
            <p:extLst>
              <p:ext uri="{D42A27DB-BD31-4B8C-83A1-F6EECF244321}">
                <p14:modId xmlns:p14="http://schemas.microsoft.com/office/powerpoint/2010/main" val="2660884982"/>
              </p:ext>
            </p:extLst>
          </p:nvPr>
        </p:nvGraphicFramePr>
        <p:xfrm>
          <a:off x="1505125" y="3313355"/>
          <a:ext cx="6636725" cy="1587117"/>
        </p:xfrm>
        <a:graphic>
          <a:graphicData uri="http://schemas.openxmlformats.org/drawingml/2006/table">
            <a:tbl>
              <a:tblPr firstRow="1" firstCol="1" bandRow="1"/>
              <a:tblGrid>
                <a:gridCol w="3560714">
                  <a:extLst>
                    <a:ext uri="{9D8B030D-6E8A-4147-A177-3AD203B41FA5}">
                      <a16:colId xmlns:a16="http://schemas.microsoft.com/office/drawing/2014/main" val="20000"/>
                    </a:ext>
                  </a:extLst>
                </a:gridCol>
                <a:gridCol w="3076011">
                  <a:extLst>
                    <a:ext uri="{9D8B030D-6E8A-4147-A177-3AD203B41FA5}">
                      <a16:colId xmlns:a16="http://schemas.microsoft.com/office/drawing/2014/main" val="890205027"/>
                    </a:ext>
                  </a:extLst>
                </a:gridCol>
              </a:tblGrid>
              <a:tr h="413182">
                <a:tc>
                  <a:txBody>
                    <a:bodyPr/>
                    <a:lstStyle/>
                    <a:p>
                      <a:pPr marL="0" marR="0" algn="ctr">
                        <a:spcBef>
                          <a:spcPts val="0"/>
                        </a:spcBef>
                        <a:spcAft>
                          <a:spcPts val="600"/>
                        </a:spcAft>
                      </a:pPr>
                      <a:r>
                        <a:rPr lang="en-US" sz="3200" cap="all" spc="50" dirty="0">
                          <a:solidFill>
                            <a:srgbClr val="00A8C8"/>
                          </a:solidFill>
                          <a:effectLst/>
                          <a:latin typeface="Roboto Condensed" panose="02000000000000000000" pitchFamily="2" charset="0"/>
                          <a:ea typeface="Roboto Condensed" panose="02000000000000000000" pitchFamily="2" charset="0"/>
                          <a:cs typeface="Arial"/>
                        </a:rPr>
                        <a:t> </a:t>
                      </a:r>
                    </a:p>
                  </a:txBody>
                  <a:tcPr marL="68580" marR="68580" marT="0" marB="0">
                    <a:lnL>
                      <a:noFill/>
                    </a:lnL>
                    <a:lnR w="57150" cap="flat" cmpd="sng" algn="ctr">
                      <a:solidFill>
                        <a:srgbClr val="FFFFFF"/>
                      </a:solidFill>
                      <a:prstDash val="solid"/>
                      <a:round/>
                      <a:headEnd type="none" w="med" len="med"/>
                      <a:tailEnd type="none" w="med" len="med"/>
                    </a:lnR>
                    <a:lnT>
                      <a:noFill/>
                    </a:lnT>
                    <a:lnB w="12700" cap="flat" cmpd="sng" algn="ctr">
                      <a:solidFill>
                        <a:srgbClr val="FF5F00"/>
                      </a:solidFill>
                      <a:prstDash val="solid"/>
                      <a:round/>
                      <a:headEnd type="none" w="med" len="med"/>
                      <a:tailEnd type="none" w="med" len="med"/>
                    </a:lnB>
                  </a:tcPr>
                </a:tc>
                <a:tc>
                  <a:txBody>
                    <a:bodyPr/>
                    <a:lstStyle/>
                    <a:p>
                      <a:pPr marL="0" marR="0" algn="ctr">
                        <a:spcBef>
                          <a:spcPts val="0"/>
                        </a:spcBef>
                        <a:spcAft>
                          <a:spcPts val="600"/>
                        </a:spcAft>
                      </a:pPr>
                      <a:r>
                        <a:rPr lang="en-US" sz="2800" kern="1200" spc="50" dirty="0">
                          <a:solidFill>
                            <a:srgbClr val="FF5F00"/>
                          </a:solidFill>
                          <a:effectLst/>
                          <a:latin typeface="Roboto Condensed" panose="02000000000000000000" pitchFamily="2" charset="0"/>
                          <a:ea typeface="Roboto Condensed" panose="02000000000000000000" pitchFamily="2" charset="0"/>
                          <a:cs typeface="Times New Roman"/>
                        </a:rPr>
                        <a:t>2026 IRS Max</a:t>
                      </a:r>
                    </a:p>
                  </a:txBody>
                  <a:tcPr marL="68580" marR="68580" marT="0" marB="0" anchor="ctr">
                    <a:lnL w="57150" cap="flat" cmpd="sng" algn="ctr">
                      <a:solidFill>
                        <a:srgbClr val="FFFFFF"/>
                      </a:solidFill>
                      <a:prstDash val="solid"/>
                      <a:round/>
                      <a:headEnd type="none" w="med" len="med"/>
                      <a:tailEnd type="none" w="med" len="med"/>
                    </a:lnL>
                    <a:lnR>
                      <a:noFill/>
                    </a:lnR>
                    <a:lnT>
                      <a:noFill/>
                    </a:lnT>
                    <a:lnB w="12700" cap="flat" cmpd="sng" algn="ctr">
                      <a:solidFill>
                        <a:srgbClr val="FF5F00"/>
                      </a:solidFill>
                      <a:prstDash val="solid"/>
                      <a:round/>
                      <a:headEnd type="none" w="med" len="med"/>
                      <a:tailEnd type="none" w="med" len="med"/>
                    </a:lnB>
                  </a:tcPr>
                </a:tc>
                <a:extLst>
                  <a:ext uri="{0D108BD9-81ED-4DB2-BD59-A6C34878D82A}">
                    <a16:rowId xmlns:a16="http://schemas.microsoft.com/office/drawing/2014/main" val="10000"/>
                  </a:ext>
                </a:extLst>
              </a:tr>
              <a:tr h="331686">
                <a:tc>
                  <a:txBody>
                    <a:bodyPr/>
                    <a:lstStyle/>
                    <a:p>
                      <a:pPr marL="0" marR="0" algn="l">
                        <a:spcBef>
                          <a:spcPts val="200"/>
                        </a:spcBef>
                        <a:spcAft>
                          <a:spcPts val="200"/>
                        </a:spcAft>
                      </a:pPr>
                      <a:r>
                        <a:rPr lang="en-US" sz="1800" dirty="0">
                          <a:effectLst/>
                          <a:latin typeface="Roboto Condensed" panose="02000000000000000000" pitchFamily="2" charset="0"/>
                          <a:ea typeface="Roboto Condensed" panose="02000000000000000000" pitchFamily="2" charset="0"/>
                          <a:cs typeface="Times New Roman"/>
                        </a:rPr>
                        <a:t>Single</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800" dirty="0">
                          <a:effectLst/>
                          <a:latin typeface="Roboto Condensed" panose="02000000000000000000" pitchFamily="2" charset="0"/>
                          <a:ea typeface="Roboto Condensed" panose="02000000000000000000" pitchFamily="2" charset="0"/>
                          <a:cs typeface="Times New Roman"/>
                        </a:rPr>
                        <a:t>$4,400</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379562">
                <a:tc>
                  <a:txBody>
                    <a:bodyPr/>
                    <a:lstStyle/>
                    <a:p>
                      <a:pPr marL="0" marR="0" algn="l">
                        <a:spcBef>
                          <a:spcPts val="100"/>
                        </a:spcBef>
                        <a:spcAft>
                          <a:spcPts val="100"/>
                        </a:spcAft>
                      </a:pPr>
                      <a:r>
                        <a:rPr lang="en-US" sz="1800" dirty="0">
                          <a:effectLst/>
                          <a:latin typeface="Roboto Condensed" panose="02000000000000000000" pitchFamily="2" charset="0"/>
                          <a:ea typeface="Roboto Condensed" panose="02000000000000000000" pitchFamily="2" charset="0"/>
                          <a:cs typeface="Times New Roman"/>
                        </a:rPr>
                        <a:t>Family</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200"/>
                        </a:spcBef>
                        <a:spcAft>
                          <a:spcPts val="200"/>
                        </a:spcAft>
                      </a:pPr>
                      <a:r>
                        <a:rPr lang="en-US" sz="1800" dirty="0">
                          <a:effectLst/>
                          <a:latin typeface="Roboto Condensed" panose="02000000000000000000" pitchFamily="2" charset="0"/>
                          <a:ea typeface="Roboto Condensed" panose="02000000000000000000" pitchFamily="2" charset="0"/>
                          <a:cs typeface="Times New Roman"/>
                        </a:rPr>
                        <a:t>$8,750</a:t>
                      </a:r>
                      <a:endParaRPr lang="en-US" sz="2000" dirty="0">
                        <a:effectLst/>
                        <a:latin typeface="Roboto Condensed" panose="02000000000000000000" pitchFamily="2" charset="0"/>
                        <a:ea typeface="Roboto Condensed" panose="02000000000000000000" pitchFamily="2" charset="0"/>
                        <a:cs typeface="Times New Roman"/>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8189">
                <a:tc>
                  <a:txBody>
                    <a:bodyPr/>
                    <a:lstStyle/>
                    <a:p>
                      <a:pPr marL="0" marR="0" algn="l">
                        <a:spcBef>
                          <a:spcPts val="100"/>
                        </a:spcBef>
                        <a:spcAft>
                          <a:spcPts val="100"/>
                        </a:spcAft>
                      </a:pPr>
                      <a:r>
                        <a:rPr lang="en-US" sz="1800" dirty="0">
                          <a:effectLst/>
                          <a:latin typeface="Roboto Condensed" panose="02000000000000000000" pitchFamily="2" charset="0"/>
                          <a:ea typeface="Roboto Condensed" panose="02000000000000000000" pitchFamily="2" charset="0"/>
                          <a:cs typeface="Times New Roman"/>
                        </a:rPr>
                        <a:t>Catch Up Provision if Age 55 or Older</a:t>
                      </a:r>
                    </a:p>
                  </a:txBody>
                  <a:tcPr marL="68580" marR="68580"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200"/>
                        </a:spcBef>
                        <a:spcAft>
                          <a:spcPts val="200"/>
                        </a:spcAft>
                      </a:pPr>
                      <a:r>
                        <a:rPr lang="en-US" sz="1800" dirty="0">
                          <a:effectLst/>
                          <a:latin typeface="Roboto Condensed" panose="02000000000000000000" pitchFamily="2" charset="0"/>
                          <a:ea typeface="Roboto Condensed" panose="02000000000000000000" pitchFamily="2" charset="0"/>
                          <a:cs typeface="Times New Roman"/>
                        </a:rPr>
                        <a:t>$1,000</a:t>
                      </a:r>
                      <a:endParaRPr lang="en-US" sz="2000" dirty="0">
                        <a:effectLst/>
                        <a:latin typeface="Roboto Condensed" panose="02000000000000000000" pitchFamily="2" charset="0"/>
                        <a:ea typeface="Roboto Condensed" panose="02000000000000000000" pitchFamily="2" charset="0"/>
                        <a:cs typeface="Times New Roman"/>
                      </a:endParaRPr>
                    </a:p>
                  </a:txBody>
                  <a:tcPr marL="68580" marR="68580" marT="0" marB="0" anchor="ctr">
                    <a:lnL w="57150" cap="flat" cmpd="sng" algn="ctr">
                      <a:solidFill>
                        <a:srgbClr val="FFFFFF"/>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grpSp>
        <p:nvGrpSpPr>
          <p:cNvPr id="7" name="Graphic 2378">
            <a:extLst>
              <a:ext uri="{FF2B5EF4-FFF2-40B4-BE49-F238E27FC236}">
                <a16:creationId xmlns:a16="http://schemas.microsoft.com/office/drawing/2014/main" id="{3C154202-8468-3F47-99F8-66CBF3562720}"/>
              </a:ext>
            </a:extLst>
          </p:cNvPr>
          <p:cNvGrpSpPr>
            <a:grpSpLocks noChangeAspect="1"/>
          </p:cNvGrpSpPr>
          <p:nvPr/>
        </p:nvGrpSpPr>
        <p:grpSpPr>
          <a:xfrm>
            <a:off x="363974" y="277153"/>
            <a:ext cx="699408" cy="699408"/>
            <a:chOff x="8317057" y="1788873"/>
            <a:chExt cx="365125" cy="365125"/>
          </a:xfrm>
          <a:solidFill>
            <a:schemeClr val="tx1"/>
          </a:solidFill>
        </p:grpSpPr>
        <p:sp>
          <p:nvSpPr>
            <p:cNvPr id="9" name="Freeform 8">
              <a:extLst>
                <a:ext uri="{FF2B5EF4-FFF2-40B4-BE49-F238E27FC236}">
                  <a16:creationId xmlns:a16="http://schemas.microsoft.com/office/drawing/2014/main" id="{D85A8A94-7760-D147-8D89-3394BA950C6D}"/>
                </a:ext>
              </a:extLst>
            </p:cNvPr>
            <p:cNvSpPr/>
            <p:nvPr/>
          </p:nvSpPr>
          <p:spPr>
            <a:xfrm>
              <a:off x="8469192" y="1956221"/>
              <a:ext cx="91281" cy="30427"/>
            </a:xfrm>
            <a:custGeom>
              <a:avLst/>
              <a:gdLst>
                <a:gd name="connsiteX0" fmla="*/ 76068 w 91281"/>
                <a:gd name="connsiteY0" fmla="*/ 0 h 30427"/>
                <a:gd name="connsiteX1" fmla="*/ 15214 w 91281"/>
                <a:gd name="connsiteY1" fmla="*/ 0 h 30427"/>
                <a:gd name="connsiteX2" fmla="*/ 0 w 91281"/>
                <a:gd name="connsiteY2" fmla="*/ 15214 h 30427"/>
                <a:gd name="connsiteX3" fmla="*/ 15214 w 91281"/>
                <a:gd name="connsiteY3" fmla="*/ 30427 h 30427"/>
                <a:gd name="connsiteX4" fmla="*/ 76068 w 91281"/>
                <a:gd name="connsiteY4" fmla="*/ 30427 h 30427"/>
                <a:gd name="connsiteX5" fmla="*/ 91281 w 91281"/>
                <a:gd name="connsiteY5" fmla="*/ 15214 h 30427"/>
                <a:gd name="connsiteX6" fmla="*/ 76068 w 91281"/>
                <a:gd name="connsiteY6" fmla="*/ 0 h 30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81" h="30427">
                  <a:moveTo>
                    <a:pt x="76068" y="0"/>
                  </a:moveTo>
                  <a:lnTo>
                    <a:pt x="15214" y="0"/>
                  </a:lnTo>
                  <a:cubicBezTo>
                    <a:pt x="6085" y="0"/>
                    <a:pt x="0" y="6085"/>
                    <a:pt x="0" y="15214"/>
                  </a:cubicBezTo>
                  <a:cubicBezTo>
                    <a:pt x="0" y="24342"/>
                    <a:pt x="6085" y="30427"/>
                    <a:pt x="15214" y="30427"/>
                  </a:cubicBezTo>
                  <a:lnTo>
                    <a:pt x="76068" y="30427"/>
                  </a:lnTo>
                  <a:cubicBezTo>
                    <a:pt x="85196" y="30427"/>
                    <a:pt x="91281" y="24342"/>
                    <a:pt x="91281" y="15214"/>
                  </a:cubicBezTo>
                  <a:cubicBezTo>
                    <a:pt x="91281" y="6085"/>
                    <a:pt x="85196" y="0"/>
                    <a:pt x="76068" y="0"/>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0" name="Freeform 9">
              <a:extLst>
                <a:ext uri="{FF2B5EF4-FFF2-40B4-BE49-F238E27FC236}">
                  <a16:creationId xmlns:a16="http://schemas.microsoft.com/office/drawing/2014/main" id="{EC7A97A4-C886-A844-A741-870808EEC2DD}"/>
                </a:ext>
              </a:extLst>
            </p:cNvPr>
            <p:cNvSpPr/>
            <p:nvPr/>
          </p:nvSpPr>
          <p:spPr>
            <a:xfrm>
              <a:off x="8469192" y="1788873"/>
              <a:ext cx="91281" cy="91281"/>
            </a:xfrm>
            <a:custGeom>
              <a:avLst/>
              <a:gdLst>
                <a:gd name="connsiteX0" fmla="*/ 45641 w 91281"/>
                <a:gd name="connsiteY0" fmla="*/ 91281 h 91281"/>
                <a:gd name="connsiteX1" fmla="*/ 91281 w 91281"/>
                <a:gd name="connsiteY1" fmla="*/ 45641 h 91281"/>
                <a:gd name="connsiteX2" fmla="*/ 45641 w 91281"/>
                <a:gd name="connsiteY2" fmla="*/ 0 h 91281"/>
                <a:gd name="connsiteX3" fmla="*/ 0 w 91281"/>
                <a:gd name="connsiteY3" fmla="*/ 45641 h 91281"/>
                <a:gd name="connsiteX4" fmla="*/ 45641 w 91281"/>
                <a:gd name="connsiteY4" fmla="*/ 91281 h 91281"/>
                <a:gd name="connsiteX5" fmla="*/ 45641 w 91281"/>
                <a:gd name="connsiteY5" fmla="*/ 30427 h 91281"/>
                <a:gd name="connsiteX6" fmla="*/ 60854 w 91281"/>
                <a:gd name="connsiteY6" fmla="*/ 45641 h 91281"/>
                <a:gd name="connsiteX7" fmla="*/ 45641 w 91281"/>
                <a:gd name="connsiteY7" fmla="*/ 60854 h 91281"/>
                <a:gd name="connsiteX8" fmla="*/ 30427 w 91281"/>
                <a:gd name="connsiteY8" fmla="*/ 45641 h 91281"/>
                <a:gd name="connsiteX9" fmla="*/ 45641 w 91281"/>
                <a:gd name="connsiteY9" fmla="*/ 30427 h 9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81" h="91281">
                  <a:moveTo>
                    <a:pt x="45641" y="91281"/>
                  </a:moveTo>
                  <a:cubicBezTo>
                    <a:pt x="71504" y="91281"/>
                    <a:pt x="91281" y="71504"/>
                    <a:pt x="91281" y="45641"/>
                  </a:cubicBezTo>
                  <a:cubicBezTo>
                    <a:pt x="91281" y="19778"/>
                    <a:pt x="71504" y="0"/>
                    <a:pt x="45641" y="0"/>
                  </a:cubicBezTo>
                  <a:cubicBezTo>
                    <a:pt x="19778" y="0"/>
                    <a:pt x="0" y="19778"/>
                    <a:pt x="0" y="45641"/>
                  </a:cubicBezTo>
                  <a:cubicBezTo>
                    <a:pt x="0" y="71504"/>
                    <a:pt x="19778" y="91281"/>
                    <a:pt x="45641" y="91281"/>
                  </a:cubicBezTo>
                  <a:close/>
                  <a:moveTo>
                    <a:pt x="45641" y="30427"/>
                  </a:moveTo>
                  <a:cubicBezTo>
                    <a:pt x="54769" y="30427"/>
                    <a:pt x="60854" y="36513"/>
                    <a:pt x="60854" y="45641"/>
                  </a:cubicBezTo>
                  <a:cubicBezTo>
                    <a:pt x="60854" y="54769"/>
                    <a:pt x="54769" y="60854"/>
                    <a:pt x="45641" y="60854"/>
                  </a:cubicBezTo>
                  <a:cubicBezTo>
                    <a:pt x="36512" y="60854"/>
                    <a:pt x="30427" y="54769"/>
                    <a:pt x="30427" y="45641"/>
                  </a:cubicBezTo>
                  <a:cubicBezTo>
                    <a:pt x="30427" y="36513"/>
                    <a:pt x="36512" y="30427"/>
                    <a:pt x="45641" y="30427"/>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1" name="Freeform 10">
              <a:extLst>
                <a:ext uri="{FF2B5EF4-FFF2-40B4-BE49-F238E27FC236}">
                  <a16:creationId xmlns:a16="http://schemas.microsoft.com/office/drawing/2014/main" id="{161905F1-9095-CB48-AAF1-1B70A1DAFF91}"/>
                </a:ext>
              </a:extLst>
            </p:cNvPr>
            <p:cNvSpPr/>
            <p:nvPr/>
          </p:nvSpPr>
          <p:spPr>
            <a:xfrm>
              <a:off x="8317057" y="1862441"/>
              <a:ext cx="365125" cy="291556"/>
            </a:xfrm>
            <a:custGeom>
              <a:avLst/>
              <a:gdLst>
                <a:gd name="connsiteX0" fmla="*/ 251023 w 365125"/>
                <a:gd name="connsiteY0" fmla="*/ 32926 h 291556"/>
                <a:gd name="connsiteX1" fmla="*/ 146050 w 365125"/>
                <a:gd name="connsiteY1" fmla="*/ 32926 h 291556"/>
                <a:gd name="connsiteX2" fmla="*/ 69982 w 365125"/>
                <a:gd name="connsiteY2" fmla="*/ 4021 h 291556"/>
                <a:gd name="connsiteX3" fmla="*/ 60854 w 365125"/>
                <a:gd name="connsiteY3" fmla="*/ 22277 h 291556"/>
                <a:gd name="connsiteX4" fmla="*/ 71504 w 365125"/>
                <a:gd name="connsiteY4" fmla="*/ 58789 h 291556"/>
                <a:gd name="connsiteX5" fmla="*/ 44119 w 365125"/>
                <a:gd name="connsiteY5" fmla="*/ 93781 h 291556"/>
                <a:gd name="connsiteX6" fmla="*/ 15214 w 365125"/>
                <a:gd name="connsiteY6" fmla="*/ 93781 h 291556"/>
                <a:gd name="connsiteX7" fmla="*/ 0 w 365125"/>
                <a:gd name="connsiteY7" fmla="*/ 108994 h 291556"/>
                <a:gd name="connsiteX8" fmla="*/ 0 w 365125"/>
                <a:gd name="connsiteY8" fmla="*/ 185062 h 291556"/>
                <a:gd name="connsiteX9" fmla="*/ 15214 w 365125"/>
                <a:gd name="connsiteY9" fmla="*/ 200275 h 291556"/>
                <a:gd name="connsiteX10" fmla="*/ 44119 w 365125"/>
                <a:gd name="connsiteY10" fmla="*/ 200275 h 291556"/>
                <a:gd name="connsiteX11" fmla="*/ 136922 w 365125"/>
                <a:gd name="connsiteY11" fmla="*/ 261130 h 291556"/>
                <a:gd name="connsiteX12" fmla="*/ 136922 w 365125"/>
                <a:gd name="connsiteY12" fmla="*/ 276343 h 291556"/>
                <a:gd name="connsiteX13" fmla="*/ 152135 w 365125"/>
                <a:gd name="connsiteY13" fmla="*/ 291557 h 291556"/>
                <a:gd name="connsiteX14" fmla="*/ 167349 w 365125"/>
                <a:gd name="connsiteY14" fmla="*/ 276343 h 291556"/>
                <a:gd name="connsiteX15" fmla="*/ 167349 w 365125"/>
                <a:gd name="connsiteY15" fmla="*/ 261130 h 291556"/>
                <a:gd name="connsiteX16" fmla="*/ 228203 w 365125"/>
                <a:gd name="connsiteY16" fmla="*/ 261130 h 291556"/>
                <a:gd name="connsiteX17" fmla="*/ 228203 w 365125"/>
                <a:gd name="connsiteY17" fmla="*/ 276343 h 291556"/>
                <a:gd name="connsiteX18" fmla="*/ 243417 w 365125"/>
                <a:gd name="connsiteY18" fmla="*/ 291557 h 291556"/>
                <a:gd name="connsiteX19" fmla="*/ 258630 w 365125"/>
                <a:gd name="connsiteY19" fmla="*/ 276343 h 291556"/>
                <a:gd name="connsiteX20" fmla="*/ 258630 w 365125"/>
                <a:gd name="connsiteY20" fmla="*/ 261130 h 291556"/>
                <a:gd name="connsiteX21" fmla="*/ 365125 w 365125"/>
                <a:gd name="connsiteY21" fmla="*/ 147028 h 291556"/>
                <a:gd name="connsiteX22" fmla="*/ 251023 w 365125"/>
                <a:gd name="connsiteY22" fmla="*/ 32926 h 291556"/>
                <a:gd name="connsiteX23" fmla="*/ 251023 w 365125"/>
                <a:gd name="connsiteY23" fmla="*/ 230702 h 291556"/>
                <a:gd name="connsiteX24" fmla="*/ 144529 w 365125"/>
                <a:gd name="connsiteY24" fmla="*/ 230702 h 291556"/>
                <a:gd name="connsiteX25" fmla="*/ 66940 w 365125"/>
                <a:gd name="connsiteY25" fmla="*/ 178976 h 291556"/>
                <a:gd name="connsiteX26" fmla="*/ 53247 w 365125"/>
                <a:gd name="connsiteY26" fmla="*/ 169848 h 291556"/>
                <a:gd name="connsiteX27" fmla="*/ 30427 w 365125"/>
                <a:gd name="connsiteY27" fmla="*/ 169848 h 291556"/>
                <a:gd name="connsiteX28" fmla="*/ 30427 w 365125"/>
                <a:gd name="connsiteY28" fmla="*/ 124208 h 291556"/>
                <a:gd name="connsiteX29" fmla="*/ 53247 w 365125"/>
                <a:gd name="connsiteY29" fmla="*/ 124208 h 291556"/>
                <a:gd name="connsiteX30" fmla="*/ 66940 w 365125"/>
                <a:gd name="connsiteY30" fmla="*/ 115080 h 291556"/>
                <a:gd name="connsiteX31" fmla="*/ 97367 w 365125"/>
                <a:gd name="connsiteY31" fmla="*/ 78567 h 291556"/>
                <a:gd name="connsiteX32" fmla="*/ 104973 w 365125"/>
                <a:gd name="connsiteY32" fmla="*/ 60311 h 291556"/>
                <a:gd name="connsiteX33" fmla="*/ 95845 w 365125"/>
                <a:gd name="connsiteY33" fmla="*/ 29884 h 291556"/>
                <a:gd name="connsiteX34" fmla="*/ 123230 w 365125"/>
                <a:gd name="connsiteY34" fmla="*/ 52704 h 291556"/>
                <a:gd name="connsiteX35" fmla="*/ 136922 w 365125"/>
                <a:gd name="connsiteY35" fmla="*/ 63354 h 291556"/>
                <a:gd name="connsiteX36" fmla="*/ 251023 w 365125"/>
                <a:gd name="connsiteY36" fmla="*/ 63354 h 291556"/>
                <a:gd name="connsiteX37" fmla="*/ 334698 w 365125"/>
                <a:gd name="connsiteY37" fmla="*/ 147028 h 291556"/>
                <a:gd name="connsiteX38" fmla="*/ 251023 w 365125"/>
                <a:gd name="connsiteY38" fmla="*/ 230702 h 29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125" h="291556">
                  <a:moveTo>
                    <a:pt x="251023" y="32926"/>
                  </a:moveTo>
                  <a:lnTo>
                    <a:pt x="146050" y="32926"/>
                  </a:lnTo>
                  <a:cubicBezTo>
                    <a:pt x="126272" y="-3586"/>
                    <a:pt x="88239" y="-3586"/>
                    <a:pt x="69982" y="4021"/>
                  </a:cubicBezTo>
                  <a:cubicBezTo>
                    <a:pt x="63897" y="5542"/>
                    <a:pt x="59333" y="14670"/>
                    <a:pt x="60854" y="22277"/>
                  </a:cubicBezTo>
                  <a:lnTo>
                    <a:pt x="71504" y="58789"/>
                  </a:lnTo>
                  <a:cubicBezTo>
                    <a:pt x="60854" y="67918"/>
                    <a:pt x="50205" y="80088"/>
                    <a:pt x="44119" y="93781"/>
                  </a:cubicBezTo>
                  <a:lnTo>
                    <a:pt x="15214" y="93781"/>
                  </a:lnTo>
                  <a:cubicBezTo>
                    <a:pt x="6085" y="93781"/>
                    <a:pt x="0" y="99866"/>
                    <a:pt x="0" y="108994"/>
                  </a:cubicBezTo>
                  <a:lnTo>
                    <a:pt x="0" y="185062"/>
                  </a:lnTo>
                  <a:cubicBezTo>
                    <a:pt x="0" y="194190"/>
                    <a:pt x="6085" y="200275"/>
                    <a:pt x="15214" y="200275"/>
                  </a:cubicBezTo>
                  <a:lnTo>
                    <a:pt x="44119" y="200275"/>
                  </a:lnTo>
                  <a:cubicBezTo>
                    <a:pt x="62376" y="235267"/>
                    <a:pt x="98888" y="258087"/>
                    <a:pt x="136922" y="261130"/>
                  </a:cubicBezTo>
                  <a:lnTo>
                    <a:pt x="136922" y="276343"/>
                  </a:lnTo>
                  <a:cubicBezTo>
                    <a:pt x="136922" y="285471"/>
                    <a:pt x="143007" y="291557"/>
                    <a:pt x="152135" y="291557"/>
                  </a:cubicBezTo>
                  <a:cubicBezTo>
                    <a:pt x="161264" y="291557"/>
                    <a:pt x="167349" y="285471"/>
                    <a:pt x="167349" y="276343"/>
                  </a:cubicBezTo>
                  <a:lnTo>
                    <a:pt x="167349" y="261130"/>
                  </a:lnTo>
                  <a:lnTo>
                    <a:pt x="228203" y="261130"/>
                  </a:lnTo>
                  <a:lnTo>
                    <a:pt x="228203" y="276343"/>
                  </a:lnTo>
                  <a:cubicBezTo>
                    <a:pt x="228203" y="285471"/>
                    <a:pt x="234289" y="291557"/>
                    <a:pt x="243417" y="291557"/>
                  </a:cubicBezTo>
                  <a:cubicBezTo>
                    <a:pt x="252545" y="291557"/>
                    <a:pt x="258630" y="285471"/>
                    <a:pt x="258630" y="276343"/>
                  </a:cubicBezTo>
                  <a:lnTo>
                    <a:pt x="258630" y="261130"/>
                  </a:lnTo>
                  <a:cubicBezTo>
                    <a:pt x="317963" y="256566"/>
                    <a:pt x="365125" y="207882"/>
                    <a:pt x="365125" y="147028"/>
                  </a:cubicBezTo>
                  <a:cubicBezTo>
                    <a:pt x="365125" y="84652"/>
                    <a:pt x="313399" y="32926"/>
                    <a:pt x="251023" y="32926"/>
                  </a:cubicBezTo>
                  <a:close/>
                  <a:moveTo>
                    <a:pt x="251023" y="230702"/>
                  </a:moveTo>
                  <a:lnTo>
                    <a:pt x="144529" y="230702"/>
                  </a:lnTo>
                  <a:cubicBezTo>
                    <a:pt x="111059" y="230702"/>
                    <a:pt x="80632" y="210925"/>
                    <a:pt x="66940" y="178976"/>
                  </a:cubicBezTo>
                  <a:cubicBezTo>
                    <a:pt x="65418" y="172891"/>
                    <a:pt x="59333" y="169848"/>
                    <a:pt x="53247" y="169848"/>
                  </a:cubicBezTo>
                  <a:lnTo>
                    <a:pt x="30427" y="169848"/>
                  </a:lnTo>
                  <a:lnTo>
                    <a:pt x="30427" y="124208"/>
                  </a:lnTo>
                  <a:lnTo>
                    <a:pt x="53247" y="124208"/>
                  </a:lnTo>
                  <a:cubicBezTo>
                    <a:pt x="59333" y="124208"/>
                    <a:pt x="65418" y="121165"/>
                    <a:pt x="66940" y="115080"/>
                  </a:cubicBezTo>
                  <a:cubicBezTo>
                    <a:pt x="73025" y="99866"/>
                    <a:pt x="83674" y="86174"/>
                    <a:pt x="97367" y="78567"/>
                  </a:cubicBezTo>
                  <a:cubicBezTo>
                    <a:pt x="103452" y="74003"/>
                    <a:pt x="106495" y="66396"/>
                    <a:pt x="104973" y="60311"/>
                  </a:cubicBezTo>
                  <a:lnTo>
                    <a:pt x="95845" y="29884"/>
                  </a:lnTo>
                  <a:cubicBezTo>
                    <a:pt x="104973" y="31405"/>
                    <a:pt x="115623" y="35969"/>
                    <a:pt x="123230" y="52704"/>
                  </a:cubicBezTo>
                  <a:cubicBezTo>
                    <a:pt x="124751" y="60311"/>
                    <a:pt x="130836" y="63354"/>
                    <a:pt x="136922" y="63354"/>
                  </a:cubicBezTo>
                  <a:lnTo>
                    <a:pt x="251023" y="63354"/>
                  </a:lnTo>
                  <a:cubicBezTo>
                    <a:pt x="296664" y="63354"/>
                    <a:pt x="334698" y="101387"/>
                    <a:pt x="334698" y="147028"/>
                  </a:cubicBezTo>
                  <a:cubicBezTo>
                    <a:pt x="334698" y="192669"/>
                    <a:pt x="296664" y="230702"/>
                    <a:pt x="251023" y="230702"/>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spTree>
    <p:extLst>
      <p:ext uri="{BB962C8B-B14F-4D97-AF65-F5344CB8AC3E}">
        <p14:creationId xmlns:p14="http://schemas.microsoft.com/office/powerpoint/2010/main" val="2713906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2C188F8-E5C5-4EC8-AF0C-65CDA4CAFD1D}" type="slidenum">
              <a:rPr lang="en-US" smtClean="0">
                <a:latin typeface="Roboto Condensed" panose="02000000000000000000" pitchFamily="2" charset="0"/>
                <a:ea typeface="Roboto Condensed" panose="02000000000000000000" pitchFamily="2" charset="0"/>
              </a:rPr>
              <a:pPr>
                <a:defRPr/>
              </a:pPr>
              <a:t>21</a:t>
            </a:fld>
            <a:endParaRPr lang="en-US" dirty="0">
              <a:latin typeface="Roboto Condensed" panose="02000000000000000000" pitchFamily="2" charset="0"/>
              <a:ea typeface="Roboto Condensed" panose="02000000000000000000" pitchFamily="2" charset="0"/>
            </a:endParaRPr>
          </a:p>
        </p:txBody>
      </p:sp>
      <p:sp>
        <p:nvSpPr>
          <p:cNvPr id="5" name="Rectangle 4"/>
          <p:cNvSpPr/>
          <p:nvPr/>
        </p:nvSpPr>
        <p:spPr>
          <a:xfrm>
            <a:off x="593711" y="1496746"/>
            <a:ext cx="8380956" cy="4793620"/>
          </a:xfrm>
          <a:prstGeom prst="rect">
            <a:avLst/>
          </a:prstGeom>
        </p:spPr>
        <p:txBody>
          <a:bodyPr wrap="square">
            <a:spAutoFit/>
          </a:bodyPr>
          <a:lstStyle/>
          <a:p>
            <a:pPr marL="0" marR="0" algn="l">
              <a:lnSpc>
                <a:spcPct val="100000"/>
              </a:lnSpc>
              <a:spcBef>
                <a:spcPts val="0"/>
              </a:spcBef>
              <a:spcAft>
                <a:spcPts val="300"/>
              </a:spcAft>
            </a:pPr>
            <a:r>
              <a:rPr lang="en-US" sz="1800" dirty="0">
                <a:solidFill>
                  <a:schemeClr val="bg2">
                    <a:lumMod val="75000"/>
                  </a:schemeClr>
                </a:solidFill>
                <a:latin typeface="Roboto Condensed" panose="02000000000000000000" pitchFamily="2" charset="0"/>
                <a:ea typeface="Roboto Condensed" panose="02000000000000000000" pitchFamily="2" charset="0"/>
                <a:cs typeface="Times New Roman" panose="02020603050405020304" pitchFamily="18" charset="0"/>
              </a:rPr>
              <a:t>To be eligible to contribute, or receive employer contributions, into an HSA account, you </a:t>
            </a:r>
            <a:r>
              <a:rPr lang="en-US" sz="1800" b="1" dirty="0">
                <a:solidFill>
                  <a:schemeClr val="bg2">
                    <a:lumMod val="75000"/>
                  </a:schemeClr>
                </a:solidFill>
                <a:latin typeface="Roboto Condensed" panose="02000000000000000000" pitchFamily="2" charset="0"/>
                <a:ea typeface="Roboto Condensed" panose="02000000000000000000" pitchFamily="2" charset="0"/>
                <a:cs typeface="Times New Roman" panose="02020603050405020304" pitchFamily="18" charset="0"/>
              </a:rPr>
              <a:t>cannot:</a:t>
            </a:r>
            <a:endParaRPr lang="en-US" sz="1600" dirty="0">
              <a:solidFill>
                <a:schemeClr val="bg2">
                  <a:lumMod val="75000"/>
                </a:schemeClr>
              </a:solidFill>
              <a:latin typeface="Roboto Condensed" panose="02000000000000000000" pitchFamily="2" charset="0"/>
              <a:ea typeface="Roboto Condensed" panose="02000000000000000000" pitchFamily="2" charset="0"/>
              <a:cs typeface="Times New Roman" panose="02020603050405020304" pitchFamily="18" charset="0"/>
            </a:endParaRPr>
          </a:p>
          <a:p>
            <a:pPr marL="342900" marR="0" lvl="0" indent="-342900" algn="l">
              <a:lnSpc>
                <a:spcPct val="100000"/>
              </a:lnSpc>
              <a:spcBef>
                <a:spcPts val="0"/>
              </a:spcBef>
              <a:spcAft>
                <a:spcPts val="300"/>
              </a:spcAft>
              <a:buSzPts val="1000"/>
              <a:buFont typeface="Times New Roman" panose="02020603050405020304" pitchFamily="18" charset="0"/>
              <a:buChar char="•"/>
            </a:pPr>
            <a:r>
              <a:rPr lang="en-US" sz="1800" dirty="0">
                <a:solidFill>
                  <a:schemeClr val="bg2">
                    <a:lumMod val="75000"/>
                  </a:schemeClr>
                </a:solidFill>
                <a:latin typeface="Roboto Condensed" panose="02000000000000000000" pitchFamily="2" charset="0"/>
                <a:ea typeface="Roboto Condensed" panose="02000000000000000000" pitchFamily="2" charset="0"/>
                <a:cs typeface="Calibri" panose="020F0502020204030204" pitchFamily="34" charset="0"/>
              </a:rPr>
              <a:t>Be covered by any other non HSA-compatible health coverage plan including but not limited to Traditional Medical FSA or HRA held by a spouse or partner.</a:t>
            </a:r>
            <a:endParaRPr lang="en-US" sz="2400" dirty="0">
              <a:solidFill>
                <a:schemeClr val="bg2">
                  <a:lumMod val="75000"/>
                </a:schemeClr>
              </a:solidFill>
              <a:latin typeface="Roboto Condensed" panose="02000000000000000000" pitchFamily="2" charset="0"/>
              <a:ea typeface="Roboto Condensed" panose="02000000000000000000" pitchFamily="2" charset="0"/>
              <a:cs typeface="Times New Roman" panose="02020603050405020304" pitchFamily="18" charset="0"/>
            </a:endParaRPr>
          </a:p>
          <a:p>
            <a:pPr marL="342900" marR="0" lvl="0" indent="-342900" algn="l">
              <a:lnSpc>
                <a:spcPct val="100000"/>
              </a:lnSpc>
              <a:spcBef>
                <a:spcPts val="0"/>
              </a:spcBef>
              <a:spcAft>
                <a:spcPts val="300"/>
              </a:spcAft>
              <a:buSzPts val="1000"/>
              <a:buFont typeface="Times New Roman" panose="02020603050405020304" pitchFamily="18" charset="0"/>
              <a:buChar char="•"/>
            </a:pPr>
            <a:r>
              <a:rPr lang="en-US" sz="1800" dirty="0">
                <a:solidFill>
                  <a:schemeClr val="bg2">
                    <a:lumMod val="75000"/>
                  </a:schemeClr>
                </a:solidFill>
                <a:latin typeface="Roboto Condensed" panose="02000000000000000000" pitchFamily="2" charset="0"/>
                <a:ea typeface="Roboto Condensed" panose="02000000000000000000" pitchFamily="2" charset="0"/>
                <a:cs typeface="Calibri" panose="020F0502020204030204" pitchFamily="34" charset="0"/>
              </a:rPr>
              <a:t>Be claimed as a dependent on another person’s tax return (excluding spouses).</a:t>
            </a:r>
            <a:endParaRPr lang="en-US" sz="2400" dirty="0">
              <a:solidFill>
                <a:schemeClr val="bg2">
                  <a:lumMod val="75000"/>
                </a:schemeClr>
              </a:solidFill>
              <a:latin typeface="Roboto Condensed" panose="02000000000000000000" pitchFamily="2" charset="0"/>
              <a:ea typeface="Roboto Condensed" panose="02000000000000000000" pitchFamily="2" charset="0"/>
              <a:cs typeface="Times New Roman" panose="02020603050405020304" pitchFamily="18" charset="0"/>
            </a:endParaRPr>
          </a:p>
          <a:p>
            <a:pPr marL="342900" marR="0" lvl="0" indent="-342900" algn="l">
              <a:lnSpc>
                <a:spcPct val="100000"/>
              </a:lnSpc>
              <a:spcBef>
                <a:spcPts val="0"/>
              </a:spcBef>
              <a:spcAft>
                <a:spcPts val="300"/>
              </a:spcAft>
              <a:buSzPts val="1000"/>
              <a:buFont typeface="Times New Roman" panose="02020603050405020304" pitchFamily="18" charset="0"/>
              <a:buChar char="•"/>
            </a:pPr>
            <a:r>
              <a:rPr lang="en-US" sz="1800" dirty="0">
                <a:solidFill>
                  <a:schemeClr val="bg2">
                    <a:lumMod val="75000"/>
                  </a:schemeClr>
                </a:solidFill>
                <a:latin typeface="Roboto Condensed" panose="02000000000000000000" pitchFamily="2" charset="0"/>
                <a:ea typeface="Roboto Condensed" panose="02000000000000000000" pitchFamily="2" charset="0"/>
                <a:cs typeface="Calibri" panose="020F0502020204030204" pitchFamily="34" charset="0"/>
              </a:rPr>
              <a:t>Be “entitled” (enrolled in) to Medicare (A, B, C, or D).</a:t>
            </a:r>
            <a:endParaRPr lang="en-US" sz="2400" dirty="0">
              <a:solidFill>
                <a:schemeClr val="bg2">
                  <a:lumMod val="75000"/>
                </a:schemeClr>
              </a:solidFill>
              <a:latin typeface="Roboto Condensed" panose="02000000000000000000" pitchFamily="2" charset="0"/>
              <a:ea typeface="Roboto Condensed" panose="02000000000000000000" pitchFamily="2" charset="0"/>
              <a:cs typeface="Times New Roman" panose="02020603050405020304" pitchFamily="18" charset="0"/>
            </a:endParaRPr>
          </a:p>
          <a:p>
            <a:pPr marL="742950" marR="0" lvl="1" indent="-285750" algn="l">
              <a:lnSpc>
                <a:spcPct val="100000"/>
              </a:lnSpc>
              <a:spcBef>
                <a:spcPts val="0"/>
              </a:spcBef>
              <a:spcAft>
                <a:spcPts val="300"/>
              </a:spcAft>
              <a:buFont typeface="Courier New" panose="02070309020205020404" pitchFamily="49" charset="0"/>
              <a:buChar char="o"/>
            </a:pPr>
            <a:r>
              <a:rPr lang="en-US" sz="1800" dirty="0">
                <a:solidFill>
                  <a:schemeClr val="bg2">
                    <a:lumMod val="75000"/>
                  </a:schemeClr>
                </a:solidFill>
                <a:latin typeface="Roboto Condensed" panose="02000000000000000000" pitchFamily="2" charset="0"/>
                <a:ea typeface="Roboto Condensed" panose="02000000000000000000" pitchFamily="2" charset="0"/>
                <a:cs typeface="Calibri" panose="020F0502020204030204" pitchFamily="34" charset="0"/>
              </a:rPr>
              <a:t>Be aware – if you delay Medicare Part A enrollment after turning age 65, your Medicare Part A coverage will begin up to six months retroactively but not earlier than Medicare eligibility. </a:t>
            </a:r>
            <a:endParaRPr lang="en-US" sz="2400" dirty="0">
              <a:solidFill>
                <a:schemeClr val="bg2">
                  <a:lumMod val="75000"/>
                </a:schemeClr>
              </a:solidFill>
              <a:latin typeface="Roboto Condensed" panose="02000000000000000000" pitchFamily="2" charset="0"/>
              <a:ea typeface="Roboto Condensed" panose="02000000000000000000" pitchFamily="2" charset="0"/>
              <a:cs typeface="Times New Roman" panose="02020603050405020304" pitchFamily="18" charset="0"/>
            </a:endParaRPr>
          </a:p>
          <a:p>
            <a:pPr marL="742950" marR="0" lvl="1" indent="-285750" algn="l">
              <a:lnSpc>
                <a:spcPct val="100000"/>
              </a:lnSpc>
              <a:spcBef>
                <a:spcPts val="0"/>
              </a:spcBef>
              <a:spcAft>
                <a:spcPts val="300"/>
              </a:spcAft>
              <a:buFont typeface="Courier New" panose="02070309020205020404" pitchFamily="49" charset="0"/>
              <a:buChar char="o"/>
            </a:pPr>
            <a:r>
              <a:rPr lang="en-US" sz="1800" dirty="0">
                <a:solidFill>
                  <a:schemeClr val="bg2">
                    <a:lumMod val="75000"/>
                  </a:schemeClr>
                </a:solidFill>
                <a:latin typeface="Roboto Condensed" panose="02000000000000000000" pitchFamily="2" charset="0"/>
                <a:ea typeface="Roboto Condensed" panose="02000000000000000000" pitchFamily="2" charset="0"/>
                <a:cs typeface="Calibri" panose="020F0502020204030204" pitchFamily="34" charset="0"/>
              </a:rPr>
              <a:t>Receiving Social Security benefits causes automatic Medicare Part A enrollment when eligible</a:t>
            </a:r>
            <a:endParaRPr lang="en-US" sz="2400" dirty="0">
              <a:solidFill>
                <a:schemeClr val="bg2">
                  <a:lumMod val="75000"/>
                </a:schemeClr>
              </a:solidFill>
              <a:latin typeface="Roboto Condensed" panose="02000000000000000000" pitchFamily="2" charset="0"/>
              <a:ea typeface="Roboto Condensed" panose="02000000000000000000" pitchFamily="2" charset="0"/>
              <a:cs typeface="Times New Roman" panose="02020603050405020304" pitchFamily="18" charset="0"/>
            </a:endParaRPr>
          </a:p>
          <a:p>
            <a:pPr marL="342900" marR="0" lvl="0" indent="-342900" algn="l">
              <a:lnSpc>
                <a:spcPct val="100000"/>
              </a:lnSpc>
              <a:spcBef>
                <a:spcPts val="0"/>
              </a:spcBef>
              <a:spcAft>
                <a:spcPts val="300"/>
              </a:spcAft>
              <a:buSzPts val="1000"/>
              <a:buFont typeface="Times New Roman" panose="02020603050405020304" pitchFamily="18" charset="0"/>
              <a:buChar char="•"/>
            </a:pPr>
            <a:r>
              <a:rPr lang="en-US" sz="1800" dirty="0">
                <a:solidFill>
                  <a:schemeClr val="bg2">
                    <a:lumMod val="75000"/>
                  </a:schemeClr>
                </a:solidFill>
                <a:latin typeface="Roboto Condensed" panose="02000000000000000000" pitchFamily="2" charset="0"/>
                <a:ea typeface="Roboto Condensed" panose="02000000000000000000" pitchFamily="2" charset="0"/>
                <a:cs typeface="Calibri" panose="020F0502020204030204" pitchFamily="34" charset="0"/>
              </a:rPr>
              <a:t>Have prior year FSA dollars carryover / rollover into a current year general purpose FSA</a:t>
            </a:r>
          </a:p>
          <a:p>
            <a:pPr marL="342900" marR="0" lvl="0" indent="-342900" algn="l">
              <a:lnSpc>
                <a:spcPct val="100000"/>
              </a:lnSpc>
              <a:spcBef>
                <a:spcPts val="0"/>
              </a:spcBef>
              <a:spcAft>
                <a:spcPts val="300"/>
              </a:spcAft>
              <a:buSzPts val="1000"/>
              <a:buFont typeface="Times New Roman" panose="02020603050405020304" pitchFamily="18" charset="0"/>
              <a:buChar char="•"/>
            </a:pPr>
            <a:r>
              <a:rPr lang="en-US" sz="1800" dirty="0">
                <a:solidFill>
                  <a:schemeClr val="bg2">
                    <a:lumMod val="75000"/>
                  </a:schemeClr>
                </a:solidFill>
                <a:latin typeface="Roboto Condensed" panose="02000000000000000000" pitchFamily="2" charset="0"/>
                <a:ea typeface="Roboto Condensed" panose="02000000000000000000" pitchFamily="2" charset="0"/>
                <a:cs typeface="Calibri" panose="020F0502020204030204" pitchFamily="34" charset="0"/>
              </a:rPr>
              <a:t>Have a positive general purpose FSA grace period balance </a:t>
            </a:r>
          </a:p>
        </p:txBody>
      </p:sp>
      <p:sp>
        <p:nvSpPr>
          <p:cNvPr id="6" name="Title 1"/>
          <p:cNvSpPr txBox="1">
            <a:spLocks/>
          </p:cNvSpPr>
          <p:nvPr/>
        </p:nvSpPr>
        <p:spPr bwMode="gray">
          <a:xfrm>
            <a:off x="1515080" y="529389"/>
            <a:ext cx="7745925" cy="73236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ctr" rtl="0" eaLnBrk="1" fontAlgn="base" hangingPunct="1">
              <a:lnSpc>
                <a:spcPct val="83000"/>
              </a:lnSpc>
              <a:spcBef>
                <a:spcPct val="0"/>
              </a:spcBef>
              <a:spcAft>
                <a:spcPct val="0"/>
              </a:spcAft>
              <a:defRPr sz="4000" b="1" i="0" cap="all" spc="50" baseline="0">
                <a:solidFill>
                  <a:schemeClr val="accent1"/>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a:lstStyle>
          <a:p>
            <a:pPr algn="l">
              <a:defRPr/>
            </a:pPr>
            <a:r>
              <a:rPr lang="en-US" sz="4400" b="0" kern="0" dirty="0">
                <a:solidFill>
                  <a:srgbClr val="FF5F00"/>
                </a:solidFill>
                <a:effectLst/>
                <a:latin typeface="Roboto Condensed" panose="02000000000000000000" pitchFamily="2" charset="0"/>
                <a:ea typeface="Roboto Condensed" panose="02000000000000000000" pitchFamily="2" charset="0"/>
              </a:rPr>
              <a:t>HSA </a:t>
            </a:r>
            <a:r>
              <a:rPr lang="en-US" sz="4400" b="0" kern="0" cap="none" dirty="0">
                <a:solidFill>
                  <a:srgbClr val="FF5F00"/>
                </a:solidFill>
                <a:effectLst/>
                <a:latin typeface="Roboto Condensed" panose="02000000000000000000" pitchFamily="2" charset="0"/>
                <a:ea typeface="Roboto Condensed" panose="02000000000000000000" pitchFamily="2" charset="0"/>
              </a:rPr>
              <a:t>Eligibility</a:t>
            </a:r>
          </a:p>
        </p:txBody>
      </p:sp>
      <p:sp>
        <p:nvSpPr>
          <p:cNvPr id="10" name="Graphic 2584">
            <a:extLst>
              <a:ext uri="{FF2B5EF4-FFF2-40B4-BE49-F238E27FC236}">
                <a16:creationId xmlns:a16="http://schemas.microsoft.com/office/drawing/2014/main" id="{2227B621-B992-2E43-94CA-3ECAAB122E68}"/>
              </a:ext>
            </a:extLst>
          </p:cNvPr>
          <p:cNvSpPr>
            <a:spLocks noChangeAspect="1"/>
          </p:cNvSpPr>
          <p:nvPr/>
        </p:nvSpPr>
        <p:spPr>
          <a:xfrm>
            <a:off x="424542" y="419662"/>
            <a:ext cx="668566" cy="673164"/>
          </a:xfrm>
          <a:custGeom>
            <a:avLst/>
            <a:gdLst>
              <a:gd name="connsiteX0" fmla="*/ 362631 w 362631"/>
              <a:gd name="connsiteY0" fmla="*/ 212990 h 365125"/>
              <a:gd name="connsiteX1" fmla="*/ 301777 w 362631"/>
              <a:gd name="connsiteY1" fmla="*/ 152135 h 365125"/>
              <a:gd name="connsiteX2" fmla="*/ 240923 w 362631"/>
              <a:gd name="connsiteY2" fmla="*/ 212990 h 365125"/>
              <a:gd name="connsiteX3" fmla="*/ 286563 w 362631"/>
              <a:gd name="connsiteY3" fmla="*/ 272322 h 365125"/>
              <a:gd name="connsiteX4" fmla="*/ 286563 w 362631"/>
              <a:gd name="connsiteY4" fmla="*/ 334698 h 365125"/>
              <a:gd name="connsiteX5" fmla="*/ 134428 w 362631"/>
              <a:gd name="connsiteY5" fmla="*/ 334698 h 365125"/>
              <a:gd name="connsiteX6" fmla="*/ 134428 w 362631"/>
              <a:gd name="connsiteY6" fmla="*/ 257109 h 365125"/>
              <a:gd name="connsiteX7" fmla="*/ 167898 w 362631"/>
              <a:gd name="connsiteY7" fmla="*/ 257109 h 365125"/>
              <a:gd name="connsiteX8" fmla="*/ 213538 w 362631"/>
              <a:gd name="connsiteY8" fmla="*/ 217554 h 365125"/>
              <a:gd name="connsiteX9" fmla="*/ 237880 w 362631"/>
              <a:gd name="connsiteY9" fmla="*/ 48683 h 365125"/>
              <a:gd name="connsiteX10" fmla="*/ 231795 w 362631"/>
              <a:gd name="connsiteY10" fmla="*/ 25863 h 365125"/>
              <a:gd name="connsiteX11" fmla="*/ 207453 w 362631"/>
              <a:gd name="connsiteY11" fmla="*/ 15214 h 365125"/>
              <a:gd name="connsiteX12" fmla="*/ 180069 w 362631"/>
              <a:gd name="connsiteY12" fmla="*/ 15214 h 365125"/>
              <a:gd name="connsiteX13" fmla="*/ 164855 w 362631"/>
              <a:gd name="connsiteY13" fmla="*/ 0 h 365125"/>
              <a:gd name="connsiteX14" fmla="*/ 149641 w 362631"/>
              <a:gd name="connsiteY14" fmla="*/ 15214 h 365125"/>
              <a:gd name="connsiteX15" fmla="*/ 149641 w 362631"/>
              <a:gd name="connsiteY15" fmla="*/ 45641 h 365125"/>
              <a:gd name="connsiteX16" fmla="*/ 164855 w 362631"/>
              <a:gd name="connsiteY16" fmla="*/ 60854 h 365125"/>
              <a:gd name="connsiteX17" fmla="*/ 180069 w 362631"/>
              <a:gd name="connsiteY17" fmla="*/ 45641 h 365125"/>
              <a:gd name="connsiteX18" fmla="*/ 207453 w 362631"/>
              <a:gd name="connsiteY18" fmla="*/ 45641 h 365125"/>
              <a:gd name="connsiteX19" fmla="*/ 183111 w 362631"/>
              <a:gd name="connsiteY19" fmla="*/ 214511 h 365125"/>
              <a:gd name="connsiteX20" fmla="*/ 167898 w 362631"/>
              <a:gd name="connsiteY20" fmla="*/ 226682 h 365125"/>
              <a:gd name="connsiteX21" fmla="*/ 69010 w 362631"/>
              <a:gd name="connsiteY21" fmla="*/ 226682 h 365125"/>
              <a:gd name="connsiteX22" fmla="*/ 53796 w 362631"/>
              <a:gd name="connsiteY22" fmla="*/ 214511 h 365125"/>
              <a:gd name="connsiteX23" fmla="*/ 30976 w 362631"/>
              <a:gd name="connsiteY23" fmla="*/ 45641 h 365125"/>
              <a:gd name="connsiteX24" fmla="*/ 30976 w 362631"/>
              <a:gd name="connsiteY24" fmla="*/ 45641 h 365125"/>
              <a:gd name="connsiteX25" fmla="*/ 58360 w 362631"/>
              <a:gd name="connsiteY25" fmla="*/ 45641 h 365125"/>
              <a:gd name="connsiteX26" fmla="*/ 73574 w 362631"/>
              <a:gd name="connsiteY26" fmla="*/ 60854 h 365125"/>
              <a:gd name="connsiteX27" fmla="*/ 88787 w 362631"/>
              <a:gd name="connsiteY27" fmla="*/ 45641 h 365125"/>
              <a:gd name="connsiteX28" fmla="*/ 88787 w 362631"/>
              <a:gd name="connsiteY28" fmla="*/ 15214 h 365125"/>
              <a:gd name="connsiteX29" fmla="*/ 73574 w 362631"/>
              <a:gd name="connsiteY29" fmla="*/ 0 h 365125"/>
              <a:gd name="connsiteX30" fmla="*/ 58360 w 362631"/>
              <a:gd name="connsiteY30" fmla="*/ 15214 h 365125"/>
              <a:gd name="connsiteX31" fmla="*/ 30976 w 362631"/>
              <a:gd name="connsiteY31" fmla="*/ 15214 h 365125"/>
              <a:gd name="connsiteX32" fmla="*/ 6634 w 362631"/>
              <a:gd name="connsiteY32" fmla="*/ 25863 h 365125"/>
              <a:gd name="connsiteX33" fmla="*/ 549 w 362631"/>
              <a:gd name="connsiteY33" fmla="*/ 48683 h 365125"/>
              <a:gd name="connsiteX34" fmla="*/ 23369 w 362631"/>
              <a:gd name="connsiteY34" fmla="*/ 219075 h 365125"/>
              <a:gd name="connsiteX35" fmla="*/ 69010 w 362631"/>
              <a:gd name="connsiteY35" fmla="*/ 257109 h 365125"/>
              <a:gd name="connsiteX36" fmla="*/ 104001 w 362631"/>
              <a:gd name="connsiteY36" fmla="*/ 257109 h 365125"/>
              <a:gd name="connsiteX37" fmla="*/ 104001 w 362631"/>
              <a:gd name="connsiteY37" fmla="*/ 349911 h 365125"/>
              <a:gd name="connsiteX38" fmla="*/ 119214 w 362631"/>
              <a:gd name="connsiteY38" fmla="*/ 365125 h 365125"/>
              <a:gd name="connsiteX39" fmla="*/ 301777 w 362631"/>
              <a:gd name="connsiteY39" fmla="*/ 365125 h 365125"/>
              <a:gd name="connsiteX40" fmla="*/ 316990 w 362631"/>
              <a:gd name="connsiteY40" fmla="*/ 349911 h 365125"/>
              <a:gd name="connsiteX41" fmla="*/ 316990 w 362631"/>
              <a:gd name="connsiteY41" fmla="*/ 272322 h 365125"/>
              <a:gd name="connsiteX42" fmla="*/ 362631 w 362631"/>
              <a:gd name="connsiteY42" fmla="*/ 212990 h 365125"/>
              <a:gd name="connsiteX43" fmla="*/ 301777 w 362631"/>
              <a:gd name="connsiteY43" fmla="*/ 243417 h 365125"/>
              <a:gd name="connsiteX44" fmla="*/ 271350 w 362631"/>
              <a:gd name="connsiteY44" fmla="*/ 212990 h 365125"/>
              <a:gd name="connsiteX45" fmla="*/ 301777 w 362631"/>
              <a:gd name="connsiteY45" fmla="*/ 182563 h 365125"/>
              <a:gd name="connsiteX46" fmla="*/ 332204 w 362631"/>
              <a:gd name="connsiteY46" fmla="*/ 212990 h 365125"/>
              <a:gd name="connsiteX47" fmla="*/ 301777 w 362631"/>
              <a:gd name="connsiteY47" fmla="*/ 243417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631" h="365125">
                <a:moveTo>
                  <a:pt x="362631" y="212990"/>
                </a:moveTo>
                <a:cubicBezTo>
                  <a:pt x="362631" y="179520"/>
                  <a:pt x="335247" y="152135"/>
                  <a:pt x="301777" y="152135"/>
                </a:cubicBezTo>
                <a:cubicBezTo>
                  <a:pt x="268307" y="152135"/>
                  <a:pt x="240923" y="179520"/>
                  <a:pt x="240923" y="212990"/>
                </a:cubicBezTo>
                <a:cubicBezTo>
                  <a:pt x="240923" y="241895"/>
                  <a:pt x="260700" y="264716"/>
                  <a:pt x="286563" y="272322"/>
                </a:cubicBezTo>
                <a:lnTo>
                  <a:pt x="286563" y="334698"/>
                </a:lnTo>
                <a:lnTo>
                  <a:pt x="134428" y="334698"/>
                </a:lnTo>
                <a:lnTo>
                  <a:pt x="134428" y="257109"/>
                </a:lnTo>
                <a:lnTo>
                  <a:pt x="167898" y="257109"/>
                </a:lnTo>
                <a:cubicBezTo>
                  <a:pt x="192239" y="257109"/>
                  <a:pt x="210496" y="240374"/>
                  <a:pt x="213538" y="217554"/>
                </a:cubicBezTo>
                <a:lnTo>
                  <a:pt x="237880" y="48683"/>
                </a:lnTo>
                <a:cubicBezTo>
                  <a:pt x="239401" y="39555"/>
                  <a:pt x="236359" y="31948"/>
                  <a:pt x="231795" y="25863"/>
                </a:cubicBezTo>
                <a:cubicBezTo>
                  <a:pt x="225709" y="19778"/>
                  <a:pt x="216581" y="15214"/>
                  <a:pt x="207453" y="15214"/>
                </a:cubicBezTo>
                <a:lnTo>
                  <a:pt x="180069" y="15214"/>
                </a:lnTo>
                <a:cubicBezTo>
                  <a:pt x="180069" y="6085"/>
                  <a:pt x="173983" y="0"/>
                  <a:pt x="164855" y="0"/>
                </a:cubicBezTo>
                <a:cubicBezTo>
                  <a:pt x="155727" y="0"/>
                  <a:pt x="149641" y="6085"/>
                  <a:pt x="149641" y="15214"/>
                </a:cubicBezTo>
                <a:lnTo>
                  <a:pt x="149641" y="45641"/>
                </a:lnTo>
                <a:cubicBezTo>
                  <a:pt x="149641" y="54769"/>
                  <a:pt x="155727" y="60854"/>
                  <a:pt x="164855" y="60854"/>
                </a:cubicBezTo>
                <a:cubicBezTo>
                  <a:pt x="173983" y="60854"/>
                  <a:pt x="180069" y="54769"/>
                  <a:pt x="180069" y="45641"/>
                </a:cubicBezTo>
                <a:lnTo>
                  <a:pt x="207453" y="45641"/>
                </a:lnTo>
                <a:lnTo>
                  <a:pt x="183111" y="214511"/>
                </a:lnTo>
                <a:cubicBezTo>
                  <a:pt x="183111" y="222118"/>
                  <a:pt x="173983" y="226682"/>
                  <a:pt x="167898" y="226682"/>
                </a:cubicBezTo>
                <a:lnTo>
                  <a:pt x="69010" y="226682"/>
                </a:lnTo>
                <a:cubicBezTo>
                  <a:pt x="61403" y="226682"/>
                  <a:pt x="55317" y="220596"/>
                  <a:pt x="53796" y="214511"/>
                </a:cubicBezTo>
                <a:lnTo>
                  <a:pt x="30976" y="45641"/>
                </a:lnTo>
                <a:cubicBezTo>
                  <a:pt x="30976" y="45641"/>
                  <a:pt x="30976" y="45641"/>
                  <a:pt x="30976" y="45641"/>
                </a:cubicBezTo>
                <a:lnTo>
                  <a:pt x="58360" y="45641"/>
                </a:lnTo>
                <a:cubicBezTo>
                  <a:pt x="58360" y="54769"/>
                  <a:pt x="64446" y="60854"/>
                  <a:pt x="73574" y="60854"/>
                </a:cubicBezTo>
                <a:cubicBezTo>
                  <a:pt x="82702" y="60854"/>
                  <a:pt x="88787" y="54769"/>
                  <a:pt x="88787" y="45641"/>
                </a:cubicBezTo>
                <a:lnTo>
                  <a:pt x="88787" y="15214"/>
                </a:lnTo>
                <a:cubicBezTo>
                  <a:pt x="88787" y="6085"/>
                  <a:pt x="82702" y="0"/>
                  <a:pt x="73574" y="0"/>
                </a:cubicBezTo>
                <a:cubicBezTo>
                  <a:pt x="64446" y="0"/>
                  <a:pt x="58360" y="6085"/>
                  <a:pt x="58360" y="15214"/>
                </a:cubicBezTo>
                <a:lnTo>
                  <a:pt x="30976" y="15214"/>
                </a:lnTo>
                <a:cubicBezTo>
                  <a:pt x="21848" y="15214"/>
                  <a:pt x="12720" y="18256"/>
                  <a:pt x="6634" y="25863"/>
                </a:cubicBezTo>
                <a:cubicBezTo>
                  <a:pt x="549" y="31948"/>
                  <a:pt x="-973" y="41077"/>
                  <a:pt x="549" y="48683"/>
                </a:cubicBezTo>
                <a:lnTo>
                  <a:pt x="23369" y="219075"/>
                </a:lnTo>
                <a:cubicBezTo>
                  <a:pt x="27933" y="241895"/>
                  <a:pt x="46189" y="257109"/>
                  <a:pt x="69010" y="257109"/>
                </a:cubicBezTo>
                <a:lnTo>
                  <a:pt x="104001" y="257109"/>
                </a:lnTo>
                <a:lnTo>
                  <a:pt x="104001" y="349911"/>
                </a:lnTo>
                <a:cubicBezTo>
                  <a:pt x="104001" y="359040"/>
                  <a:pt x="110086" y="365125"/>
                  <a:pt x="119214" y="365125"/>
                </a:cubicBezTo>
                <a:lnTo>
                  <a:pt x="301777" y="365125"/>
                </a:lnTo>
                <a:cubicBezTo>
                  <a:pt x="310905" y="365125"/>
                  <a:pt x="316990" y="359040"/>
                  <a:pt x="316990" y="349911"/>
                </a:cubicBezTo>
                <a:lnTo>
                  <a:pt x="316990" y="272322"/>
                </a:lnTo>
                <a:cubicBezTo>
                  <a:pt x="342853" y="264716"/>
                  <a:pt x="362631" y="241895"/>
                  <a:pt x="362631" y="212990"/>
                </a:cubicBezTo>
                <a:close/>
                <a:moveTo>
                  <a:pt x="301777" y="243417"/>
                </a:moveTo>
                <a:cubicBezTo>
                  <a:pt x="285042" y="243417"/>
                  <a:pt x="271350" y="229724"/>
                  <a:pt x="271350" y="212990"/>
                </a:cubicBezTo>
                <a:cubicBezTo>
                  <a:pt x="271350" y="196255"/>
                  <a:pt x="285042" y="182563"/>
                  <a:pt x="301777" y="182563"/>
                </a:cubicBezTo>
                <a:cubicBezTo>
                  <a:pt x="318512" y="182563"/>
                  <a:pt x="332204" y="196255"/>
                  <a:pt x="332204" y="212990"/>
                </a:cubicBezTo>
                <a:cubicBezTo>
                  <a:pt x="332204" y="229724"/>
                  <a:pt x="318512" y="243417"/>
                  <a:pt x="301777" y="243417"/>
                </a:cubicBezTo>
                <a:close/>
              </a:path>
            </a:pathLst>
          </a:custGeom>
          <a:solidFill>
            <a:schemeClr val="tx1"/>
          </a:solidFill>
          <a:ln w="15081" cap="flat">
            <a:noFill/>
            <a:prstDash val="solid"/>
            <a:miter/>
          </a:ln>
        </p:spPr>
        <p:txBody>
          <a:bodyPr rtlCol="0" anchor="ctr"/>
          <a:lstStyle/>
          <a:p>
            <a:pPr algn="l" defTabSz="457200" fontAlgn="auto">
              <a:lnSpc>
                <a:spcPct val="100000"/>
              </a:lnSpc>
              <a:spcBef>
                <a:spcPts val="0"/>
              </a:spcBef>
              <a:spcAft>
                <a:spcPts val="0"/>
              </a:spcAft>
            </a:pPr>
            <a:endParaRPr lang="en-US" sz="1800" dirty="0">
              <a:solidFill>
                <a:srgbClr val="202020"/>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163929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bwMode="gray">
          <a:xfrm>
            <a:off x="542093" y="1630608"/>
            <a:ext cx="4199467" cy="85809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ctr" rtl="0" eaLnBrk="1" fontAlgn="base" hangingPunct="1">
              <a:lnSpc>
                <a:spcPct val="83000"/>
              </a:lnSpc>
              <a:spcBef>
                <a:spcPct val="0"/>
              </a:spcBef>
              <a:spcAft>
                <a:spcPct val="0"/>
              </a:spcAft>
              <a:defRPr lang="en-US" sz="4000" b="1" i="0" cap="none" spc="50" baseline="0">
                <a:solidFill>
                  <a:srgbClr val="002C77"/>
                </a:solidFill>
                <a:effectLst/>
                <a:latin typeface="+mj-lt"/>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a:lstStyle>
          <a:p>
            <a:r>
              <a:rPr lang="en-US" sz="8000" b="0" kern="0" dirty="0">
                <a:solidFill>
                  <a:srgbClr val="FF5F00"/>
                </a:solidFill>
                <a:latin typeface="Roboto Condensed" panose="02000000000000000000" pitchFamily="2" charset="0"/>
                <a:ea typeface="Roboto Condensed" panose="02000000000000000000" pitchFamily="2" charset="0"/>
              </a:rPr>
              <a:t>Life &amp;</a:t>
            </a:r>
          </a:p>
          <a:p>
            <a:r>
              <a:rPr lang="en-US" sz="8000" b="0" kern="0" dirty="0">
                <a:solidFill>
                  <a:srgbClr val="FF5F00"/>
                </a:solidFill>
                <a:latin typeface="Roboto Condensed" panose="02000000000000000000" pitchFamily="2" charset="0"/>
                <a:ea typeface="Roboto Condensed" panose="02000000000000000000" pitchFamily="2" charset="0"/>
              </a:rPr>
              <a:t>AD&amp;D</a:t>
            </a:r>
          </a:p>
        </p:txBody>
      </p:sp>
      <p:sp>
        <p:nvSpPr>
          <p:cNvPr id="10" name="Freeform 9">
            <a:extLst>
              <a:ext uri="{FF2B5EF4-FFF2-40B4-BE49-F238E27FC236}">
                <a16:creationId xmlns:a16="http://schemas.microsoft.com/office/drawing/2014/main" id="{6C28D570-764E-8746-A9D3-AD94F6E88F8D}"/>
              </a:ext>
            </a:extLst>
          </p:cNvPr>
          <p:cNvSpPr/>
          <p:nvPr/>
        </p:nvSpPr>
        <p:spPr>
          <a:xfrm>
            <a:off x="5541276"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1" name="Rectangle 5"/>
          <p:cNvSpPr>
            <a:spLocks noGrp="1" noChangeArrowheads="1"/>
          </p:cNvSpPr>
          <p:nvPr>
            <p:ph type="body" idx="1"/>
          </p:nvPr>
        </p:nvSpPr>
        <p:spPr>
          <a:xfrm>
            <a:off x="5901854" y="1477178"/>
            <a:ext cx="3541950" cy="1164953"/>
          </a:xfrm>
        </p:spPr>
        <p:txBody>
          <a:bodyPr/>
          <a:lstStyle/>
          <a:p>
            <a:r>
              <a:rPr lang="en-US" altLang="en-US" sz="2600" b="1" dirty="0">
                <a:solidFill>
                  <a:schemeClr val="bg1"/>
                </a:solidFill>
                <a:latin typeface="Roboto Condensed" panose="02000000000000000000" pitchFamily="2" charset="0"/>
                <a:ea typeface="Roboto Condensed" panose="02000000000000000000" pitchFamily="2" charset="0"/>
              </a:rPr>
              <a:t>The Standard</a:t>
            </a:r>
            <a:endParaRPr lang="en-US" altLang="en-US" sz="2800" dirty="0">
              <a:solidFill>
                <a:schemeClr val="bg1"/>
              </a:solidFill>
              <a:latin typeface="Roboto Condensed" panose="02000000000000000000" pitchFamily="2" charset="0"/>
              <a:ea typeface="Roboto Condensed" panose="02000000000000000000" pitchFamily="2" charset="0"/>
            </a:endParaRPr>
          </a:p>
        </p:txBody>
      </p:sp>
      <p:sp>
        <p:nvSpPr>
          <p:cNvPr id="7" name="Rectangle 6"/>
          <p:cNvSpPr/>
          <p:nvPr/>
        </p:nvSpPr>
        <p:spPr>
          <a:xfrm>
            <a:off x="5901854" y="4735090"/>
            <a:ext cx="3541950" cy="1071575"/>
          </a:xfrm>
          <a:prstGeom prst="rect">
            <a:avLst/>
          </a:prstGeom>
        </p:spPr>
        <p:txBody>
          <a:bodyPr wrap="square">
            <a:spAutoFit/>
          </a:bodyPr>
          <a:lstStyle/>
          <a:p>
            <a:pPr algn="l"/>
            <a:r>
              <a:rPr lang="en-US" b="1" dirty="0">
                <a:solidFill>
                  <a:schemeClr val="bg1"/>
                </a:solidFill>
                <a:latin typeface="Roboto Condensed" panose="02000000000000000000" pitchFamily="2" charset="0"/>
                <a:ea typeface="Roboto Condensed" panose="02000000000000000000" pitchFamily="2" charset="0"/>
              </a:rPr>
              <a:t>Life Insurance</a:t>
            </a:r>
          </a:p>
          <a:p>
            <a:pPr algn="l"/>
            <a:endParaRPr lang="en-US" sz="600" b="1" dirty="0">
              <a:solidFill>
                <a:schemeClr val="bg1"/>
              </a:solidFill>
              <a:latin typeface="Roboto Condensed" panose="02000000000000000000" pitchFamily="2" charset="0"/>
              <a:ea typeface="Roboto Condensed" panose="02000000000000000000" pitchFamily="2" charset="0"/>
            </a:endParaRPr>
          </a:p>
          <a:p>
            <a:pPr algn="l"/>
            <a:r>
              <a:rPr lang="en-US" sz="1600" dirty="0">
                <a:solidFill>
                  <a:schemeClr val="bg1"/>
                </a:solidFill>
                <a:latin typeface="Roboto Condensed" panose="02000000000000000000" pitchFamily="2" charset="0"/>
                <a:ea typeface="Roboto Condensed" panose="02000000000000000000" pitchFamily="2" charset="0"/>
              </a:rPr>
              <a:t>It’s not fun to talk about, but Life Insurance is an important benefit to consider. </a:t>
            </a:r>
          </a:p>
        </p:txBody>
      </p:sp>
      <p:sp>
        <p:nvSpPr>
          <p:cNvPr id="17" name="Graphic 2658">
            <a:extLst>
              <a:ext uri="{FF2B5EF4-FFF2-40B4-BE49-F238E27FC236}">
                <a16:creationId xmlns:a16="http://schemas.microsoft.com/office/drawing/2014/main" id="{088CDD61-2DE4-9440-82B4-B71AE6F5BC26}"/>
              </a:ext>
            </a:extLst>
          </p:cNvPr>
          <p:cNvSpPr>
            <a:spLocks noChangeAspect="1"/>
          </p:cNvSpPr>
          <p:nvPr/>
        </p:nvSpPr>
        <p:spPr>
          <a:xfrm>
            <a:off x="2151480" y="3917172"/>
            <a:ext cx="980692" cy="1069848"/>
          </a:xfrm>
          <a:custGeom>
            <a:avLst/>
            <a:gdLst>
              <a:gd name="connsiteX0" fmla="*/ 182563 w 334697"/>
              <a:gd name="connsiteY0" fmla="*/ 30427 h 365125"/>
              <a:gd name="connsiteX1" fmla="*/ 182563 w 334697"/>
              <a:gd name="connsiteY1" fmla="*/ 15214 h 365125"/>
              <a:gd name="connsiteX2" fmla="*/ 167349 w 334697"/>
              <a:gd name="connsiteY2" fmla="*/ 0 h 365125"/>
              <a:gd name="connsiteX3" fmla="*/ 152135 w 334697"/>
              <a:gd name="connsiteY3" fmla="*/ 15214 h 365125"/>
              <a:gd name="connsiteX4" fmla="*/ 152135 w 334697"/>
              <a:gd name="connsiteY4" fmla="*/ 30427 h 365125"/>
              <a:gd name="connsiteX5" fmla="*/ 0 w 334697"/>
              <a:gd name="connsiteY5" fmla="*/ 181041 h 365125"/>
              <a:gd name="connsiteX6" fmla="*/ 4564 w 334697"/>
              <a:gd name="connsiteY6" fmla="*/ 193212 h 365125"/>
              <a:gd name="connsiteX7" fmla="*/ 15214 w 334697"/>
              <a:gd name="connsiteY7" fmla="*/ 197776 h 365125"/>
              <a:gd name="connsiteX8" fmla="*/ 152135 w 334697"/>
              <a:gd name="connsiteY8" fmla="*/ 197776 h 365125"/>
              <a:gd name="connsiteX9" fmla="*/ 152135 w 334697"/>
              <a:gd name="connsiteY9" fmla="*/ 304271 h 365125"/>
              <a:gd name="connsiteX10" fmla="*/ 212990 w 334697"/>
              <a:gd name="connsiteY10" fmla="*/ 365125 h 365125"/>
              <a:gd name="connsiteX11" fmla="*/ 273844 w 334697"/>
              <a:gd name="connsiteY11" fmla="*/ 304271 h 365125"/>
              <a:gd name="connsiteX12" fmla="*/ 258630 w 334697"/>
              <a:gd name="connsiteY12" fmla="*/ 289057 h 365125"/>
              <a:gd name="connsiteX13" fmla="*/ 243417 w 334697"/>
              <a:gd name="connsiteY13" fmla="*/ 304271 h 365125"/>
              <a:gd name="connsiteX14" fmla="*/ 212990 w 334697"/>
              <a:gd name="connsiteY14" fmla="*/ 334698 h 365125"/>
              <a:gd name="connsiteX15" fmla="*/ 182563 w 334697"/>
              <a:gd name="connsiteY15" fmla="*/ 304271 h 365125"/>
              <a:gd name="connsiteX16" fmla="*/ 182563 w 334697"/>
              <a:gd name="connsiteY16" fmla="*/ 197776 h 365125"/>
              <a:gd name="connsiteX17" fmla="*/ 319484 w 334697"/>
              <a:gd name="connsiteY17" fmla="*/ 197776 h 365125"/>
              <a:gd name="connsiteX18" fmla="*/ 330134 w 334697"/>
              <a:gd name="connsiteY18" fmla="*/ 193212 h 365125"/>
              <a:gd name="connsiteX19" fmla="*/ 334698 w 334697"/>
              <a:gd name="connsiteY19" fmla="*/ 181041 h 365125"/>
              <a:gd name="connsiteX20" fmla="*/ 182563 w 334697"/>
              <a:gd name="connsiteY20" fmla="*/ 30427 h 365125"/>
              <a:gd name="connsiteX21" fmla="*/ 109538 w 334697"/>
              <a:gd name="connsiteY21" fmla="*/ 73025 h 365125"/>
              <a:gd name="connsiteX22" fmla="*/ 76068 w 334697"/>
              <a:gd name="connsiteY22" fmla="*/ 167349 h 365125"/>
              <a:gd name="connsiteX23" fmla="*/ 33470 w 334697"/>
              <a:gd name="connsiteY23" fmla="*/ 167349 h 365125"/>
              <a:gd name="connsiteX24" fmla="*/ 109538 w 334697"/>
              <a:gd name="connsiteY24" fmla="*/ 73025 h 365125"/>
              <a:gd name="connsiteX25" fmla="*/ 106495 w 334697"/>
              <a:gd name="connsiteY25" fmla="*/ 167349 h 365125"/>
              <a:gd name="connsiteX26" fmla="*/ 152135 w 334697"/>
              <a:gd name="connsiteY26" fmla="*/ 73025 h 365125"/>
              <a:gd name="connsiteX27" fmla="*/ 152135 w 334697"/>
              <a:gd name="connsiteY27" fmla="*/ 167349 h 365125"/>
              <a:gd name="connsiteX28" fmla="*/ 106495 w 334697"/>
              <a:gd name="connsiteY28" fmla="*/ 167349 h 365125"/>
              <a:gd name="connsiteX29" fmla="*/ 182563 w 334697"/>
              <a:gd name="connsiteY29" fmla="*/ 73025 h 365125"/>
              <a:gd name="connsiteX30" fmla="*/ 228203 w 334697"/>
              <a:gd name="connsiteY30" fmla="*/ 167349 h 365125"/>
              <a:gd name="connsiteX31" fmla="*/ 182563 w 334697"/>
              <a:gd name="connsiteY31" fmla="*/ 167349 h 365125"/>
              <a:gd name="connsiteX32" fmla="*/ 182563 w 334697"/>
              <a:gd name="connsiteY32" fmla="*/ 73025 h 365125"/>
              <a:gd name="connsiteX33" fmla="*/ 258630 w 334697"/>
              <a:gd name="connsiteY33" fmla="*/ 167349 h 365125"/>
              <a:gd name="connsiteX34" fmla="*/ 225160 w 334697"/>
              <a:gd name="connsiteY34" fmla="*/ 73025 h 365125"/>
              <a:gd name="connsiteX35" fmla="*/ 301228 w 334697"/>
              <a:gd name="connsiteY35" fmla="*/ 167349 h 365125"/>
              <a:gd name="connsiteX36" fmla="*/ 258630 w 334697"/>
              <a:gd name="connsiteY36" fmla="*/ 167349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4697" h="365125">
                <a:moveTo>
                  <a:pt x="182563" y="30427"/>
                </a:moveTo>
                <a:lnTo>
                  <a:pt x="182563" y="15214"/>
                </a:lnTo>
                <a:cubicBezTo>
                  <a:pt x="182563" y="6085"/>
                  <a:pt x="176477" y="0"/>
                  <a:pt x="167349" y="0"/>
                </a:cubicBezTo>
                <a:cubicBezTo>
                  <a:pt x="158221" y="0"/>
                  <a:pt x="152135" y="6085"/>
                  <a:pt x="152135" y="15214"/>
                </a:cubicBezTo>
                <a:lnTo>
                  <a:pt x="152135" y="30427"/>
                </a:lnTo>
                <a:cubicBezTo>
                  <a:pt x="71504" y="38034"/>
                  <a:pt x="7607" y="100409"/>
                  <a:pt x="0" y="181041"/>
                </a:cubicBezTo>
                <a:cubicBezTo>
                  <a:pt x="0" y="185605"/>
                  <a:pt x="1521" y="190169"/>
                  <a:pt x="4564" y="193212"/>
                </a:cubicBezTo>
                <a:cubicBezTo>
                  <a:pt x="7607" y="196255"/>
                  <a:pt x="10649" y="197776"/>
                  <a:pt x="15214" y="197776"/>
                </a:cubicBezTo>
                <a:lnTo>
                  <a:pt x="152135" y="197776"/>
                </a:lnTo>
                <a:lnTo>
                  <a:pt x="152135" y="304271"/>
                </a:lnTo>
                <a:cubicBezTo>
                  <a:pt x="152135" y="337741"/>
                  <a:pt x="179520" y="365125"/>
                  <a:pt x="212990" y="365125"/>
                </a:cubicBezTo>
                <a:cubicBezTo>
                  <a:pt x="246459" y="365125"/>
                  <a:pt x="273844" y="337741"/>
                  <a:pt x="273844" y="304271"/>
                </a:cubicBezTo>
                <a:cubicBezTo>
                  <a:pt x="273844" y="295143"/>
                  <a:pt x="267758" y="289057"/>
                  <a:pt x="258630" y="289057"/>
                </a:cubicBezTo>
                <a:cubicBezTo>
                  <a:pt x="249502" y="289057"/>
                  <a:pt x="243417" y="295143"/>
                  <a:pt x="243417" y="304271"/>
                </a:cubicBezTo>
                <a:cubicBezTo>
                  <a:pt x="243417" y="321006"/>
                  <a:pt x="229724" y="334698"/>
                  <a:pt x="212990" y="334698"/>
                </a:cubicBezTo>
                <a:cubicBezTo>
                  <a:pt x="196255" y="334698"/>
                  <a:pt x="182563" y="321006"/>
                  <a:pt x="182563" y="304271"/>
                </a:cubicBezTo>
                <a:lnTo>
                  <a:pt x="182563" y="197776"/>
                </a:lnTo>
                <a:lnTo>
                  <a:pt x="319484" y="197776"/>
                </a:lnTo>
                <a:cubicBezTo>
                  <a:pt x="324048" y="197776"/>
                  <a:pt x="328613" y="196255"/>
                  <a:pt x="330134" y="193212"/>
                </a:cubicBezTo>
                <a:cubicBezTo>
                  <a:pt x="333177" y="190169"/>
                  <a:pt x="334698" y="185605"/>
                  <a:pt x="334698" y="181041"/>
                </a:cubicBezTo>
                <a:cubicBezTo>
                  <a:pt x="327091" y="100409"/>
                  <a:pt x="263194" y="38034"/>
                  <a:pt x="182563" y="30427"/>
                </a:cubicBezTo>
                <a:close/>
                <a:moveTo>
                  <a:pt x="109538" y="73025"/>
                </a:moveTo>
                <a:cubicBezTo>
                  <a:pt x="88239" y="100409"/>
                  <a:pt x="76068" y="132358"/>
                  <a:pt x="76068" y="167349"/>
                </a:cubicBezTo>
                <a:lnTo>
                  <a:pt x="33470" y="167349"/>
                </a:lnTo>
                <a:cubicBezTo>
                  <a:pt x="42598" y="124751"/>
                  <a:pt x="71504" y="91281"/>
                  <a:pt x="109538" y="73025"/>
                </a:cubicBezTo>
                <a:close/>
                <a:moveTo>
                  <a:pt x="106495" y="167349"/>
                </a:moveTo>
                <a:cubicBezTo>
                  <a:pt x="106495" y="130836"/>
                  <a:pt x="123230" y="95845"/>
                  <a:pt x="152135" y="73025"/>
                </a:cubicBezTo>
                <a:lnTo>
                  <a:pt x="152135" y="167349"/>
                </a:lnTo>
                <a:lnTo>
                  <a:pt x="106495" y="167349"/>
                </a:lnTo>
                <a:close/>
                <a:moveTo>
                  <a:pt x="182563" y="73025"/>
                </a:moveTo>
                <a:cubicBezTo>
                  <a:pt x="211468" y="95845"/>
                  <a:pt x="228203" y="129315"/>
                  <a:pt x="228203" y="167349"/>
                </a:cubicBezTo>
                <a:lnTo>
                  <a:pt x="182563" y="167349"/>
                </a:lnTo>
                <a:lnTo>
                  <a:pt x="182563" y="73025"/>
                </a:lnTo>
                <a:close/>
                <a:moveTo>
                  <a:pt x="258630" y="167349"/>
                </a:moveTo>
                <a:cubicBezTo>
                  <a:pt x="258630" y="132358"/>
                  <a:pt x="246459" y="100409"/>
                  <a:pt x="225160" y="73025"/>
                </a:cubicBezTo>
                <a:cubicBezTo>
                  <a:pt x="263194" y="89760"/>
                  <a:pt x="292100" y="124751"/>
                  <a:pt x="301228" y="167349"/>
                </a:cubicBezTo>
                <a:lnTo>
                  <a:pt x="258630" y="167349"/>
                </a:lnTo>
                <a:close/>
              </a:path>
            </a:pathLst>
          </a:custGeom>
          <a:solidFill>
            <a:schemeClr val="tx1"/>
          </a:solid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58597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98538" y="397742"/>
            <a:ext cx="6037696" cy="457200"/>
          </a:xfrm>
        </p:spPr>
        <p:txBody>
          <a:bodyPr/>
          <a:lstStyle/>
          <a:p>
            <a:r>
              <a:rPr lang="en-US" sz="4400" b="0" dirty="0">
                <a:solidFill>
                  <a:srgbClr val="FF5F00"/>
                </a:solidFill>
                <a:latin typeface="Roboto Condensed" panose="02000000000000000000" pitchFamily="2" charset="0"/>
                <a:ea typeface="Roboto Condensed" panose="02000000000000000000" pitchFamily="2" charset="0"/>
              </a:rPr>
              <a:t>Life &amp; AD&amp;D</a:t>
            </a:r>
          </a:p>
        </p:txBody>
      </p:sp>
      <p:graphicFrame>
        <p:nvGraphicFramePr>
          <p:cNvPr id="3" name="Table 2"/>
          <p:cNvGraphicFramePr>
            <a:graphicFrameLocks noGrp="1"/>
          </p:cNvGraphicFramePr>
          <p:nvPr>
            <p:extLst>
              <p:ext uri="{D42A27DB-BD31-4B8C-83A1-F6EECF244321}">
                <p14:modId xmlns:p14="http://schemas.microsoft.com/office/powerpoint/2010/main" val="35326374"/>
              </p:ext>
            </p:extLst>
          </p:nvPr>
        </p:nvGraphicFramePr>
        <p:xfrm>
          <a:off x="334592" y="5024716"/>
          <a:ext cx="8933603" cy="1617368"/>
        </p:xfrm>
        <a:graphic>
          <a:graphicData uri="http://schemas.openxmlformats.org/drawingml/2006/table">
            <a:tbl>
              <a:tblPr firstRow="1" firstCol="1" bandRow="1"/>
              <a:tblGrid>
                <a:gridCol w="2821907">
                  <a:extLst>
                    <a:ext uri="{9D8B030D-6E8A-4147-A177-3AD203B41FA5}">
                      <a16:colId xmlns:a16="http://schemas.microsoft.com/office/drawing/2014/main" val="20000"/>
                    </a:ext>
                  </a:extLst>
                </a:gridCol>
                <a:gridCol w="3216682">
                  <a:extLst>
                    <a:ext uri="{9D8B030D-6E8A-4147-A177-3AD203B41FA5}">
                      <a16:colId xmlns:a16="http://schemas.microsoft.com/office/drawing/2014/main" val="20001"/>
                    </a:ext>
                  </a:extLst>
                </a:gridCol>
                <a:gridCol w="2895014">
                  <a:extLst>
                    <a:ext uri="{9D8B030D-6E8A-4147-A177-3AD203B41FA5}">
                      <a16:colId xmlns:a16="http://schemas.microsoft.com/office/drawing/2014/main" val="20002"/>
                    </a:ext>
                  </a:extLst>
                </a:gridCol>
              </a:tblGrid>
              <a:tr h="345440">
                <a:tc>
                  <a:txBody>
                    <a:bodyPr/>
                    <a:lstStyle/>
                    <a:p>
                      <a:pPr marL="0" marR="0" algn="ctr">
                        <a:spcBef>
                          <a:spcPts val="0"/>
                        </a:spcBef>
                        <a:spcAft>
                          <a:spcPts val="600"/>
                        </a:spcAft>
                      </a:pPr>
                      <a:r>
                        <a:rPr lang="en-US" sz="1600" i="0" spc="50" dirty="0">
                          <a:solidFill>
                            <a:srgbClr val="FF5F00"/>
                          </a:solidFill>
                          <a:effectLst/>
                          <a:latin typeface="Roboto Condensed" panose="02000000000000000000" pitchFamily="2" charset="0"/>
                          <a:ea typeface="Roboto Condensed" panose="02000000000000000000" pitchFamily="2" charset="0"/>
                          <a:cs typeface="Times New Roman"/>
                        </a:rPr>
                        <a:t>EMPLOYEE COVERAGE</a:t>
                      </a:r>
                      <a:endParaRPr lang="en-US" sz="1200" i="0" dirty="0">
                        <a:solidFill>
                          <a:srgbClr val="FF5F00"/>
                        </a:solidFill>
                        <a:effectLst/>
                        <a:latin typeface="Roboto Condensed" panose="02000000000000000000" pitchFamily="2" charset="0"/>
                        <a:ea typeface="Roboto Condensed" panose="02000000000000000000" pitchFamily="2" charset="0"/>
                        <a:cs typeface="Times New Roman"/>
                      </a:endParaRPr>
                    </a:p>
                  </a:txBody>
                  <a:tcPr marL="68580" marR="68580" marT="0" marB="0" anchor="ctr">
                    <a:lnL>
                      <a:noFill/>
                    </a:lnL>
                    <a:lnR>
                      <a:noFill/>
                    </a:lnR>
                    <a:lnT>
                      <a:noFill/>
                    </a:lnT>
                    <a:lnB w="12700" cap="flat" cmpd="sng" algn="ctr">
                      <a:solidFill>
                        <a:srgbClr val="FF5F00"/>
                      </a:solidFill>
                      <a:prstDash val="solid"/>
                      <a:round/>
                      <a:headEnd type="none" w="med" len="med"/>
                      <a:tailEnd type="none" w="med" len="med"/>
                    </a:lnB>
                  </a:tcPr>
                </a:tc>
                <a:tc>
                  <a:txBody>
                    <a:bodyPr/>
                    <a:lstStyle/>
                    <a:p>
                      <a:pPr marL="0" marR="0" algn="ctr">
                        <a:spcBef>
                          <a:spcPts val="0"/>
                        </a:spcBef>
                        <a:spcAft>
                          <a:spcPts val="600"/>
                        </a:spcAft>
                      </a:pPr>
                      <a:r>
                        <a:rPr lang="en-US" sz="1600" i="0" spc="50" dirty="0">
                          <a:solidFill>
                            <a:srgbClr val="FF5F00"/>
                          </a:solidFill>
                          <a:effectLst/>
                          <a:latin typeface="Roboto Condensed" panose="02000000000000000000" pitchFamily="2" charset="0"/>
                          <a:ea typeface="Roboto Condensed" panose="02000000000000000000" pitchFamily="2" charset="0"/>
                          <a:cs typeface="Times New Roman"/>
                        </a:rPr>
                        <a:t>SPOUSE COVERAGE</a:t>
                      </a:r>
                      <a:endParaRPr lang="en-US" sz="1200" i="0" dirty="0">
                        <a:solidFill>
                          <a:srgbClr val="FF5F00"/>
                        </a:solidFill>
                        <a:effectLst/>
                        <a:latin typeface="Roboto Condensed" panose="02000000000000000000" pitchFamily="2" charset="0"/>
                        <a:ea typeface="Roboto Condensed" panose="02000000000000000000" pitchFamily="2" charset="0"/>
                        <a:cs typeface="Times New Roman"/>
                      </a:endParaRPr>
                    </a:p>
                  </a:txBody>
                  <a:tcPr marL="68580" marR="68580" marT="0" marB="0" anchor="ctr">
                    <a:lnL>
                      <a:noFill/>
                    </a:lnL>
                    <a:lnR>
                      <a:noFill/>
                    </a:lnR>
                    <a:lnT>
                      <a:noFill/>
                    </a:lnT>
                    <a:lnB w="12700" cap="flat" cmpd="sng" algn="ctr">
                      <a:solidFill>
                        <a:srgbClr val="FF5F00"/>
                      </a:solidFill>
                      <a:prstDash val="solid"/>
                      <a:round/>
                      <a:headEnd type="none" w="med" len="med"/>
                      <a:tailEnd type="none" w="med" len="med"/>
                    </a:lnB>
                  </a:tcPr>
                </a:tc>
                <a:tc>
                  <a:txBody>
                    <a:bodyPr/>
                    <a:lstStyle/>
                    <a:p>
                      <a:pPr marL="0" marR="0" algn="ctr">
                        <a:spcBef>
                          <a:spcPts val="0"/>
                        </a:spcBef>
                        <a:spcAft>
                          <a:spcPts val="600"/>
                        </a:spcAft>
                      </a:pPr>
                      <a:r>
                        <a:rPr lang="en-US" sz="1600" i="0" spc="50" dirty="0">
                          <a:solidFill>
                            <a:srgbClr val="FF5F00"/>
                          </a:solidFill>
                          <a:effectLst/>
                          <a:latin typeface="Roboto Condensed" panose="02000000000000000000" pitchFamily="2" charset="0"/>
                          <a:ea typeface="Roboto Condensed" panose="02000000000000000000" pitchFamily="2" charset="0"/>
                          <a:cs typeface="Times New Roman"/>
                        </a:rPr>
                        <a:t>CHILD(REN) COVERAGE</a:t>
                      </a:r>
                      <a:endParaRPr lang="en-US" sz="1200" i="0" dirty="0">
                        <a:solidFill>
                          <a:srgbClr val="FF5F00"/>
                        </a:solidFill>
                        <a:effectLst/>
                        <a:latin typeface="Roboto Condensed" panose="02000000000000000000" pitchFamily="2" charset="0"/>
                        <a:ea typeface="Roboto Condensed" panose="02000000000000000000" pitchFamily="2" charset="0"/>
                        <a:cs typeface="Times New Roman"/>
                      </a:endParaRPr>
                    </a:p>
                  </a:txBody>
                  <a:tcPr marL="68580" marR="68580" marT="0" marB="0" anchor="ctr">
                    <a:lnL>
                      <a:noFill/>
                    </a:lnL>
                    <a:lnR>
                      <a:noFill/>
                    </a:lnR>
                    <a:lnT>
                      <a:noFill/>
                    </a:lnT>
                    <a:lnB w="12700" cap="flat" cmpd="sng" algn="ctr">
                      <a:solidFill>
                        <a:srgbClr val="FF5F00"/>
                      </a:solidFill>
                      <a:prstDash val="solid"/>
                      <a:round/>
                      <a:headEnd type="none" w="med" len="med"/>
                      <a:tailEnd type="none" w="med" len="med"/>
                    </a:lnB>
                  </a:tcPr>
                </a:tc>
                <a:extLst>
                  <a:ext uri="{0D108BD9-81ED-4DB2-BD59-A6C34878D82A}">
                    <a16:rowId xmlns:a16="http://schemas.microsoft.com/office/drawing/2014/main" val="10000"/>
                  </a:ext>
                </a:extLst>
              </a:tr>
              <a:tr h="1271928">
                <a:tc>
                  <a:txBody>
                    <a:bodyPr/>
                    <a:lstStyle/>
                    <a:p>
                      <a:pPr marL="0" marR="0" algn="ctr">
                        <a:lnSpc>
                          <a:spcPct val="100000"/>
                        </a:lnSpc>
                        <a:spcBef>
                          <a:spcPts val="600"/>
                        </a:spcBef>
                        <a:spcAft>
                          <a:spcPts val="300"/>
                        </a:spcAft>
                      </a:pPr>
                      <a:r>
                        <a:rPr lang="en-US" sz="1800" kern="0" dirty="0">
                          <a:solidFill>
                            <a:schemeClr val="bg2">
                              <a:lumMod val="50000"/>
                            </a:schemeClr>
                          </a:solidFill>
                          <a:latin typeface="Roboto Condensed" panose="02000000000000000000"/>
                          <a:ea typeface="+mn-ea"/>
                          <a:cs typeface="+mn-cs"/>
                        </a:rPr>
                        <a:t>$750,000, in increments of $10,000, but no more than 5 times annual salary </a:t>
                      </a:r>
                    </a:p>
                    <a:p>
                      <a:pPr marL="0" marR="0" algn="ctr">
                        <a:lnSpc>
                          <a:spcPct val="100000"/>
                        </a:lnSpc>
                        <a:spcBef>
                          <a:spcPts val="600"/>
                        </a:spcBef>
                        <a:spcAft>
                          <a:spcPts val="300"/>
                        </a:spcAft>
                      </a:pPr>
                      <a:r>
                        <a:rPr lang="en-US" sz="1800" kern="0" dirty="0">
                          <a:solidFill>
                            <a:schemeClr val="bg2">
                              <a:lumMod val="50000"/>
                            </a:schemeClr>
                          </a:solidFill>
                          <a:latin typeface="Roboto Condensed" panose="02000000000000000000"/>
                          <a:ea typeface="+mn-ea"/>
                          <a:cs typeface="+mn-cs"/>
                        </a:rPr>
                        <a:t>Guarantee Issue: $200,000</a:t>
                      </a:r>
                    </a:p>
                  </a:txBody>
                  <a:tcPr marL="68580" marR="68580" marT="0" marB="0" anchor="ctr">
                    <a:lnL>
                      <a:noFill/>
                    </a:lnL>
                    <a:lnR>
                      <a:noFill/>
                    </a:lnR>
                    <a:lnT w="12700" cap="flat" cmpd="sng" algn="ctr">
                      <a:solidFill>
                        <a:srgbClr val="FF5F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0000"/>
                        </a:lnSpc>
                        <a:spcBef>
                          <a:spcPts val="600"/>
                        </a:spcBef>
                        <a:spcAft>
                          <a:spcPts val="300"/>
                        </a:spcAft>
                      </a:pPr>
                      <a:r>
                        <a:rPr lang="en-US" sz="1800" kern="0" dirty="0">
                          <a:solidFill>
                            <a:schemeClr val="bg2">
                              <a:lumMod val="50000"/>
                            </a:schemeClr>
                          </a:solidFill>
                          <a:latin typeface="Roboto Condensed" panose="02000000000000000000"/>
                          <a:ea typeface="+mn-ea"/>
                          <a:cs typeface="+mn-cs"/>
                        </a:rPr>
                        <a:t>100% of employee’s benefit, in increments of $5,000, up to $250,000 </a:t>
                      </a:r>
                    </a:p>
                    <a:p>
                      <a:pPr marL="0" marR="0" algn="ctr">
                        <a:lnSpc>
                          <a:spcPct val="100000"/>
                        </a:lnSpc>
                        <a:spcBef>
                          <a:spcPts val="600"/>
                        </a:spcBef>
                        <a:spcAft>
                          <a:spcPts val="300"/>
                        </a:spcAft>
                      </a:pPr>
                      <a:r>
                        <a:rPr lang="en-US" sz="1800" kern="0" dirty="0">
                          <a:solidFill>
                            <a:schemeClr val="bg2">
                              <a:lumMod val="50000"/>
                            </a:schemeClr>
                          </a:solidFill>
                          <a:latin typeface="Roboto Condensed" panose="02000000000000000000"/>
                          <a:ea typeface="+mn-ea"/>
                          <a:cs typeface="+mn-cs"/>
                        </a:rPr>
                        <a:t>Guarantee Issue: $40,000</a:t>
                      </a:r>
                    </a:p>
                  </a:txBody>
                  <a:tcPr marL="68580" marR="68580" marT="0" marB="0" anchor="ctr">
                    <a:lnL>
                      <a:noFill/>
                    </a:lnL>
                    <a:lnR>
                      <a:noFill/>
                    </a:lnR>
                    <a:lnT w="12700" cap="flat" cmpd="sng" algn="ctr">
                      <a:solidFill>
                        <a:srgbClr val="FF5F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lnSpc>
                          <a:spcPct val="100000"/>
                        </a:lnSpc>
                        <a:spcBef>
                          <a:spcPts val="600"/>
                        </a:spcBef>
                        <a:spcAft>
                          <a:spcPts val="300"/>
                        </a:spcAft>
                      </a:pPr>
                      <a:r>
                        <a:rPr lang="en-US" sz="1800" kern="0" dirty="0">
                          <a:solidFill>
                            <a:schemeClr val="bg2">
                              <a:lumMod val="50000"/>
                            </a:schemeClr>
                          </a:solidFill>
                          <a:latin typeface="Roboto Condensed" panose="02000000000000000000"/>
                          <a:ea typeface="+mn-ea"/>
                          <a:cs typeface="+mn-cs"/>
                        </a:rPr>
                        <a:t>100% of employee’s benefit, up to $10,000</a:t>
                      </a:r>
                    </a:p>
                    <a:p>
                      <a:pPr marL="0" marR="0" algn="ctr">
                        <a:lnSpc>
                          <a:spcPct val="100000"/>
                        </a:lnSpc>
                        <a:spcBef>
                          <a:spcPts val="600"/>
                        </a:spcBef>
                        <a:spcAft>
                          <a:spcPts val="300"/>
                        </a:spcAft>
                      </a:pPr>
                      <a:r>
                        <a:rPr lang="en-US" sz="1800" kern="0" dirty="0">
                          <a:solidFill>
                            <a:schemeClr val="bg2">
                              <a:lumMod val="50000"/>
                            </a:schemeClr>
                          </a:solidFill>
                          <a:latin typeface="Roboto Condensed" panose="02000000000000000000"/>
                          <a:ea typeface="+mn-ea"/>
                          <a:cs typeface="+mn-cs"/>
                        </a:rPr>
                        <a:t>Guarantee Issue: $10,000</a:t>
                      </a:r>
                    </a:p>
                  </a:txBody>
                  <a:tcPr marL="68580" marR="68580" marT="0" marB="0" anchor="ctr">
                    <a:lnL>
                      <a:noFill/>
                    </a:lnL>
                    <a:lnR>
                      <a:noFill/>
                    </a:lnR>
                    <a:lnT w="12700" cap="flat" cmpd="sng" algn="ctr">
                      <a:solidFill>
                        <a:srgbClr val="FF5F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Graphic 2658">
            <a:extLst>
              <a:ext uri="{FF2B5EF4-FFF2-40B4-BE49-F238E27FC236}">
                <a16:creationId xmlns:a16="http://schemas.microsoft.com/office/drawing/2014/main" id="{088CDD61-2DE4-9440-82B4-B71AE6F5BC26}"/>
              </a:ext>
            </a:extLst>
          </p:cNvPr>
          <p:cNvSpPr>
            <a:spLocks noChangeAspect="1"/>
          </p:cNvSpPr>
          <p:nvPr/>
        </p:nvSpPr>
        <p:spPr>
          <a:xfrm>
            <a:off x="444372" y="288014"/>
            <a:ext cx="620267" cy="676656"/>
          </a:xfrm>
          <a:custGeom>
            <a:avLst/>
            <a:gdLst>
              <a:gd name="connsiteX0" fmla="*/ 182563 w 334697"/>
              <a:gd name="connsiteY0" fmla="*/ 30427 h 365125"/>
              <a:gd name="connsiteX1" fmla="*/ 182563 w 334697"/>
              <a:gd name="connsiteY1" fmla="*/ 15214 h 365125"/>
              <a:gd name="connsiteX2" fmla="*/ 167349 w 334697"/>
              <a:gd name="connsiteY2" fmla="*/ 0 h 365125"/>
              <a:gd name="connsiteX3" fmla="*/ 152135 w 334697"/>
              <a:gd name="connsiteY3" fmla="*/ 15214 h 365125"/>
              <a:gd name="connsiteX4" fmla="*/ 152135 w 334697"/>
              <a:gd name="connsiteY4" fmla="*/ 30427 h 365125"/>
              <a:gd name="connsiteX5" fmla="*/ 0 w 334697"/>
              <a:gd name="connsiteY5" fmla="*/ 181041 h 365125"/>
              <a:gd name="connsiteX6" fmla="*/ 4564 w 334697"/>
              <a:gd name="connsiteY6" fmla="*/ 193212 h 365125"/>
              <a:gd name="connsiteX7" fmla="*/ 15214 w 334697"/>
              <a:gd name="connsiteY7" fmla="*/ 197776 h 365125"/>
              <a:gd name="connsiteX8" fmla="*/ 152135 w 334697"/>
              <a:gd name="connsiteY8" fmla="*/ 197776 h 365125"/>
              <a:gd name="connsiteX9" fmla="*/ 152135 w 334697"/>
              <a:gd name="connsiteY9" fmla="*/ 304271 h 365125"/>
              <a:gd name="connsiteX10" fmla="*/ 212990 w 334697"/>
              <a:gd name="connsiteY10" fmla="*/ 365125 h 365125"/>
              <a:gd name="connsiteX11" fmla="*/ 273844 w 334697"/>
              <a:gd name="connsiteY11" fmla="*/ 304271 h 365125"/>
              <a:gd name="connsiteX12" fmla="*/ 258630 w 334697"/>
              <a:gd name="connsiteY12" fmla="*/ 289057 h 365125"/>
              <a:gd name="connsiteX13" fmla="*/ 243417 w 334697"/>
              <a:gd name="connsiteY13" fmla="*/ 304271 h 365125"/>
              <a:gd name="connsiteX14" fmla="*/ 212990 w 334697"/>
              <a:gd name="connsiteY14" fmla="*/ 334698 h 365125"/>
              <a:gd name="connsiteX15" fmla="*/ 182563 w 334697"/>
              <a:gd name="connsiteY15" fmla="*/ 304271 h 365125"/>
              <a:gd name="connsiteX16" fmla="*/ 182563 w 334697"/>
              <a:gd name="connsiteY16" fmla="*/ 197776 h 365125"/>
              <a:gd name="connsiteX17" fmla="*/ 319484 w 334697"/>
              <a:gd name="connsiteY17" fmla="*/ 197776 h 365125"/>
              <a:gd name="connsiteX18" fmla="*/ 330134 w 334697"/>
              <a:gd name="connsiteY18" fmla="*/ 193212 h 365125"/>
              <a:gd name="connsiteX19" fmla="*/ 334698 w 334697"/>
              <a:gd name="connsiteY19" fmla="*/ 181041 h 365125"/>
              <a:gd name="connsiteX20" fmla="*/ 182563 w 334697"/>
              <a:gd name="connsiteY20" fmla="*/ 30427 h 365125"/>
              <a:gd name="connsiteX21" fmla="*/ 109538 w 334697"/>
              <a:gd name="connsiteY21" fmla="*/ 73025 h 365125"/>
              <a:gd name="connsiteX22" fmla="*/ 76068 w 334697"/>
              <a:gd name="connsiteY22" fmla="*/ 167349 h 365125"/>
              <a:gd name="connsiteX23" fmla="*/ 33470 w 334697"/>
              <a:gd name="connsiteY23" fmla="*/ 167349 h 365125"/>
              <a:gd name="connsiteX24" fmla="*/ 109538 w 334697"/>
              <a:gd name="connsiteY24" fmla="*/ 73025 h 365125"/>
              <a:gd name="connsiteX25" fmla="*/ 106495 w 334697"/>
              <a:gd name="connsiteY25" fmla="*/ 167349 h 365125"/>
              <a:gd name="connsiteX26" fmla="*/ 152135 w 334697"/>
              <a:gd name="connsiteY26" fmla="*/ 73025 h 365125"/>
              <a:gd name="connsiteX27" fmla="*/ 152135 w 334697"/>
              <a:gd name="connsiteY27" fmla="*/ 167349 h 365125"/>
              <a:gd name="connsiteX28" fmla="*/ 106495 w 334697"/>
              <a:gd name="connsiteY28" fmla="*/ 167349 h 365125"/>
              <a:gd name="connsiteX29" fmla="*/ 182563 w 334697"/>
              <a:gd name="connsiteY29" fmla="*/ 73025 h 365125"/>
              <a:gd name="connsiteX30" fmla="*/ 228203 w 334697"/>
              <a:gd name="connsiteY30" fmla="*/ 167349 h 365125"/>
              <a:gd name="connsiteX31" fmla="*/ 182563 w 334697"/>
              <a:gd name="connsiteY31" fmla="*/ 167349 h 365125"/>
              <a:gd name="connsiteX32" fmla="*/ 182563 w 334697"/>
              <a:gd name="connsiteY32" fmla="*/ 73025 h 365125"/>
              <a:gd name="connsiteX33" fmla="*/ 258630 w 334697"/>
              <a:gd name="connsiteY33" fmla="*/ 167349 h 365125"/>
              <a:gd name="connsiteX34" fmla="*/ 225160 w 334697"/>
              <a:gd name="connsiteY34" fmla="*/ 73025 h 365125"/>
              <a:gd name="connsiteX35" fmla="*/ 301228 w 334697"/>
              <a:gd name="connsiteY35" fmla="*/ 167349 h 365125"/>
              <a:gd name="connsiteX36" fmla="*/ 258630 w 334697"/>
              <a:gd name="connsiteY36" fmla="*/ 167349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4697" h="365125">
                <a:moveTo>
                  <a:pt x="182563" y="30427"/>
                </a:moveTo>
                <a:lnTo>
                  <a:pt x="182563" y="15214"/>
                </a:lnTo>
                <a:cubicBezTo>
                  <a:pt x="182563" y="6085"/>
                  <a:pt x="176477" y="0"/>
                  <a:pt x="167349" y="0"/>
                </a:cubicBezTo>
                <a:cubicBezTo>
                  <a:pt x="158221" y="0"/>
                  <a:pt x="152135" y="6085"/>
                  <a:pt x="152135" y="15214"/>
                </a:cubicBezTo>
                <a:lnTo>
                  <a:pt x="152135" y="30427"/>
                </a:lnTo>
                <a:cubicBezTo>
                  <a:pt x="71504" y="38034"/>
                  <a:pt x="7607" y="100409"/>
                  <a:pt x="0" y="181041"/>
                </a:cubicBezTo>
                <a:cubicBezTo>
                  <a:pt x="0" y="185605"/>
                  <a:pt x="1521" y="190169"/>
                  <a:pt x="4564" y="193212"/>
                </a:cubicBezTo>
                <a:cubicBezTo>
                  <a:pt x="7607" y="196255"/>
                  <a:pt x="10649" y="197776"/>
                  <a:pt x="15214" y="197776"/>
                </a:cubicBezTo>
                <a:lnTo>
                  <a:pt x="152135" y="197776"/>
                </a:lnTo>
                <a:lnTo>
                  <a:pt x="152135" y="304271"/>
                </a:lnTo>
                <a:cubicBezTo>
                  <a:pt x="152135" y="337741"/>
                  <a:pt x="179520" y="365125"/>
                  <a:pt x="212990" y="365125"/>
                </a:cubicBezTo>
                <a:cubicBezTo>
                  <a:pt x="246459" y="365125"/>
                  <a:pt x="273844" y="337741"/>
                  <a:pt x="273844" y="304271"/>
                </a:cubicBezTo>
                <a:cubicBezTo>
                  <a:pt x="273844" y="295143"/>
                  <a:pt x="267758" y="289057"/>
                  <a:pt x="258630" y="289057"/>
                </a:cubicBezTo>
                <a:cubicBezTo>
                  <a:pt x="249502" y="289057"/>
                  <a:pt x="243417" y="295143"/>
                  <a:pt x="243417" y="304271"/>
                </a:cubicBezTo>
                <a:cubicBezTo>
                  <a:pt x="243417" y="321006"/>
                  <a:pt x="229724" y="334698"/>
                  <a:pt x="212990" y="334698"/>
                </a:cubicBezTo>
                <a:cubicBezTo>
                  <a:pt x="196255" y="334698"/>
                  <a:pt x="182563" y="321006"/>
                  <a:pt x="182563" y="304271"/>
                </a:cubicBezTo>
                <a:lnTo>
                  <a:pt x="182563" y="197776"/>
                </a:lnTo>
                <a:lnTo>
                  <a:pt x="319484" y="197776"/>
                </a:lnTo>
                <a:cubicBezTo>
                  <a:pt x="324048" y="197776"/>
                  <a:pt x="328613" y="196255"/>
                  <a:pt x="330134" y="193212"/>
                </a:cubicBezTo>
                <a:cubicBezTo>
                  <a:pt x="333177" y="190169"/>
                  <a:pt x="334698" y="185605"/>
                  <a:pt x="334698" y="181041"/>
                </a:cubicBezTo>
                <a:cubicBezTo>
                  <a:pt x="327091" y="100409"/>
                  <a:pt x="263194" y="38034"/>
                  <a:pt x="182563" y="30427"/>
                </a:cubicBezTo>
                <a:close/>
                <a:moveTo>
                  <a:pt x="109538" y="73025"/>
                </a:moveTo>
                <a:cubicBezTo>
                  <a:pt x="88239" y="100409"/>
                  <a:pt x="76068" y="132358"/>
                  <a:pt x="76068" y="167349"/>
                </a:cubicBezTo>
                <a:lnTo>
                  <a:pt x="33470" y="167349"/>
                </a:lnTo>
                <a:cubicBezTo>
                  <a:pt x="42598" y="124751"/>
                  <a:pt x="71504" y="91281"/>
                  <a:pt x="109538" y="73025"/>
                </a:cubicBezTo>
                <a:close/>
                <a:moveTo>
                  <a:pt x="106495" y="167349"/>
                </a:moveTo>
                <a:cubicBezTo>
                  <a:pt x="106495" y="130836"/>
                  <a:pt x="123230" y="95845"/>
                  <a:pt x="152135" y="73025"/>
                </a:cubicBezTo>
                <a:lnTo>
                  <a:pt x="152135" y="167349"/>
                </a:lnTo>
                <a:lnTo>
                  <a:pt x="106495" y="167349"/>
                </a:lnTo>
                <a:close/>
                <a:moveTo>
                  <a:pt x="182563" y="73025"/>
                </a:moveTo>
                <a:cubicBezTo>
                  <a:pt x="211468" y="95845"/>
                  <a:pt x="228203" y="129315"/>
                  <a:pt x="228203" y="167349"/>
                </a:cubicBezTo>
                <a:lnTo>
                  <a:pt x="182563" y="167349"/>
                </a:lnTo>
                <a:lnTo>
                  <a:pt x="182563" y="73025"/>
                </a:lnTo>
                <a:close/>
                <a:moveTo>
                  <a:pt x="258630" y="167349"/>
                </a:moveTo>
                <a:cubicBezTo>
                  <a:pt x="258630" y="132358"/>
                  <a:pt x="246459" y="100409"/>
                  <a:pt x="225160" y="73025"/>
                </a:cubicBezTo>
                <a:cubicBezTo>
                  <a:pt x="263194" y="89760"/>
                  <a:pt x="292100" y="124751"/>
                  <a:pt x="301228" y="167349"/>
                </a:cubicBezTo>
                <a:lnTo>
                  <a:pt x="258630" y="167349"/>
                </a:lnTo>
                <a:close/>
              </a:path>
            </a:pathLst>
          </a:custGeom>
          <a:solidFill>
            <a:schemeClr val="tx1"/>
          </a:solid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7" name="Rectangle 3"/>
          <p:cNvSpPr txBox="1">
            <a:spLocks noChangeArrowheads="1"/>
          </p:cNvSpPr>
          <p:nvPr/>
        </p:nvSpPr>
        <p:spPr bwMode="gray">
          <a:xfrm>
            <a:off x="444372" y="1142892"/>
            <a:ext cx="8686800" cy="344154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03200" indent="-203200" algn="l" rtl="0" eaLnBrk="1" fontAlgn="base" hangingPunct="1">
              <a:spcBef>
                <a:spcPts val="600"/>
              </a:spcBef>
              <a:spcAft>
                <a:spcPct val="0"/>
              </a:spcAft>
              <a:buChar char="•"/>
              <a:defRPr sz="2000">
                <a:solidFill>
                  <a:schemeClr val="bg2">
                    <a:lumMod val="50000"/>
                  </a:schemeClr>
                </a:solidFill>
                <a:latin typeface="+mn-lt"/>
                <a:ea typeface="+mn-ea"/>
                <a:cs typeface="+mn-cs"/>
              </a:defRPr>
            </a:lvl1pPr>
            <a:lvl2pPr marL="508000" indent="-279400" algn="l" rtl="0" eaLnBrk="1" fontAlgn="base" hangingPunct="1">
              <a:spcBef>
                <a:spcPts val="300"/>
              </a:spcBef>
              <a:spcAft>
                <a:spcPct val="0"/>
              </a:spcAft>
              <a:buChar char="–"/>
              <a:defRPr sz="2000">
                <a:solidFill>
                  <a:schemeClr val="bg2">
                    <a:lumMod val="50000"/>
                  </a:schemeClr>
                </a:solidFill>
                <a:latin typeface="+mn-lt"/>
                <a:ea typeface="+mn-ea"/>
              </a:defRPr>
            </a:lvl2pPr>
            <a:lvl3pPr marL="685800" indent="-177800" algn="l" rtl="0" eaLnBrk="1" fontAlgn="base" hangingPunct="1">
              <a:spcBef>
                <a:spcPts val="300"/>
              </a:spcBef>
              <a:spcAft>
                <a:spcPct val="0"/>
              </a:spcAft>
              <a:buFont typeface="Arial" charset="0"/>
              <a:buChar char="­"/>
              <a:defRPr sz="2000">
                <a:solidFill>
                  <a:schemeClr val="bg2">
                    <a:lumMod val="50000"/>
                  </a:schemeClr>
                </a:solidFill>
                <a:latin typeface="+mn-lt"/>
                <a:ea typeface="+mn-ea"/>
              </a:defRPr>
            </a:lvl3pPr>
            <a:lvl4pPr marL="863600" indent="-177800" algn="l" rtl="0" eaLnBrk="1" fontAlgn="base" hangingPunct="1">
              <a:spcBef>
                <a:spcPts val="300"/>
              </a:spcBef>
              <a:spcAft>
                <a:spcPct val="0"/>
              </a:spcAft>
              <a:buFont typeface="Arial" charset="0"/>
              <a:buChar char="­"/>
              <a:defRPr sz="2000">
                <a:solidFill>
                  <a:schemeClr val="bg2">
                    <a:lumMod val="50000"/>
                  </a:schemeClr>
                </a:solidFill>
                <a:latin typeface="+mn-lt"/>
                <a:ea typeface="+mn-ea"/>
              </a:defRPr>
            </a:lvl4pPr>
            <a:lvl5pPr marL="1041400" indent="-177800" algn="l" rtl="0" eaLnBrk="1" fontAlgn="base" hangingPunct="1">
              <a:spcBef>
                <a:spcPts val="300"/>
              </a:spcBef>
              <a:spcAft>
                <a:spcPct val="0"/>
              </a:spcAft>
              <a:buFont typeface="Arial" charset="0"/>
              <a:buChar char="-"/>
              <a:defRPr sz="2000">
                <a:solidFill>
                  <a:schemeClr val="bg2">
                    <a:lumMod val="50000"/>
                  </a:schemeClr>
                </a:solidFill>
                <a:latin typeface="+mn-lt"/>
                <a:ea typeface="+mn-ea"/>
              </a:defRPr>
            </a:lvl5pPr>
            <a:lvl6pPr marL="14986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9pPr>
          </a:lstStyle>
          <a:p>
            <a:pPr>
              <a:lnSpc>
                <a:spcPct val="100000"/>
              </a:lnSpc>
              <a:buFontTx/>
              <a:buNone/>
              <a:defRPr/>
            </a:pPr>
            <a:r>
              <a:rPr lang="en-US" b="1" u="sng" kern="0" dirty="0">
                <a:latin typeface="Roboto Condensed" panose="02000000000000000000"/>
              </a:rPr>
              <a:t>Basic Life &amp; AD&amp;D</a:t>
            </a:r>
            <a:r>
              <a:rPr lang="en-US" b="1" kern="0" dirty="0">
                <a:latin typeface="Roboto Condensed" panose="02000000000000000000"/>
              </a:rPr>
              <a:t> – Employer Paid</a:t>
            </a:r>
            <a:endParaRPr lang="en-US" u="sng" kern="0" dirty="0">
              <a:latin typeface="Roboto Condensed" panose="02000000000000000000"/>
            </a:endParaRPr>
          </a:p>
          <a:p>
            <a:pPr marL="457200" indent="-457200">
              <a:lnSpc>
                <a:spcPct val="100000"/>
              </a:lnSpc>
              <a:buFont typeface="Arial" panose="020B0604020202020204" pitchFamily="34" charset="0"/>
              <a:buChar char="•"/>
              <a:defRPr/>
            </a:pPr>
            <a:r>
              <a:rPr lang="en-US" kern="0" dirty="0">
                <a:latin typeface="Roboto Condensed" panose="02000000000000000000"/>
              </a:rPr>
              <a:t>Eligible employees are eligible for Basic Life &amp; AD&amp;D that will cover 1 times your covered annual earnings up to a maximum of $250,000</a:t>
            </a:r>
            <a:endParaRPr lang="en-US" sz="800" kern="0" dirty="0">
              <a:latin typeface="Roboto Condensed" panose="02000000000000000000"/>
            </a:endParaRPr>
          </a:p>
          <a:p>
            <a:pPr>
              <a:lnSpc>
                <a:spcPct val="100000"/>
              </a:lnSpc>
              <a:buFontTx/>
              <a:buNone/>
              <a:defRPr/>
            </a:pPr>
            <a:r>
              <a:rPr lang="en-US" b="1" u="sng" kern="0" dirty="0">
                <a:latin typeface="Roboto Condensed" panose="02000000000000000000"/>
              </a:rPr>
              <a:t>Voluntary Life &amp; AD&amp;D</a:t>
            </a:r>
            <a:r>
              <a:rPr lang="en-US" b="1" kern="0" dirty="0">
                <a:latin typeface="Roboto Condensed" panose="02000000000000000000"/>
              </a:rPr>
              <a:t> </a:t>
            </a:r>
          </a:p>
          <a:p>
            <a:pPr marL="454025" indent="-454025">
              <a:lnSpc>
                <a:spcPct val="120000"/>
              </a:lnSpc>
              <a:buFont typeface="Arial" panose="020B0604020202020204" pitchFamily="34" charset="0"/>
              <a:buChar char="•"/>
              <a:defRPr/>
            </a:pPr>
            <a:r>
              <a:rPr lang="en-US" kern="0" dirty="0">
                <a:latin typeface="Roboto Condensed" panose="02000000000000000000"/>
              </a:rPr>
              <a:t>Portable Benefit</a:t>
            </a:r>
          </a:p>
          <a:p>
            <a:pPr marL="454025" indent="-454025">
              <a:lnSpc>
                <a:spcPct val="120000"/>
              </a:lnSpc>
              <a:buFont typeface="Arial" panose="020B0604020202020204" pitchFamily="34" charset="0"/>
              <a:buChar char="•"/>
              <a:defRPr/>
            </a:pPr>
            <a:r>
              <a:rPr lang="en-US" kern="0" dirty="0">
                <a:latin typeface="Roboto Condensed" panose="02000000000000000000"/>
              </a:rPr>
              <a:t>Evidence of Insurability will be required if you previously waived or were declined coverage but you CAN increase your coverage by one increment of $10,000 (spouses $5,000) without answering medical questions as long as you do not go above the Guaranteed Issue amounts listed below. </a:t>
            </a:r>
          </a:p>
          <a:p>
            <a:pPr marL="454025" indent="-454025">
              <a:lnSpc>
                <a:spcPct val="120000"/>
              </a:lnSpc>
              <a:buFont typeface="Arial" panose="020B0604020202020204" pitchFamily="34" charset="0"/>
              <a:buChar char="•"/>
              <a:defRPr/>
            </a:pPr>
            <a:r>
              <a:rPr lang="en-US" kern="0" dirty="0">
                <a:latin typeface="Roboto Condensed" panose="02000000000000000000"/>
              </a:rPr>
              <a:t>Refer to PlanSource for rates.</a:t>
            </a:r>
          </a:p>
        </p:txBody>
      </p:sp>
    </p:spTree>
    <p:extLst>
      <p:ext uri="{BB962C8B-B14F-4D97-AF65-F5344CB8AC3E}">
        <p14:creationId xmlns:p14="http://schemas.microsoft.com/office/powerpoint/2010/main" val="3523211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392110" y="1985245"/>
            <a:ext cx="4632835" cy="917042"/>
          </a:xfrm>
        </p:spPr>
        <p:txBody>
          <a:bodyPr/>
          <a:lstStyle/>
          <a:p>
            <a:r>
              <a:rPr lang="en-US" sz="8000" b="0" dirty="0">
                <a:solidFill>
                  <a:srgbClr val="FF5F00"/>
                </a:solidFill>
                <a:latin typeface="Roboto Condensed" panose="02000000000000000000" pitchFamily="2" charset="0"/>
                <a:ea typeface="Roboto Condensed" panose="02000000000000000000" pitchFamily="2" charset="0"/>
              </a:rPr>
              <a:t>Disability</a:t>
            </a:r>
          </a:p>
        </p:txBody>
      </p:sp>
      <p:grpSp>
        <p:nvGrpSpPr>
          <p:cNvPr id="10" name="Graphic 2722">
            <a:extLst>
              <a:ext uri="{FF2B5EF4-FFF2-40B4-BE49-F238E27FC236}">
                <a16:creationId xmlns:a16="http://schemas.microsoft.com/office/drawing/2014/main" id="{BBC48385-2251-B341-8008-BAACBBE98525}"/>
              </a:ext>
            </a:extLst>
          </p:cNvPr>
          <p:cNvGrpSpPr>
            <a:grpSpLocks noChangeAspect="1"/>
          </p:cNvGrpSpPr>
          <p:nvPr/>
        </p:nvGrpSpPr>
        <p:grpSpPr>
          <a:xfrm>
            <a:off x="2263237" y="3201858"/>
            <a:ext cx="890579" cy="1069848"/>
            <a:chOff x="11203862" y="5576413"/>
            <a:chExt cx="303943" cy="365125"/>
          </a:xfrm>
          <a:solidFill>
            <a:schemeClr val="tx1"/>
          </a:solidFill>
        </p:grpSpPr>
        <p:sp>
          <p:nvSpPr>
            <p:cNvPr id="11" name="Freeform 10">
              <a:extLst>
                <a:ext uri="{FF2B5EF4-FFF2-40B4-BE49-F238E27FC236}">
                  <a16:creationId xmlns:a16="http://schemas.microsoft.com/office/drawing/2014/main" id="{060C3E46-2105-CB4D-8560-A828D8503306}"/>
                </a:ext>
              </a:extLst>
            </p:cNvPr>
            <p:cNvSpPr/>
            <p:nvPr/>
          </p:nvSpPr>
          <p:spPr>
            <a:xfrm>
              <a:off x="11294816" y="5576413"/>
              <a:ext cx="91281" cy="91281"/>
            </a:xfrm>
            <a:custGeom>
              <a:avLst/>
              <a:gdLst>
                <a:gd name="connsiteX0" fmla="*/ 45641 w 91281"/>
                <a:gd name="connsiteY0" fmla="*/ 91281 h 91281"/>
                <a:gd name="connsiteX1" fmla="*/ 91281 w 91281"/>
                <a:gd name="connsiteY1" fmla="*/ 45641 h 91281"/>
                <a:gd name="connsiteX2" fmla="*/ 45641 w 91281"/>
                <a:gd name="connsiteY2" fmla="*/ 0 h 91281"/>
                <a:gd name="connsiteX3" fmla="*/ 0 w 91281"/>
                <a:gd name="connsiteY3" fmla="*/ 45641 h 91281"/>
                <a:gd name="connsiteX4" fmla="*/ 45641 w 91281"/>
                <a:gd name="connsiteY4" fmla="*/ 91281 h 91281"/>
                <a:gd name="connsiteX5" fmla="*/ 45641 w 91281"/>
                <a:gd name="connsiteY5" fmla="*/ 30427 h 91281"/>
                <a:gd name="connsiteX6" fmla="*/ 60854 w 91281"/>
                <a:gd name="connsiteY6" fmla="*/ 45641 h 91281"/>
                <a:gd name="connsiteX7" fmla="*/ 45641 w 91281"/>
                <a:gd name="connsiteY7" fmla="*/ 60854 h 91281"/>
                <a:gd name="connsiteX8" fmla="*/ 30427 w 91281"/>
                <a:gd name="connsiteY8" fmla="*/ 45641 h 91281"/>
                <a:gd name="connsiteX9" fmla="*/ 45641 w 91281"/>
                <a:gd name="connsiteY9" fmla="*/ 30427 h 9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81" h="91281">
                  <a:moveTo>
                    <a:pt x="45641" y="91281"/>
                  </a:moveTo>
                  <a:cubicBezTo>
                    <a:pt x="71504" y="91281"/>
                    <a:pt x="91281" y="71504"/>
                    <a:pt x="91281" y="45641"/>
                  </a:cubicBezTo>
                  <a:cubicBezTo>
                    <a:pt x="91281" y="19778"/>
                    <a:pt x="71504" y="0"/>
                    <a:pt x="45641" y="0"/>
                  </a:cubicBezTo>
                  <a:cubicBezTo>
                    <a:pt x="19778" y="0"/>
                    <a:pt x="0" y="19778"/>
                    <a:pt x="0" y="45641"/>
                  </a:cubicBezTo>
                  <a:cubicBezTo>
                    <a:pt x="0" y="71504"/>
                    <a:pt x="19778" y="91281"/>
                    <a:pt x="45641" y="91281"/>
                  </a:cubicBezTo>
                  <a:close/>
                  <a:moveTo>
                    <a:pt x="45641" y="30427"/>
                  </a:moveTo>
                  <a:cubicBezTo>
                    <a:pt x="54769" y="30427"/>
                    <a:pt x="60854" y="36513"/>
                    <a:pt x="60854" y="45641"/>
                  </a:cubicBezTo>
                  <a:cubicBezTo>
                    <a:pt x="60854" y="54769"/>
                    <a:pt x="54769" y="60854"/>
                    <a:pt x="45641" y="60854"/>
                  </a:cubicBezTo>
                  <a:cubicBezTo>
                    <a:pt x="36512" y="60854"/>
                    <a:pt x="30427" y="54769"/>
                    <a:pt x="30427" y="45641"/>
                  </a:cubicBezTo>
                  <a:cubicBezTo>
                    <a:pt x="30427" y="36513"/>
                    <a:pt x="36512" y="30427"/>
                    <a:pt x="45641" y="30427"/>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2" name="Freeform 11">
              <a:extLst>
                <a:ext uri="{FF2B5EF4-FFF2-40B4-BE49-F238E27FC236}">
                  <a16:creationId xmlns:a16="http://schemas.microsoft.com/office/drawing/2014/main" id="{96B53A38-CC54-8341-991C-B8F9C418A3EF}"/>
                </a:ext>
              </a:extLst>
            </p:cNvPr>
            <p:cNvSpPr/>
            <p:nvPr/>
          </p:nvSpPr>
          <p:spPr>
            <a:xfrm>
              <a:off x="11446951" y="5880683"/>
              <a:ext cx="60854" cy="60854"/>
            </a:xfrm>
            <a:custGeom>
              <a:avLst/>
              <a:gdLst>
                <a:gd name="connsiteX0" fmla="*/ 60854 w 60854"/>
                <a:gd name="connsiteY0" fmla="*/ 30427 h 60854"/>
                <a:gd name="connsiteX1" fmla="*/ 30427 w 60854"/>
                <a:gd name="connsiteY1" fmla="*/ 60854 h 60854"/>
                <a:gd name="connsiteX2" fmla="*/ 0 w 60854"/>
                <a:gd name="connsiteY2" fmla="*/ 30427 h 60854"/>
                <a:gd name="connsiteX3" fmla="*/ 30427 w 60854"/>
                <a:gd name="connsiteY3" fmla="*/ 0 h 60854"/>
                <a:gd name="connsiteX4" fmla="*/ 60854 w 60854"/>
                <a:gd name="connsiteY4" fmla="*/ 30427 h 6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4" h="60854">
                  <a:moveTo>
                    <a:pt x="60854" y="30427"/>
                  </a:moveTo>
                  <a:cubicBezTo>
                    <a:pt x="60854" y="47232"/>
                    <a:pt x="47232" y="60854"/>
                    <a:pt x="30427" y="60854"/>
                  </a:cubicBezTo>
                  <a:cubicBezTo>
                    <a:pt x="13623" y="60854"/>
                    <a:pt x="0" y="47232"/>
                    <a:pt x="0" y="30427"/>
                  </a:cubicBezTo>
                  <a:cubicBezTo>
                    <a:pt x="0" y="13623"/>
                    <a:pt x="13623" y="0"/>
                    <a:pt x="30427" y="0"/>
                  </a:cubicBezTo>
                  <a:cubicBezTo>
                    <a:pt x="47232" y="0"/>
                    <a:pt x="60854" y="13623"/>
                    <a:pt x="60854" y="30427"/>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3" name="Freeform 12">
              <a:extLst>
                <a:ext uri="{FF2B5EF4-FFF2-40B4-BE49-F238E27FC236}">
                  <a16:creationId xmlns:a16="http://schemas.microsoft.com/office/drawing/2014/main" id="{FD53DB38-B7C3-7E4B-8C48-F06D96F6CEB6}"/>
                </a:ext>
              </a:extLst>
            </p:cNvPr>
            <p:cNvSpPr/>
            <p:nvPr/>
          </p:nvSpPr>
          <p:spPr>
            <a:xfrm>
              <a:off x="11233876" y="5766937"/>
              <a:ext cx="182647" cy="173078"/>
            </a:xfrm>
            <a:custGeom>
              <a:avLst/>
              <a:gdLst>
                <a:gd name="connsiteX0" fmla="*/ 167434 w 182647"/>
                <a:gd name="connsiteY0" fmla="*/ 68106 h 173078"/>
                <a:gd name="connsiteX1" fmla="*/ 152221 w 182647"/>
                <a:gd name="connsiteY1" fmla="*/ 83319 h 173078"/>
                <a:gd name="connsiteX2" fmla="*/ 118751 w 182647"/>
                <a:gd name="connsiteY2" fmla="*/ 138088 h 173078"/>
                <a:gd name="connsiteX3" fmla="*/ 36598 w 182647"/>
                <a:gd name="connsiteY3" fmla="*/ 110703 h 173078"/>
                <a:gd name="connsiteX4" fmla="*/ 32034 w 182647"/>
                <a:gd name="connsiteY4" fmla="*/ 63542 h 173078"/>
                <a:gd name="connsiteX5" fmla="*/ 62461 w 182647"/>
                <a:gd name="connsiteY5" fmla="*/ 28550 h 173078"/>
                <a:gd name="connsiteX6" fmla="*/ 70068 w 182647"/>
                <a:gd name="connsiteY6" fmla="*/ 8773 h 173078"/>
                <a:gd name="connsiteX7" fmla="*/ 50290 w 182647"/>
                <a:gd name="connsiteY7" fmla="*/ 1166 h 173078"/>
                <a:gd name="connsiteX8" fmla="*/ 4650 w 182647"/>
                <a:gd name="connsiteY8" fmla="*/ 52892 h 173078"/>
                <a:gd name="connsiteX9" fmla="*/ 10735 w 182647"/>
                <a:gd name="connsiteY9" fmla="*/ 122874 h 173078"/>
                <a:gd name="connsiteX10" fmla="*/ 91367 w 182647"/>
                <a:gd name="connsiteY10" fmla="*/ 173079 h 173078"/>
                <a:gd name="connsiteX11" fmla="*/ 132443 w 182647"/>
                <a:gd name="connsiteY11" fmla="*/ 162430 h 173078"/>
                <a:gd name="connsiteX12" fmla="*/ 182648 w 182647"/>
                <a:gd name="connsiteY12" fmla="*/ 80276 h 173078"/>
                <a:gd name="connsiteX13" fmla="*/ 167434 w 182647"/>
                <a:gd name="connsiteY13" fmla="*/ 68106 h 17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47" h="173078">
                  <a:moveTo>
                    <a:pt x="167434" y="68106"/>
                  </a:moveTo>
                  <a:cubicBezTo>
                    <a:pt x="158306" y="68106"/>
                    <a:pt x="152221" y="74191"/>
                    <a:pt x="152221" y="83319"/>
                  </a:cubicBezTo>
                  <a:cubicBezTo>
                    <a:pt x="152221" y="107661"/>
                    <a:pt x="140050" y="128960"/>
                    <a:pt x="118751" y="138088"/>
                  </a:cubicBezTo>
                  <a:cubicBezTo>
                    <a:pt x="88324" y="153301"/>
                    <a:pt x="53333" y="142652"/>
                    <a:pt x="36598" y="110703"/>
                  </a:cubicBezTo>
                  <a:cubicBezTo>
                    <a:pt x="28991" y="95490"/>
                    <a:pt x="27470" y="78755"/>
                    <a:pt x="32034" y="63542"/>
                  </a:cubicBezTo>
                  <a:cubicBezTo>
                    <a:pt x="36598" y="48328"/>
                    <a:pt x="47247" y="36157"/>
                    <a:pt x="62461" y="28550"/>
                  </a:cubicBezTo>
                  <a:cubicBezTo>
                    <a:pt x="70068" y="25508"/>
                    <a:pt x="73110" y="16380"/>
                    <a:pt x="70068" y="8773"/>
                  </a:cubicBezTo>
                  <a:cubicBezTo>
                    <a:pt x="67025" y="1166"/>
                    <a:pt x="57897" y="-1877"/>
                    <a:pt x="50290" y="1166"/>
                  </a:cubicBezTo>
                  <a:cubicBezTo>
                    <a:pt x="27470" y="11815"/>
                    <a:pt x="12256" y="30072"/>
                    <a:pt x="4650" y="52892"/>
                  </a:cubicBezTo>
                  <a:cubicBezTo>
                    <a:pt x="-2957" y="75712"/>
                    <a:pt x="-1436" y="101575"/>
                    <a:pt x="10735" y="122874"/>
                  </a:cubicBezTo>
                  <a:cubicBezTo>
                    <a:pt x="27470" y="154823"/>
                    <a:pt x="59418" y="173079"/>
                    <a:pt x="91367" y="173079"/>
                  </a:cubicBezTo>
                  <a:cubicBezTo>
                    <a:pt x="105059" y="173079"/>
                    <a:pt x="118751" y="170036"/>
                    <a:pt x="132443" y="162430"/>
                  </a:cubicBezTo>
                  <a:cubicBezTo>
                    <a:pt x="162870" y="148737"/>
                    <a:pt x="182648" y="115268"/>
                    <a:pt x="182648" y="80276"/>
                  </a:cubicBezTo>
                  <a:cubicBezTo>
                    <a:pt x="182648" y="74191"/>
                    <a:pt x="176563" y="68106"/>
                    <a:pt x="167434" y="68106"/>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4" name="Freeform 13">
              <a:extLst>
                <a:ext uri="{FF2B5EF4-FFF2-40B4-BE49-F238E27FC236}">
                  <a16:creationId xmlns:a16="http://schemas.microsoft.com/office/drawing/2014/main" id="{600CA1DE-780A-0543-A5FD-B4F419E477B1}"/>
                </a:ext>
              </a:extLst>
            </p:cNvPr>
            <p:cNvSpPr/>
            <p:nvPr/>
          </p:nvSpPr>
          <p:spPr>
            <a:xfrm>
              <a:off x="11203862" y="5682907"/>
              <a:ext cx="288729" cy="182562"/>
            </a:xfrm>
            <a:custGeom>
              <a:avLst/>
              <a:gdLst>
                <a:gd name="connsiteX0" fmla="*/ 57484 w 288729"/>
                <a:gd name="connsiteY0" fmla="*/ 44119 h 182562"/>
                <a:gd name="connsiteX1" fmla="*/ 109210 w 288729"/>
                <a:gd name="connsiteY1" fmla="*/ 33470 h 182562"/>
                <a:gd name="connsiteX2" fmla="*/ 118338 w 288729"/>
                <a:gd name="connsiteY2" fmla="*/ 98888 h 182562"/>
                <a:gd name="connsiteX3" fmla="*/ 163979 w 288729"/>
                <a:gd name="connsiteY3" fmla="*/ 136922 h 182562"/>
                <a:gd name="connsiteX4" fmla="*/ 258303 w 288729"/>
                <a:gd name="connsiteY4" fmla="*/ 136922 h 182562"/>
                <a:gd name="connsiteX5" fmla="*/ 258303 w 288729"/>
                <a:gd name="connsiteY5" fmla="*/ 167349 h 182562"/>
                <a:gd name="connsiteX6" fmla="*/ 273516 w 288729"/>
                <a:gd name="connsiteY6" fmla="*/ 182563 h 182562"/>
                <a:gd name="connsiteX7" fmla="*/ 288730 w 288729"/>
                <a:gd name="connsiteY7" fmla="*/ 167349 h 182562"/>
                <a:gd name="connsiteX8" fmla="*/ 288730 w 288729"/>
                <a:gd name="connsiteY8" fmla="*/ 136922 h 182562"/>
                <a:gd name="connsiteX9" fmla="*/ 258303 w 288729"/>
                <a:gd name="connsiteY9" fmla="*/ 106495 h 182562"/>
                <a:gd name="connsiteX10" fmla="*/ 162457 w 288729"/>
                <a:gd name="connsiteY10" fmla="*/ 106495 h 182562"/>
                <a:gd name="connsiteX11" fmla="*/ 147244 w 288729"/>
                <a:gd name="connsiteY11" fmla="*/ 94324 h 182562"/>
                <a:gd name="connsiteX12" fmla="*/ 138116 w 288729"/>
                <a:gd name="connsiteY12" fmla="*/ 30427 h 182562"/>
                <a:gd name="connsiteX13" fmla="*/ 168543 w 288729"/>
                <a:gd name="connsiteY13" fmla="*/ 30427 h 182562"/>
                <a:gd name="connsiteX14" fmla="*/ 168543 w 288729"/>
                <a:gd name="connsiteY14" fmla="*/ 30427 h 182562"/>
                <a:gd name="connsiteX15" fmla="*/ 174628 w 288729"/>
                <a:gd name="connsiteY15" fmla="*/ 77589 h 182562"/>
                <a:gd name="connsiteX16" fmla="*/ 191363 w 288729"/>
                <a:gd name="connsiteY16" fmla="*/ 91281 h 182562"/>
                <a:gd name="connsiteX17" fmla="*/ 205055 w 288729"/>
                <a:gd name="connsiteY17" fmla="*/ 74546 h 182562"/>
                <a:gd name="connsiteX18" fmla="*/ 198970 w 288729"/>
                <a:gd name="connsiteY18" fmla="*/ 25863 h 182562"/>
                <a:gd name="connsiteX19" fmla="*/ 168543 w 288729"/>
                <a:gd name="connsiteY19" fmla="*/ 0 h 182562"/>
                <a:gd name="connsiteX20" fmla="*/ 119859 w 288729"/>
                <a:gd name="connsiteY20" fmla="*/ 0 h 182562"/>
                <a:gd name="connsiteX21" fmla="*/ 116817 w 288729"/>
                <a:gd name="connsiteY21" fmla="*/ 0 h 182562"/>
                <a:gd name="connsiteX22" fmla="*/ 49877 w 288729"/>
                <a:gd name="connsiteY22" fmla="*/ 13692 h 182562"/>
                <a:gd name="connsiteX23" fmla="*/ 48356 w 288729"/>
                <a:gd name="connsiteY23" fmla="*/ 13692 h 182562"/>
                <a:gd name="connsiteX24" fmla="*/ 28578 w 288729"/>
                <a:gd name="connsiteY24" fmla="*/ 30427 h 182562"/>
                <a:gd name="connsiteX25" fmla="*/ 1194 w 288729"/>
                <a:gd name="connsiteY25" fmla="*/ 85196 h 182562"/>
                <a:gd name="connsiteX26" fmla="*/ 7279 w 288729"/>
                <a:gd name="connsiteY26" fmla="*/ 104973 h 182562"/>
                <a:gd name="connsiteX27" fmla="*/ 14886 w 288729"/>
                <a:gd name="connsiteY27" fmla="*/ 106495 h 182562"/>
                <a:gd name="connsiteX28" fmla="*/ 28578 w 288729"/>
                <a:gd name="connsiteY28" fmla="*/ 97367 h 182562"/>
                <a:gd name="connsiteX29" fmla="*/ 55962 w 288729"/>
                <a:gd name="connsiteY29" fmla="*/ 44119 h 182562"/>
                <a:gd name="connsiteX30" fmla="*/ 57484 w 288729"/>
                <a:gd name="connsiteY30" fmla="*/ 44119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8729" h="182562">
                  <a:moveTo>
                    <a:pt x="57484" y="44119"/>
                  </a:moveTo>
                  <a:lnTo>
                    <a:pt x="109210" y="33470"/>
                  </a:lnTo>
                  <a:lnTo>
                    <a:pt x="118338" y="98888"/>
                  </a:lnTo>
                  <a:cubicBezTo>
                    <a:pt x="122902" y="121708"/>
                    <a:pt x="141158" y="136922"/>
                    <a:pt x="163979" y="136922"/>
                  </a:cubicBezTo>
                  <a:lnTo>
                    <a:pt x="258303" y="136922"/>
                  </a:lnTo>
                  <a:lnTo>
                    <a:pt x="258303" y="167349"/>
                  </a:lnTo>
                  <a:cubicBezTo>
                    <a:pt x="258303" y="176477"/>
                    <a:pt x="264388" y="182563"/>
                    <a:pt x="273516" y="182563"/>
                  </a:cubicBezTo>
                  <a:cubicBezTo>
                    <a:pt x="282644" y="182563"/>
                    <a:pt x="288730" y="176477"/>
                    <a:pt x="288730" y="167349"/>
                  </a:cubicBezTo>
                  <a:lnTo>
                    <a:pt x="288730" y="136922"/>
                  </a:lnTo>
                  <a:cubicBezTo>
                    <a:pt x="288730" y="118666"/>
                    <a:pt x="276559" y="106495"/>
                    <a:pt x="258303" y="106495"/>
                  </a:cubicBezTo>
                  <a:lnTo>
                    <a:pt x="162457" y="106495"/>
                  </a:lnTo>
                  <a:cubicBezTo>
                    <a:pt x="154850" y="106495"/>
                    <a:pt x="148765" y="100409"/>
                    <a:pt x="147244" y="94324"/>
                  </a:cubicBezTo>
                  <a:lnTo>
                    <a:pt x="138116" y="30427"/>
                  </a:lnTo>
                  <a:lnTo>
                    <a:pt x="168543" y="30427"/>
                  </a:lnTo>
                  <a:cubicBezTo>
                    <a:pt x="168543" y="30427"/>
                    <a:pt x="168543" y="30427"/>
                    <a:pt x="168543" y="30427"/>
                  </a:cubicBezTo>
                  <a:lnTo>
                    <a:pt x="174628" y="77589"/>
                  </a:lnTo>
                  <a:cubicBezTo>
                    <a:pt x="176149" y="85196"/>
                    <a:pt x="183756" y="91281"/>
                    <a:pt x="191363" y="91281"/>
                  </a:cubicBezTo>
                  <a:cubicBezTo>
                    <a:pt x="198970" y="89760"/>
                    <a:pt x="205055" y="82153"/>
                    <a:pt x="205055" y="74546"/>
                  </a:cubicBezTo>
                  <a:lnTo>
                    <a:pt x="198970" y="25863"/>
                  </a:lnTo>
                  <a:cubicBezTo>
                    <a:pt x="195927" y="10649"/>
                    <a:pt x="183756" y="0"/>
                    <a:pt x="168543" y="0"/>
                  </a:cubicBezTo>
                  <a:lnTo>
                    <a:pt x="119859" y="0"/>
                  </a:lnTo>
                  <a:cubicBezTo>
                    <a:pt x="118338" y="0"/>
                    <a:pt x="118338" y="0"/>
                    <a:pt x="116817" y="0"/>
                  </a:cubicBezTo>
                  <a:lnTo>
                    <a:pt x="49877" y="13692"/>
                  </a:lnTo>
                  <a:cubicBezTo>
                    <a:pt x="49877" y="13692"/>
                    <a:pt x="48356" y="13692"/>
                    <a:pt x="48356" y="13692"/>
                  </a:cubicBezTo>
                  <a:cubicBezTo>
                    <a:pt x="45313" y="15214"/>
                    <a:pt x="33142" y="19778"/>
                    <a:pt x="28578" y="30427"/>
                  </a:cubicBezTo>
                  <a:lnTo>
                    <a:pt x="1194" y="85196"/>
                  </a:lnTo>
                  <a:cubicBezTo>
                    <a:pt x="-1849" y="92803"/>
                    <a:pt x="1194" y="101931"/>
                    <a:pt x="7279" y="104973"/>
                  </a:cubicBezTo>
                  <a:cubicBezTo>
                    <a:pt x="10322" y="106495"/>
                    <a:pt x="11843" y="106495"/>
                    <a:pt x="14886" y="106495"/>
                  </a:cubicBezTo>
                  <a:cubicBezTo>
                    <a:pt x="20971" y="106495"/>
                    <a:pt x="25535" y="103452"/>
                    <a:pt x="28578" y="97367"/>
                  </a:cubicBezTo>
                  <a:lnTo>
                    <a:pt x="55962" y="44119"/>
                  </a:lnTo>
                  <a:cubicBezTo>
                    <a:pt x="55962" y="44119"/>
                    <a:pt x="55962" y="44119"/>
                    <a:pt x="57484" y="44119"/>
                  </a:cubicBez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sp>
        <p:nvSpPr>
          <p:cNvPr id="15" name="Freeform 14">
            <a:extLst>
              <a:ext uri="{FF2B5EF4-FFF2-40B4-BE49-F238E27FC236}">
                <a16:creationId xmlns:a16="http://schemas.microsoft.com/office/drawing/2014/main" id="{6C28D570-764E-8746-A9D3-AD94F6E88F8D}"/>
              </a:ext>
            </a:extLst>
          </p:cNvPr>
          <p:cNvSpPr/>
          <p:nvPr/>
        </p:nvSpPr>
        <p:spPr>
          <a:xfrm>
            <a:off x="5568474"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5"/>
          <p:cNvSpPr>
            <a:spLocks noGrp="1" noChangeArrowheads="1"/>
          </p:cNvSpPr>
          <p:nvPr>
            <p:ph type="body" idx="1"/>
          </p:nvPr>
        </p:nvSpPr>
        <p:spPr>
          <a:xfrm>
            <a:off x="5901854" y="1477178"/>
            <a:ext cx="3541950" cy="1164953"/>
          </a:xfrm>
        </p:spPr>
        <p:txBody>
          <a:bodyPr/>
          <a:lstStyle/>
          <a:p>
            <a:r>
              <a:rPr lang="en-US" altLang="en-US" sz="2600" b="1" dirty="0">
                <a:solidFill>
                  <a:schemeClr val="bg1"/>
                </a:solidFill>
                <a:latin typeface="Roboto Condensed" panose="02000000000000000000" pitchFamily="2" charset="0"/>
                <a:ea typeface="Roboto Condensed" panose="02000000000000000000" pitchFamily="2" charset="0"/>
              </a:rPr>
              <a:t>The Standard</a:t>
            </a:r>
            <a:endParaRPr lang="en-US" altLang="en-US" sz="2800" dirty="0">
              <a:solidFill>
                <a:schemeClr val="bg1"/>
              </a:solidFill>
              <a:latin typeface="Roboto Condensed" panose="02000000000000000000" pitchFamily="2" charset="0"/>
              <a:ea typeface="Roboto Condensed" panose="02000000000000000000" pitchFamily="2" charset="0"/>
            </a:endParaRPr>
          </a:p>
        </p:txBody>
      </p:sp>
      <p:sp>
        <p:nvSpPr>
          <p:cNvPr id="8" name="Rectangle 7"/>
          <p:cNvSpPr/>
          <p:nvPr/>
        </p:nvSpPr>
        <p:spPr>
          <a:xfrm>
            <a:off x="5834361" y="4523545"/>
            <a:ext cx="3264670" cy="1693669"/>
          </a:xfrm>
          <a:prstGeom prst="rect">
            <a:avLst/>
          </a:prstGeom>
        </p:spPr>
        <p:txBody>
          <a:bodyPr wrap="square">
            <a:spAutoFit/>
          </a:bodyPr>
          <a:lstStyle/>
          <a:p>
            <a:pPr algn="l"/>
            <a:r>
              <a:rPr lang="en-US" sz="2400" b="1" dirty="0">
                <a:solidFill>
                  <a:schemeClr val="bg1"/>
                </a:solidFill>
                <a:latin typeface="Roboto Condensed" panose="02000000000000000000" pitchFamily="2" charset="0"/>
                <a:ea typeface="Roboto Condensed" panose="02000000000000000000" pitchFamily="2" charset="0"/>
              </a:rPr>
              <a:t>Disability Insurance</a:t>
            </a:r>
            <a:endParaRPr lang="en-US" sz="2400" b="1" baseline="30000" dirty="0">
              <a:solidFill>
                <a:schemeClr val="bg1"/>
              </a:solidFill>
              <a:latin typeface="Roboto Condensed" panose="02000000000000000000" pitchFamily="2" charset="0"/>
              <a:ea typeface="Roboto Condensed" panose="02000000000000000000" pitchFamily="2" charset="0"/>
            </a:endParaRPr>
          </a:p>
          <a:p>
            <a:pPr algn="l"/>
            <a:endParaRPr lang="en-US" sz="700" b="1" dirty="0">
              <a:solidFill>
                <a:schemeClr val="bg1"/>
              </a:solidFill>
              <a:latin typeface="Roboto Condensed" panose="02000000000000000000" pitchFamily="2" charset="0"/>
              <a:ea typeface="Roboto Condensed" panose="02000000000000000000" pitchFamily="2" charset="0"/>
            </a:endParaRPr>
          </a:p>
          <a:p>
            <a:pPr algn="l"/>
            <a:r>
              <a:rPr lang="en-US" sz="1800" dirty="0">
                <a:solidFill>
                  <a:schemeClr val="bg1"/>
                </a:solidFill>
                <a:latin typeface="Roboto Condensed" panose="02000000000000000000" pitchFamily="2" charset="0"/>
                <a:ea typeface="Roboto Condensed" panose="02000000000000000000" pitchFamily="2" charset="0"/>
              </a:rPr>
              <a:t>How will you protect yourself and your family if you’re sick or hurt and unable to work? Learn about the disability insurance on the next slide.</a:t>
            </a:r>
            <a:endParaRPr lang="en-US" sz="3200" b="1" dirty="0">
              <a:solidFill>
                <a:schemeClr val="bg1"/>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977561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479022" y="566030"/>
            <a:ext cx="5847916" cy="457200"/>
          </a:xfrm>
        </p:spPr>
        <p:txBody>
          <a:bodyPr/>
          <a:lstStyle/>
          <a:p>
            <a:r>
              <a:rPr lang="en-US" sz="4400" b="0" dirty="0">
                <a:solidFill>
                  <a:srgbClr val="FF5F00"/>
                </a:solidFill>
              </a:rPr>
              <a:t>Disability Insurance </a:t>
            </a:r>
          </a:p>
        </p:txBody>
      </p:sp>
      <p:sp>
        <p:nvSpPr>
          <p:cNvPr id="30723" name="Rectangle 3"/>
          <p:cNvSpPr>
            <a:spLocks noGrp="1" noChangeArrowheads="1"/>
          </p:cNvSpPr>
          <p:nvPr>
            <p:ph type="body" idx="1"/>
          </p:nvPr>
        </p:nvSpPr>
        <p:spPr>
          <a:xfrm>
            <a:off x="449368" y="1775338"/>
            <a:ext cx="8686800" cy="3696072"/>
          </a:xfrm>
        </p:spPr>
        <p:txBody>
          <a:bodyPr/>
          <a:lstStyle/>
          <a:p>
            <a:pPr>
              <a:lnSpc>
                <a:spcPct val="80000"/>
              </a:lnSpc>
              <a:buNone/>
              <a:defRPr/>
            </a:pPr>
            <a:r>
              <a:rPr lang="en-US" b="1" u="sng" dirty="0">
                <a:solidFill>
                  <a:schemeClr val="bg2">
                    <a:lumMod val="75000"/>
                  </a:schemeClr>
                </a:solidFill>
                <a:latin typeface="Roboto Condensed" panose="02000000000000000000"/>
              </a:rPr>
              <a:t>Short Term Disability (STD)</a:t>
            </a:r>
            <a:r>
              <a:rPr lang="en-US" b="1" dirty="0">
                <a:solidFill>
                  <a:schemeClr val="bg2">
                    <a:lumMod val="75000"/>
                  </a:schemeClr>
                </a:solidFill>
                <a:latin typeface="Roboto Condensed" panose="02000000000000000000"/>
              </a:rPr>
              <a:t> – Employer Paid</a:t>
            </a:r>
            <a:endParaRPr lang="en-US" dirty="0">
              <a:solidFill>
                <a:schemeClr val="bg2">
                  <a:lumMod val="75000"/>
                </a:schemeClr>
              </a:solidFill>
              <a:latin typeface="Roboto Condensed" panose="02000000000000000000"/>
            </a:endParaRPr>
          </a:p>
          <a:p>
            <a:pPr marL="457200" indent="-457200">
              <a:lnSpc>
                <a:spcPct val="80000"/>
              </a:lnSpc>
              <a:buFont typeface="Arial" panose="020B0604020202020204" pitchFamily="34" charset="0"/>
              <a:buChar char="•"/>
              <a:defRPr/>
            </a:pPr>
            <a:r>
              <a:rPr lang="en-US" dirty="0">
                <a:solidFill>
                  <a:schemeClr val="bg2">
                    <a:lumMod val="75000"/>
                  </a:schemeClr>
                </a:solidFill>
                <a:latin typeface="Roboto Condensed" panose="02000000000000000000"/>
              </a:rPr>
              <a:t>60% of base weekly covered earnings up to maximum of $2,000 per week</a:t>
            </a:r>
          </a:p>
          <a:p>
            <a:pPr marL="457200" indent="-457200">
              <a:lnSpc>
                <a:spcPct val="80000"/>
              </a:lnSpc>
              <a:buFont typeface="Arial" panose="020B0604020202020204" pitchFamily="34" charset="0"/>
              <a:buChar char="•"/>
              <a:defRPr/>
            </a:pPr>
            <a:r>
              <a:rPr lang="en-US" dirty="0">
                <a:solidFill>
                  <a:schemeClr val="bg2">
                    <a:lumMod val="75000"/>
                  </a:schemeClr>
                </a:solidFill>
                <a:latin typeface="Roboto Condensed" panose="02000000000000000000"/>
              </a:rPr>
              <a:t>Benefits begin after 14 days of disability</a:t>
            </a:r>
          </a:p>
          <a:p>
            <a:pPr marL="457200" indent="-457200">
              <a:lnSpc>
                <a:spcPct val="80000"/>
              </a:lnSpc>
              <a:buFont typeface="Arial" panose="020B0604020202020204" pitchFamily="34" charset="0"/>
              <a:buChar char="•"/>
              <a:defRPr/>
            </a:pPr>
            <a:r>
              <a:rPr lang="en-US" dirty="0">
                <a:solidFill>
                  <a:schemeClr val="bg2">
                    <a:lumMod val="75000"/>
                  </a:schemeClr>
                </a:solidFill>
                <a:latin typeface="Roboto Condensed" panose="02000000000000000000"/>
              </a:rPr>
              <a:t>Maximum benefit duration is up to 24 weeks</a:t>
            </a:r>
          </a:p>
          <a:p>
            <a:pPr>
              <a:lnSpc>
                <a:spcPct val="80000"/>
              </a:lnSpc>
              <a:defRPr/>
            </a:pPr>
            <a:endParaRPr lang="en-US" dirty="0">
              <a:solidFill>
                <a:schemeClr val="bg2">
                  <a:lumMod val="75000"/>
                </a:schemeClr>
              </a:solidFill>
              <a:latin typeface="Roboto Condensed" panose="02000000000000000000"/>
            </a:endParaRPr>
          </a:p>
          <a:p>
            <a:pPr>
              <a:lnSpc>
                <a:spcPct val="80000"/>
              </a:lnSpc>
              <a:buNone/>
              <a:defRPr/>
            </a:pPr>
            <a:endParaRPr lang="en-US" b="1" u="sng" dirty="0">
              <a:solidFill>
                <a:schemeClr val="bg2">
                  <a:lumMod val="75000"/>
                </a:schemeClr>
              </a:solidFill>
              <a:latin typeface="Roboto Condensed" panose="02000000000000000000"/>
            </a:endParaRPr>
          </a:p>
          <a:p>
            <a:pPr>
              <a:lnSpc>
                <a:spcPct val="80000"/>
              </a:lnSpc>
              <a:buNone/>
              <a:defRPr/>
            </a:pPr>
            <a:r>
              <a:rPr lang="en-US" b="1" u="sng" dirty="0">
                <a:solidFill>
                  <a:schemeClr val="bg2">
                    <a:lumMod val="75000"/>
                  </a:schemeClr>
                </a:solidFill>
                <a:latin typeface="Roboto Condensed" panose="02000000000000000000"/>
              </a:rPr>
              <a:t>Long Term Disability (LTD)</a:t>
            </a:r>
            <a:r>
              <a:rPr lang="en-US" b="1" dirty="0">
                <a:solidFill>
                  <a:schemeClr val="bg2">
                    <a:lumMod val="75000"/>
                  </a:schemeClr>
                </a:solidFill>
                <a:latin typeface="Roboto Condensed" panose="02000000000000000000"/>
              </a:rPr>
              <a:t> -  Employer Paid</a:t>
            </a:r>
            <a:endParaRPr lang="en-US" dirty="0">
              <a:solidFill>
                <a:schemeClr val="bg2">
                  <a:lumMod val="75000"/>
                </a:schemeClr>
              </a:solidFill>
              <a:latin typeface="Roboto Condensed" panose="02000000000000000000"/>
            </a:endParaRPr>
          </a:p>
          <a:p>
            <a:pPr marL="457200" indent="-457200">
              <a:lnSpc>
                <a:spcPct val="80000"/>
              </a:lnSpc>
              <a:buFont typeface="Arial" panose="020B0604020202020204" pitchFamily="34" charset="0"/>
              <a:buChar char="•"/>
              <a:defRPr/>
            </a:pPr>
            <a:r>
              <a:rPr lang="en-US" dirty="0">
                <a:solidFill>
                  <a:schemeClr val="bg2">
                    <a:lumMod val="75000"/>
                  </a:schemeClr>
                </a:solidFill>
                <a:latin typeface="Roboto Condensed" panose="02000000000000000000"/>
              </a:rPr>
              <a:t>60% of base monthly covered earnings up to maximum $10,000 per month</a:t>
            </a:r>
          </a:p>
          <a:p>
            <a:pPr marL="457200" indent="-457200">
              <a:lnSpc>
                <a:spcPct val="80000"/>
              </a:lnSpc>
              <a:buFont typeface="Arial" panose="020B0604020202020204" pitchFamily="34" charset="0"/>
              <a:buChar char="•"/>
              <a:defRPr/>
            </a:pPr>
            <a:r>
              <a:rPr lang="en-US" dirty="0">
                <a:solidFill>
                  <a:schemeClr val="bg2">
                    <a:lumMod val="75000"/>
                  </a:schemeClr>
                </a:solidFill>
                <a:latin typeface="Roboto Condensed" panose="02000000000000000000"/>
              </a:rPr>
              <a:t>Benefits begin after 180 days of disability</a:t>
            </a:r>
          </a:p>
          <a:p>
            <a:pPr marL="457200" indent="-457200">
              <a:lnSpc>
                <a:spcPct val="80000"/>
              </a:lnSpc>
              <a:buFont typeface="Arial" panose="020B0604020202020204" pitchFamily="34" charset="0"/>
              <a:buChar char="•"/>
              <a:defRPr/>
            </a:pPr>
            <a:r>
              <a:rPr lang="en-US" dirty="0">
                <a:solidFill>
                  <a:schemeClr val="bg2">
                    <a:lumMod val="75000"/>
                  </a:schemeClr>
                </a:solidFill>
                <a:latin typeface="Roboto Condensed" panose="02000000000000000000"/>
              </a:rPr>
              <a:t>Maximum benefit duration prior to age 62: payable to age 65, your Social Security Normal Retirement Age or 3.5 years;  At age 62 (and older): based on a reduced duration schedule</a:t>
            </a:r>
          </a:p>
        </p:txBody>
      </p:sp>
      <p:grpSp>
        <p:nvGrpSpPr>
          <p:cNvPr id="7" name="Graphic 2722">
            <a:extLst>
              <a:ext uri="{FF2B5EF4-FFF2-40B4-BE49-F238E27FC236}">
                <a16:creationId xmlns:a16="http://schemas.microsoft.com/office/drawing/2014/main" id="{BBC48385-2251-B341-8008-BAACBBE98525}"/>
              </a:ext>
            </a:extLst>
          </p:cNvPr>
          <p:cNvGrpSpPr>
            <a:grpSpLocks noChangeAspect="1"/>
          </p:cNvGrpSpPr>
          <p:nvPr/>
        </p:nvGrpSpPr>
        <p:grpSpPr>
          <a:xfrm>
            <a:off x="449368" y="432479"/>
            <a:ext cx="563272" cy="676656"/>
            <a:chOff x="11203862" y="5576413"/>
            <a:chExt cx="303943" cy="365125"/>
          </a:xfrm>
          <a:solidFill>
            <a:schemeClr val="tx1"/>
          </a:solidFill>
        </p:grpSpPr>
        <p:sp>
          <p:nvSpPr>
            <p:cNvPr id="8" name="Freeform 7">
              <a:extLst>
                <a:ext uri="{FF2B5EF4-FFF2-40B4-BE49-F238E27FC236}">
                  <a16:creationId xmlns:a16="http://schemas.microsoft.com/office/drawing/2014/main" id="{060C3E46-2105-CB4D-8560-A828D8503306}"/>
                </a:ext>
              </a:extLst>
            </p:cNvPr>
            <p:cNvSpPr/>
            <p:nvPr/>
          </p:nvSpPr>
          <p:spPr>
            <a:xfrm>
              <a:off x="11294816" y="5576413"/>
              <a:ext cx="91281" cy="91281"/>
            </a:xfrm>
            <a:custGeom>
              <a:avLst/>
              <a:gdLst>
                <a:gd name="connsiteX0" fmla="*/ 45641 w 91281"/>
                <a:gd name="connsiteY0" fmla="*/ 91281 h 91281"/>
                <a:gd name="connsiteX1" fmla="*/ 91281 w 91281"/>
                <a:gd name="connsiteY1" fmla="*/ 45641 h 91281"/>
                <a:gd name="connsiteX2" fmla="*/ 45641 w 91281"/>
                <a:gd name="connsiteY2" fmla="*/ 0 h 91281"/>
                <a:gd name="connsiteX3" fmla="*/ 0 w 91281"/>
                <a:gd name="connsiteY3" fmla="*/ 45641 h 91281"/>
                <a:gd name="connsiteX4" fmla="*/ 45641 w 91281"/>
                <a:gd name="connsiteY4" fmla="*/ 91281 h 91281"/>
                <a:gd name="connsiteX5" fmla="*/ 45641 w 91281"/>
                <a:gd name="connsiteY5" fmla="*/ 30427 h 91281"/>
                <a:gd name="connsiteX6" fmla="*/ 60854 w 91281"/>
                <a:gd name="connsiteY6" fmla="*/ 45641 h 91281"/>
                <a:gd name="connsiteX7" fmla="*/ 45641 w 91281"/>
                <a:gd name="connsiteY7" fmla="*/ 60854 h 91281"/>
                <a:gd name="connsiteX8" fmla="*/ 30427 w 91281"/>
                <a:gd name="connsiteY8" fmla="*/ 45641 h 91281"/>
                <a:gd name="connsiteX9" fmla="*/ 45641 w 91281"/>
                <a:gd name="connsiteY9" fmla="*/ 30427 h 9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281" h="91281">
                  <a:moveTo>
                    <a:pt x="45641" y="91281"/>
                  </a:moveTo>
                  <a:cubicBezTo>
                    <a:pt x="71504" y="91281"/>
                    <a:pt x="91281" y="71504"/>
                    <a:pt x="91281" y="45641"/>
                  </a:cubicBezTo>
                  <a:cubicBezTo>
                    <a:pt x="91281" y="19778"/>
                    <a:pt x="71504" y="0"/>
                    <a:pt x="45641" y="0"/>
                  </a:cubicBezTo>
                  <a:cubicBezTo>
                    <a:pt x="19778" y="0"/>
                    <a:pt x="0" y="19778"/>
                    <a:pt x="0" y="45641"/>
                  </a:cubicBezTo>
                  <a:cubicBezTo>
                    <a:pt x="0" y="71504"/>
                    <a:pt x="19778" y="91281"/>
                    <a:pt x="45641" y="91281"/>
                  </a:cubicBezTo>
                  <a:close/>
                  <a:moveTo>
                    <a:pt x="45641" y="30427"/>
                  </a:moveTo>
                  <a:cubicBezTo>
                    <a:pt x="54769" y="30427"/>
                    <a:pt x="60854" y="36513"/>
                    <a:pt x="60854" y="45641"/>
                  </a:cubicBezTo>
                  <a:cubicBezTo>
                    <a:pt x="60854" y="54769"/>
                    <a:pt x="54769" y="60854"/>
                    <a:pt x="45641" y="60854"/>
                  </a:cubicBezTo>
                  <a:cubicBezTo>
                    <a:pt x="36512" y="60854"/>
                    <a:pt x="30427" y="54769"/>
                    <a:pt x="30427" y="45641"/>
                  </a:cubicBezTo>
                  <a:cubicBezTo>
                    <a:pt x="30427" y="36513"/>
                    <a:pt x="36512" y="30427"/>
                    <a:pt x="45641" y="30427"/>
                  </a:cubicBezTo>
                  <a:close/>
                </a:path>
              </a:pathLst>
            </a:custGeom>
            <a:grpFill/>
            <a:ln w="15081"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96B53A38-CC54-8341-991C-B8F9C418A3EF}"/>
                </a:ext>
              </a:extLst>
            </p:cNvPr>
            <p:cNvSpPr/>
            <p:nvPr/>
          </p:nvSpPr>
          <p:spPr>
            <a:xfrm>
              <a:off x="11446951" y="5880683"/>
              <a:ext cx="60854" cy="60854"/>
            </a:xfrm>
            <a:custGeom>
              <a:avLst/>
              <a:gdLst>
                <a:gd name="connsiteX0" fmla="*/ 60854 w 60854"/>
                <a:gd name="connsiteY0" fmla="*/ 30427 h 60854"/>
                <a:gd name="connsiteX1" fmla="*/ 30427 w 60854"/>
                <a:gd name="connsiteY1" fmla="*/ 60854 h 60854"/>
                <a:gd name="connsiteX2" fmla="*/ 0 w 60854"/>
                <a:gd name="connsiteY2" fmla="*/ 30427 h 60854"/>
                <a:gd name="connsiteX3" fmla="*/ 30427 w 60854"/>
                <a:gd name="connsiteY3" fmla="*/ 0 h 60854"/>
                <a:gd name="connsiteX4" fmla="*/ 60854 w 60854"/>
                <a:gd name="connsiteY4" fmla="*/ 30427 h 60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54" h="60854">
                  <a:moveTo>
                    <a:pt x="60854" y="30427"/>
                  </a:moveTo>
                  <a:cubicBezTo>
                    <a:pt x="60854" y="47232"/>
                    <a:pt x="47232" y="60854"/>
                    <a:pt x="30427" y="60854"/>
                  </a:cubicBezTo>
                  <a:cubicBezTo>
                    <a:pt x="13623" y="60854"/>
                    <a:pt x="0" y="47232"/>
                    <a:pt x="0" y="30427"/>
                  </a:cubicBezTo>
                  <a:cubicBezTo>
                    <a:pt x="0" y="13623"/>
                    <a:pt x="13623" y="0"/>
                    <a:pt x="30427" y="0"/>
                  </a:cubicBezTo>
                  <a:cubicBezTo>
                    <a:pt x="47232" y="0"/>
                    <a:pt x="60854" y="13623"/>
                    <a:pt x="60854" y="30427"/>
                  </a:cubicBezTo>
                  <a:close/>
                </a:path>
              </a:pathLst>
            </a:custGeom>
            <a:grpFill/>
            <a:ln w="15081"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D53DB38-B7C3-7E4B-8C48-F06D96F6CEB6}"/>
                </a:ext>
              </a:extLst>
            </p:cNvPr>
            <p:cNvSpPr/>
            <p:nvPr/>
          </p:nvSpPr>
          <p:spPr>
            <a:xfrm>
              <a:off x="11233876" y="5766937"/>
              <a:ext cx="182647" cy="173078"/>
            </a:xfrm>
            <a:custGeom>
              <a:avLst/>
              <a:gdLst>
                <a:gd name="connsiteX0" fmla="*/ 167434 w 182647"/>
                <a:gd name="connsiteY0" fmla="*/ 68106 h 173078"/>
                <a:gd name="connsiteX1" fmla="*/ 152221 w 182647"/>
                <a:gd name="connsiteY1" fmla="*/ 83319 h 173078"/>
                <a:gd name="connsiteX2" fmla="*/ 118751 w 182647"/>
                <a:gd name="connsiteY2" fmla="*/ 138088 h 173078"/>
                <a:gd name="connsiteX3" fmla="*/ 36598 w 182647"/>
                <a:gd name="connsiteY3" fmla="*/ 110703 h 173078"/>
                <a:gd name="connsiteX4" fmla="*/ 32034 w 182647"/>
                <a:gd name="connsiteY4" fmla="*/ 63542 h 173078"/>
                <a:gd name="connsiteX5" fmla="*/ 62461 w 182647"/>
                <a:gd name="connsiteY5" fmla="*/ 28550 h 173078"/>
                <a:gd name="connsiteX6" fmla="*/ 70068 w 182647"/>
                <a:gd name="connsiteY6" fmla="*/ 8773 h 173078"/>
                <a:gd name="connsiteX7" fmla="*/ 50290 w 182647"/>
                <a:gd name="connsiteY7" fmla="*/ 1166 h 173078"/>
                <a:gd name="connsiteX8" fmla="*/ 4650 w 182647"/>
                <a:gd name="connsiteY8" fmla="*/ 52892 h 173078"/>
                <a:gd name="connsiteX9" fmla="*/ 10735 w 182647"/>
                <a:gd name="connsiteY9" fmla="*/ 122874 h 173078"/>
                <a:gd name="connsiteX10" fmla="*/ 91367 w 182647"/>
                <a:gd name="connsiteY10" fmla="*/ 173079 h 173078"/>
                <a:gd name="connsiteX11" fmla="*/ 132443 w 182647"/>
                <a:gd name="connsiteY11" fmla="*/ 162430 h 173078"/>
                <a:gd name="connsiteX12" fmla="*/ 182648 w 182647"/>
                <a:gd name="connsiteY12" fmla="*/ 80276 h 173078"/>
                <a:gd name="connsiteX13" fmla="*/ 167434 w 182647"/>
                <a:gd name="connsiteY13" fmla="*/ 68106 h 17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47" h="173078">
                  <a:moveTo>
                    <a:pt x="167434" y="68106"/>
                  </a:moveTo>
                  <a:cubicBezTo>
                    <a:pt x="158306" y="68106"/>
                    <a:pt x="152221" y="74191"/>
                    <a:pt x="152221" y="83319"/>
                  </a:cubicBezTo>
                  <a:cubicBezTo>
                    <a:pt x="152221" y="107661"/>
                    <a:pt x="140050" y="128960"/>
                    <a:pt x="118751" y="138088"/>
                  </a:cubicBezTo>
                  <a:cubicBezTo>
                    <a:pt x="88324" y="153301"/>
                    <a:pt x="53333" y="142652"/>
                    <a:pt x="36598" y="110703"/>
                  </a:cubicBezTo>
                  <a:cubicBezTo>
                    <a:pt x="28991" y="95490"/>
                    <a:pt x="27470" y="78755"/>
                    <a:pt x="32034" y="63542"/>
                  </a:cubicBezTo>
                  <a:cubicBezTo>
                    <a:pt x="36598" y="48328"/>
                    <a:pt x="47247" y="36157"/>
                    <a:pt x="62461" y="28550"/>
                  </a:cubicBezTo>
                  <a:cubicBezTo>
                    <a:pt x="70068" y="25508"/>
                    <a:pt x="73110" y="16380"/>
                    <a:pt x="70068" y="8773"/>
                  </a:cubicBezTo>
                  <a:cubicBezTo>
                    <a:pt x="67025" y="1166"/>
                    <a:pt x="57897" y="-1877"/>
                    <a:pt x="50290" y="1166"/>
                  </a:cubicBezTo>
                  <a:cubicBezTo>
                    <a:pt x="27470" y="11815"/>
                    <a:pt x="12256" y="30072"/>
                    <a:pt x="4650" y="52892"/>
                  </a:cubicBezTo>
                  <a:cubicBezTo>
                    <a:pt x="-2957" y="75712"/>
                    <a:pt x="-1436" y="101575"/>
                    <a:pt x="10735" y="122874"/>
                  </a:cubicBezTo>
                  <a:cubicBezTo>
                    <a:pt x="27470" y="154823"/>
                    <a:pt x="59418" y="173079"/>
                    <a:pt x="91367" y="173079"/>
                  </a:cubicBezTo>
                  <a:cubicBezTo>
                    <a:pt x="105059" y="173079"/>
                    <a:pt x="118751" y="170036"/>
                    <a:pt x="132443" y="162430"/>
                  </a:cubicBezTo>
                  <a:cubicBezTo>
                    <a:pt x="162870" y="148737"/>
                    <a:pt x="182648" y="115268"/>
                    <a:pt x="182648" y="80276"/>
                  </a:cubicBezTo>
                  <a:cubicBezTo>
                    <a:pt x="182648" y="74191"/>
                    <a:pt x="176563" y="68106"/>
                    <a:pt x="167434" y="68106"/>
                  </a:cubicBezTo>
                  <a:close/>
                </a:path>
              </a:pathLst>
            </a:custGeom>
            <a:grpFill/>
            <a:ln w="15081"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600CA1DE-780A-0543-A5FD-B4F419E477B1}"/>
                </a:ext>
              </a:extLst>
            </p:cNvPr>
            <p:cNvSpPr/>
            <p:nvPr/>
          </p:nvSpPr>
          <p:spPr>
            <a:xfrm>
              <a:off x="11203862" y="5682907"/>
              <a:ext cx="288729" cy="182562"/>
            </a:xfrm>
            <a:custGeom>
              <a:avLst/>
              <a:gdLst>
                <a:gd name="connsiteX0" fmla="*/ 57484 w 288729"/>
                <a:gd name="connsiteY0" fmla="*/ 44119 h 182562"/>
                <a:gd name="connsiteX1" fmla="*/ 109210 w 288729"/>
                <a:gd name="connsiteY1" fmla="*/ 33470 h 182562"/>
                <a:gd name="connsiteX2" fmla="*/ 118338 w 288729"/>
                <a:gd name="connsiteY2" fmla="*/ 98888 h 182562"/>
                <a:gd name="connsiteX3" fmla="*/ 163979 w 288729"/>
                <a:gd name="connsiteY3" fmla="*/ 136922 h 182562"/>
                <a:gd name="connsiteX4" fmla="*/ 258303 w 288729"/>
                <a:gd name="connsiteY4" fmla="*/ 136922 h 182562"/>
                <a:gd name="connsiteX5" fmla="*/ 258303 w 288729"/>
                <a:gd name="connsiteY5" fmla="*/ 167349 h 182562"/>
                <a:gd name="connsiteX6" fmla="*/ 273516 w 288729"/>
                <a:gd name="connsiteY6" fmla="*/ 182563 h 182562"/>
                <a:gd name="connsiteX7" fmla="*/ 288730 w 288729"/>
                <a:gd name="connsiteY7" fmla="*/ 167349 h 182562"/>
                <a:gd name="connsiteX8" fmla="*/ 288730 w 288729"/>
                <a:gd name="connsiteY8" fmla="*/ 136922 h 182562"/>
                <a:gd name="connsiteX9" fmla="*/ 258303 w 288729"/>
                <a:gd name="connsiteY9" fmla="*/ 106495 h 182562"/>
                <a:gd name="connsiteX10" fmla="*/ 162457 w 288729"/>
                <a:gd name="connsiteY10" fmla="*/ 106495 h 182562"/>
                <a:gd name="connsiteX11" fmla="*/ 147244 w 288729"/>
                <a:gd name="connsiteY11" fmla="*/ 94324 h 182562"/>
                <a:gd name="connsiteX12" fmla="*/ 138116 w 288729"/>
                <a:gd name="connsiteY12" fmla="*/ 30427 h 182562"/>
                <a:gd name="connsiteX13" fmla="*/ 168543 w 288729"/>
                <a:gd name="connsiteY13" fmla="*/ 30427 h 182562"/>
                <a:gd name="connsiteX14" fmla="*/ 168543 w 288729"/>
                <a:gd name="connsiteY14" fmla="*/ 30427 h 182562"/>
                <a:gd name="connsiteX15" fmla="*/ 174628 w 288729"/>
                <a:gd name="connsiteY15" fmla="*/ 77589 h 182562"/>
                <a:gd name="connsiteX16" fmla="*/ 191363 w 288729"/>
                <a:gd name="connsiteY16" fmla="*/ 91281 h 182562"/>
                <a:gd name="connsiteX17" fmla="*/ 205055 w 288729"/>
                <a:gd name="connsiteY17" fmla="*/ 74546 h 182562"/>
                <a:gd name="connsiteX18" fmla="*/ 198970 w 288729"/>
                <a:gd name="connsiteY18" fmla="*/ 25863 h 182562"/>
                <a:gd name="connsiteX19" fmla="*/ 168543 w 288729"/>
                <a:gd name="connsiteY19" fmla="*/ 0 h 182562"/>
                <a:gd name="connsiteX20" fmla="*/ 119859 w 288729"/>
                <a:gd name="connsiteY20" fmla="*/ 0 h 182562"/>
                <a:gd name="connsiteX21" fmla="*/ 116817 w 288729"/>
                <a:gd name="connsiteY21" fmla="*/ 0 h 182562"/>
                <a:gd name="connsiteX22" fmla="*/ 49877 w 288729"/>
                <a:gd name="connsiteY22" fmla="*/ 13692 h 182562"/>
                <a:gd name="connsiteX23" fmla="*/ 48356 w 288729"/>
                <a:gd name="connsiteY23" fmla="*/ 13692 h 182562"/>
                <a:gd name="connsiteX24" fmla="*/ 28578 w 288729"/>
                <a:gd name="connsiteY24" fmla="*/ 30427 h 182562"/>
                <a:gd name="connsiteX25" fmla="*/ 1194 w 288729"/>
                <a:gd name="connsiteY25" fmla="*/ 85196 h 182562"/>
                <a:gd name="connsiteX26" fmla="*/ 7279 w 288729"/>
                <a:gd name="connsiteY26" fmla="*/ 104973 h 182562"/>
                <a:gd name="connsiteX27" fmla="*/ 14886 w 288729"/>
                <a:gd name="connsiteY27" fmla="*/ 106495 h 182562"/>
                <a:gd name="connsiteX28" fmla="*/ 28578 w 288729"/>
                <a:gd name="connsiteY28" fmla="*/ 97367 h 182562"/>
                <a:gd name="connsiteX29" fmla="*/ 55962 w 288729"/>
                <a:gd name="connsiteY29" fmla="*/ 44119 h 182562"/>
                <a:gd name="connsiteX30" fmla="*/ 57484 w 288729"/>
                <a:gd name="connsiteY30" fmla="*/ 44119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8729" h="182562">
                  <a:moveTo>
                    <a:pt x="57484" y="44119"/>
                  </a:moveTo>
                  <a:lnTo>
                    <a:pt x="109210" y="33470"/>
                  </a:lnTo>
                  <a:lnTo>
                    <a:pt x="118338" y="98888"/>
                  </a:lnTo>
                  <a:cubicBezTo>
                    <a:pt x="122902" y="121708"/>
                    <a:pt x="141158" y="136922"/>
                    <a:pt x="163979" y="136922"/>
                  </a:cubicBezTo>
                  <a:lnTo>
                    <a:pt x="258303" y="136922"/>
                  </a:lnTo>
                  <a:lnTo>
                    <a:pt x="258303" y="167349"/>
                  </a:lnTo>
                  <a:cubicBezTo>
                    <a:pt x="258303" y="176477"/>
                    <a:pt x="264388" y="182563"/>
                    <a:pt x="273516" y="182563"/>
                  </a:cubicBezTo>
                  <a:cubicBezTo>
                    <a:pt x="282644" y="182563"/>
                    <a:pt x="288730" y="176477"/>
                    <a:pt x="288730" y="167349"/>
                  </a:cubicBezTo>
                  <a:lnTo>
                    <a:pt x="288730" y="136922"/>
                  </a:lnTo>
                  <a:cubicBezTo>
                    <a:pt x="288730" y="118666"/>
                    <a:pt x="276559" y="106495"/>
                    <a:pt x="258303" y="106495"/>
                  </a:cubicBezTo>
                  <a:lnTo>
                    <a:pt x="162457" y="106495"/>
                  </a:lnTo>
                  <a:cubicBezTo>
                    <a:pt x="154850" y="106495"/>
                    <a:pt x="148765" y="100409"/>
                    <a:pt x="147244" y="94324"/>
                  </a:cubicBezTo>
                  <a:lnTo>
                    <a:pt x="138116" y="30427"/>
                  </a:lnTo>
                  <a:lnTo>
                    <a:pt x="168543" y="30427"/>
                  </a:lnTo>
                  <a:cubicBezTo>
                    <a:pt x="168543" y="30427"/>
                    <a:pt x="168543" y="30427"/>
                    <a:pt x="168543" y="30427"/>
                  </a:cubicBezTo>
                  <a:lnTo>
                    <a:pt x="174628" y="77589"/>
                  </a:lnTo>
                  <a:cubicBezTo>
                    <a:pt x="176149" y="85196"/>
                    <a:pt x="183756" y="91281"/>
                    <a:pt x="191363" y="91281"/>
                  </a:cubicBezTo>
                  <a:cubicBezTo>
                    <a:pt x="198970" y="89760"/>
                    <a:pt x="205055" y="82153"/>
                    <a:pt x="205055" y="74546"/>
                  </a:cubicBezTo>
                  <a:lnTo>
                    <a:pt x="198970" y="25863"/>
                  </a:lnTo>
                  <a:cubicBezTo>
                    <a:pt x="195927" y="10649"/>
                    <a:pt x="183756" y="0"/>
                    <a:pt x="168543" y="0"/>
                  </a:cubicBezTo>
                  <a:lnTo>
                    <a:pt x="119859" y="0"/>
                  </a:lnTo>
                  <a:cubicBezTo>
                    <a:pt x="118338" y="0"/>
                    <a:pt x="118338" y="0"/>
                    <a:pt x="116817" y="0"/>
                  </a:cubicBezTo>
                  <a:lnTo>
                    <a:pt x="49877" y="13692"/>
                  </a:lnTo>
                  <a:cubicBezTo>
                    <a:pt x="49877" y="13692"/>
                    <a:pt x="48356" y="13692"/>
                    <a:pt x="48356" y="13692"/>
                  </a:cubicBezTo>
                  <a:cubicBezTo>
                    <a:pt x="45313" y="15214"/>
                    <a:pt x="33142" y="19778"/>
                    <a:pt x="28578" y="30427"/>
                  </a:cubicBezTo>
                  <a:lnTo>
                    <a:pt x="1194" y="85196"/>
                  </a:lnTo>
                  <a:cubicBezTo>
                    <a:pt x="-1849" y="92803"/>
                    <a:pt x="1194" y="101931"/>
                    <a:pt x="7279" y="104973"/>
                  </a:cubicBezTo>
                  <a:cubicBezTo>
                    <a:pt x="10322" y="106495"/>
                    <a:pt x="11843" y="106495"/>
                    <a:pt x="14886" y="106495"/>
                  </a:cubicBezTo>
                  <a:cubicBezTo>
                    <a:pt x="20971" y="106495"/>
                    <a:pt x="25535" y="103452"/>
                    <a:pt x="28578" y="97367"/>
                  </a:cubicBezTo>
                  <a:lnTo>
                    <a:pt x="55962" y="44119"/>
                  </a:lnTo>
                  <a:cubicBezTo>
                    <a:pt x="55962" y="44119"/>
                    <a:pt x="55962" y="44119"/>
                    <a:pt x="57484" y="44119"/>
                  </a:cubicBezTo>
                  <a:close/>
                </a:path>
              </a:pathLst>
            </a:custGeom>
            <a:grpFill/>
            <a:ln w="1508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396846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 y="1162097"/>
            <a:ext cx="5568474" cy="2077327"/>
          </a:xfrm>
        </p:spPr>
        <p:txBody>
          <a:bodyPr/>
          <a:lstStyle/>
          <a:p>
            <a:pPr algn="ctr"/>
            <a:r>
              <a:rPr lang="en-US" sz="7200" b="0" dirty="0">
                <a:solidFill>
                  <a:srgbClr val="FF5F00"/>
                </a:solidFill>
                <a:latin typeface="Roboto Condensed" panose="02000000000000000000" pitchFamily="2" charset="0"/>
                <a:ea typeface="Roboto Condensed" panose="02000000000000000000" pitchFamily="2" charset="0"/>
              </a:rPr>
              <a:t>Additional Coverages</a:t>
            </a:r>
          </a:p>
        </p:txBody>
      </p:sp>
      <p:grpSp>
        <p:nvGrpSpPr>
          <p:cNvPr id="8" name="Graphic 1494">
            <a:extLst>
              <a:ext uri="{FF2B5EF4-FFF2-40B4-BE49-F238E27FC236}">
                <a16:creationId xmlns:a16="http://schemas.microsoft.com/office/drawing/2014/main" id="{0B180660-6C2F-1746-B2BC-E3FAB12F8E23}"/>
              </a:ext>
            </a:extLst>
          </p:cNvPr>
          <p:cNvGrpSpPr>
            <a:grpSpLocks noChangeAspect="1"/>
          </p:cNvGrpSpPr>
          <p:nvPr/>
        </p:nvGrpSpPr>
        <p:grpSpPr>
          <a:xfrm>
            <a:off x="1481526" y="3239424"/>
            <a:ext cx="1069848" cy="1069848"/>
            <a:chOff x="2585053" y="5558571"/>
            <a:chExt cx="365125" cy="365125"/>
          </a:xfrm>
          <a:solidFill>
            <a:schemeClr val="tx1"/>
          </a:solidFill>
        </p:grpSpPr>
        <p:sp>
          <p:nvSpPr>
            <p:cNvPr id="12" name="Freeform 11">
              <a:extLst>
                <a:ext uri="{FF2B5EF4-FFF2-40B4-BE49-F238E27FC236}">
                  <a16:creationId xmlns:a16="http://schemas.microsoft.com/office/drawing/2014/main" id="{ECF6ADA0-F325-534F-ABDF-D3309C1C7501}"/>
                </a:ext>
              </a:extLst>
            </p:cNvPr>
            <p:cNvSpPr/>
            <p:nvPr/>
          </p:nvSpPr>
          <p:spPr>
            <a:xfrm>
              <a:off x="2585053" y="5558571"/>
              <a:ext cx="365125" cy="365125"/>
            </a:xfrm>
            <a:custGeom>
              <a:avLst/>
              <a:gdLst>
                <a:gd name="connsiteX0" fmla="*/ 349911 w 365125"/>
                <a:gd name="connsiteY0" fmla="*/ 60854 h 365125"/>
                <a:gd name="connsiteX1" fmla="*/ 258630 w 365125"/>
                <a:gd name="connsiteY1" fmla="*/ 60854 h 365125"/>
                <a:gd name="connsiteX2" fmla="*/ 258630 w 365125"/>
                <a:gd name="connsiteY2" fmla="*/ 15214 h 365125"/>
                <a:gd name="connsiteX3" fmla="*/ 243417 w 365125"/>
                <a:gd name="connsiteY3" fmla="*/ 0 h 365125"/>
                <a:gd name="connsiteX4" fmla="*/ 121708 w 365125"/>
                <a:gd name="connsiteY4" fmla="*/ 0 h 365125"/>
                <a:gd name="connsiteX5" fmla="*/ 106495 w 365125"/>
                <a:gd name="connsiteY5" fmla="*/ 15214 h 365125"/>
                <a:gd name="connsiteX6" fmla="*/ 106495 w 365125"/>
                <a:gd name="connsiteY6" fmla="*/ 60854 h 365125"/>
                <a:gd name="connsiteX7" fmla="*/ 15214 w 365125"/>
                <a:gd name="connsiteY7" fmla="*/ 60854 h 365125"/>
                <a:gd name="connsiteX8" fmla="*/ 0 w 365125"/>
                <a:gd name="connsiteY8" fmla="*/ 76068 h 365125"/>
                <a:gd name="connsiteX9" fmla="*/ 0 w 365125"/>
                <a:gd name="connsiteY9" fmla="*/ 349911 h 365125"/>
                <a:gd name="connsiteX10" fmla="*/ 15214 w 365125"/>
                <a:gd name="connsiteY10" fmla="*/ 365125 h 365125"/>
                <a:gd name="connsiteX11" fmla="*/ 349911 w 365125"/>
                <a:gd name="connsiteY11" fmla="*/ 365125 h 365125"/>
                <a:gd name="connsiteX12" fmla="*/ 365125 w 365125"/>
                <a:gd name="connsiteY12" fmla="*/ 349911 h 365125"/>
                <a:gd name="connsiteX13" fmla="*/ 365125 w 365125"/>
                <a:gd name="connsiteY13" fmla="*/ 76068 h 365125"/>
                <a:gd name="connsiteX14" fmla="*/ 349911 w 365125"/>
                <a:gd name="connsiteY14" fmla="*/ 60854 h 365125"/>
                <a:gd name="connsiteX15" fmla="*/ 136922 w 365125"/>
                <a:gd name="connsiteY15" fmla="*/ 30427 h 365125"/>
                <a:gd name="connsiteX16" fmla="*/ 228203 w 365125"/>
                <a:gd name="connsiteY16" fmla="*/ 30427 h 365125"/>
                <a:gd name="connsiteX17" fmla="*/ 228203 w 365125"/>
                <a:gd name="connsiteY17" fmla="*/ 60854 h 365125"/>
                <a:gd name="connsiteX18" fmla="*/ 136922 w 365125"/>
                <a:gd name="connsiteY18" fmla="*/ 60854 h 365125"/>
                <a:gd name="connsiteX19" fmla="*/ 136922 w 365125"/>
                <a:gd name="connsiteY19" fmla="*/ 30427 h 365125"/>
                <a:gd name="connsiteX20" fmla="*/ 334698 w 365125"/>
                <a:gd name="connsiteY20" fmla="*/ 334698 h 365125"/>
                <a:gd name="connsiteX21" fmla="*/ 30427 w 365125"/>
                <a:gd name="connsiteY21" fmla="*/ 334698 h 365125"/>
                <a:gd name="connsiteX22" fmla="*/ 30427 w 365125"/>
                <a:gd name="connsiteY22" fmla="*/ 91281 h 365125"/>
                <a:gd name="connsiteX23" fmla="*/ 334698 w 365125"/>
                <a:gd name="connsiteY23" fmla="*/ 91281 h 365125"/>
                <a:gd name="connsiteX24" fmla="*/ 334698 w 365125"/>
                <a:gd name="connsiteY24" fmla="*/ 334698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5125" h="365125">
                  <a:moveTo>
                    <a:pt x="349911" y="60854"/>
                  </a:moveTo>
                  <a:lnTo>
                    <a:pt x="258630" y="60854"/>
                  </a:lnTo>
                  <a:lnTo>
                    <a:pt x="258630" y="15214"/>
                  </a:lnTo>
                  <a:cubicBezTo>
                    <a:pt x="258630" y="6085"/>
                    <a:pt x="252545" y="0"/>
                    <a:pt x="243417" y="0"/>
                  </a:cubicBezTo>
                  <a:lnTo>
                    <a:pt x="121708" y="0"/>
                  </a:lnTo>
                  <a:cubicBezTo>
                    <a:pt x="112580" y="0"/>
                    <a:pt x="106495" y="6085"/>
                    <a:pt x="106495" y="15214"/>
                  </a:cubicBezTo>
                  <a:lnTo>
                    <a:pt x="106495" y="60854"/>
                  </a:lnTo>
                  <a:lnTo>
                    <a:pt x="15214" y="60854"/>
                  </a:lnTo>
                  <a:cubicBezTo>
                    <a:pt x="6085" y="60854"/>
                    <a:pt x="0" y="66940"/>
                    <a:pt x="0" y="76068"/>
                  </a:cubicBezTo>
                  <a:lnTo>
                    <a:pt x="0" y="349911"/>
                  </a:lnTo>
                  <a:cubicBezTo>
                    <a:pt x="0" y="359040"/>
                    <a:pt x="6085" y="365125"/>
                    <a:pt x="15214" y="365125"/>
                  </a:cubicBezTo>
                  <a:lnTo>
                    <a:pt x="349911" y="365125"/>
                  </a:lnTo>
                  <a:cubicBezTo>
                    <a:pt x="359040" y="365125"/>
                    <a:pt x="365125" y="359040"/>
                    <a:pt x="365125" y="349911"/>
                  </a:cubicBezTo>
                  <a:lnTo>
                    <a:pt x="365125" y="76068"/>
                  </a:lnTo>
                  <a:cubicBezTo>
                    <a:pt x="365125" y="66940"/>
                    <a:pt x="359040" y="60854"/>
                    <a:pt x="349911" y="60854"/>
                  </a:cubicBezTo>
                  <a:close/>
                  <a:moveTo>
                    <a:pt x="136922" y="30427"/>
                  </a:moveTo>
                  <a:lnTo>
                    <a:pt x="228203" y="30427"/>
                  </a:lnTo>
                  <a:lnTo>
                    <a:pt x="228203" y="60854"/>
                  </a:lnTo>
                  <a:lnTo>
                    <a:pt x="136922" y="60854"/>
                  </a:lnTo>
                  <a:lnTo>
                    <a:pt x="136922" y="30427"/>
                  </a:lnTo>
                  <a:close/>
                  <a:moveTo>
                    <a:pt x="334698" y="334698"/>
                  </a:moveTo>
                  <a:lnTo>
                    <a:pt x="30427" y="334698"/>
                  </a:lnTo>
                  <a:lnTo>
                    <a:pt x="30427" y="91281"/>
                  </a:lnTo>
                  <a:lnTo>
                    <a:pt x="334698" y="91281"/>
                  </a:lnTo>
                  <a:lnTo>
                    <a:pt x="334698" y="33469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3" name="Freeform 12">
              <a:extLst>
                <a:ext uri="{FF2B5EF4-FFF2-40B4-BE49-F238E27FC236}">
                  <a16:creationId xmlns:a16="http://schemas.microsoft.com/office/drawing/2014/main" id="{7EF587AE-9DEE-FB4B-A179-5BFC175F7493}"/>
                </a:ext>
              </a:extLst>
            </p:cNvPr>
            <p:cNvSpPr/>
            <p:nvPr/>
          </p:nvSpPr>
          <p:spPr>
            <a:xfrm>
              <a:off x="2676334" y="5680279"/>
              <a:ext cx="182562" cy="182562"/>
            </a:xfrm>
            <a:custGeom>
              <a:avLst/>
              <a:gdLst>
                <a:gd name="connsiteX0" fmla="*/ 15214 w 182562"/>
                <a:gd name="connsiteY0" fmla="*/ 136922 h 182562"/>
                <a:gd name="connsiteX1" fmla="*/ 45641 w 182562"/>
                <a:gd name="connsiteY1" fmla="*/ 136922 h 182562"/>
                <a:gd name="connsiteX2" fmla="*/ 45641 w 182562"/>
                <a:gd name="connsiteY2" fmla="*/ 167349 h 182562"/>
                <a:gd name="connsiteX3" fmla="*/ 60854 w 182562"/>
                <a:gd name="connsiteY3" fmla="*/ 182563 h 182562"/>
                <a:gd name="connsiteX4" fmla="*/ 121708 w 182562"/>
                <a:gd name="connsiteY4" fmla="*/ 182563 h 182562"/>
                <a:gd name="connsiteX5" fmla="*/ 136922 w 182562"/>
                <a:gd name="connsiteY5" fmla="*/ 167349 h 182562"/>
                <a:gd name="connsiteX6" fmla="*/ 136922 w 182562"/>
                <a:gd name="connsiteY6" fmla="*/ 136922 h 182562"/>
                <a:gd name="connsiteX7" fmla="*/ 167349 w 182562"/>
                <a:gd name="connsiteY7" fmla="*/ 136922 h 182562"/>
                <a:gd name="connsiteX8" fmla="*/ 182563 w 182562"/>
                <a:gd name="connsiteY8" fmla="*/ 121708 h 182562"/>
                <a:gd name="connsiteX9" fmla="*/ 182563 w 182562"/>
                <a:gd name="connsiteY9" fmla="*/ 60854 h 182562"/>
                <a:gd name="connsiteX10" fmla="*/ 167349 w 182562"/>
                <a:gd name="connsiteY10" fmla="*/ 45641 h 182562"/>
                <a:gd name="connsiteX11" fmla="*/ 136922 w 182562"/>
                <a:gd name="connsiteY11" fmla="*/ 45641 h 182562"/>
                <a:gd name="connsiteX12" fmla="*/ 136922 w 182562"/>
                <a:gd name="connsiteY12" fmla="*/ 15214 h 182562"/>
                <a:gd name="connsiteX13" fmla="*/ 121708 w 182562"/>
                <a:gd name="connsiteY13" fmla="*/ 0 h 182562"/>
                <a:gd name="connsiteX14" fmla="*/ 60854 w 182562"/>
                <a:gd name="connsiteY14" fmla="*/ 0 h 182562"/>
                <a:gd name="connsiteX15" fmla="*/ 45641 w 182562"/>
                <a:gd name="connsiteY15" fmla="*/ 15214 h 182562"/>
                <a:gd name="connsiteX16" fmla="*/ 45641 w 182562"/>
                <a:gd name="connsiteY16" fmla="*/ 45641 h 182562"/>
                <a:gd name="connsiteX17" fmla="*/ 15214 w 182562"/>
                <a:gd name="connsiteY17" fmla="*/ 45641 h 182562"/>
                <a:gd name="connsiteX18" fmla="*/ 0 w 182562"/>
                <a:gd name="connsiteY18" fmla="*/ 60854 h 182562"/>
                <a:gd name="connsiteX19" fmla="*/ 0 w 182562"/>
                <a:gd name="connsiteY19" fmla="*/ 121708 h 182562"/>
                <a:gd name="connsiteX20" fmla="*/ 15214 w 182562"/>
                <a:gd name="connsiteY20" fmla="*/ 136922 h 182562"/>
                <a:gd name="connsiteX21" fmla="*/ 30427 w 182562"/>
                <a:gd name="connsiteY21" fmla="*/ 76068 h 182562"/>
                <a:gd name="connsiteX22" fmla="*/ 60854 w 182562"/>
                <a:gd name="connsiteY22" fmla="*/ 76068 h 182562"/>
                <a:gd name="connsiteX23" fmla="*/ 76068 w 182562"/>
                <a:gd name="connsiteY23" fmla="*/ 60854 h 182562"/>
                <a:gd name="connsiteX24" fmla="*/ 76068 w 182562"/>
                <a:gd name="connsiteY24" fmla="*/ 30427 h 182562"/>
                <a:gd name="connsiteX25" fmla="*/ 106495 w 182562"/>
                <a:gd name="connsiteY25" fmla="*/ 30427 h 182562"/>
                <a:gd name="connsiteX26" fmla="*/ 106495 w 182562"/>
                <a:gd name="connsiteY26" fmla="*/ 60854 h 182562"/>
                <a:gd name="connsiteX27" fmla="*/ 121708 w 182562"/>
                <a:gd name="connsiteY27" fmla="*/ 76068 h 182562"/>
                <a:gd name="connsiteX28" fmla="*/ 152135 w 182562"/>
                <a:gd name="connsiteY28" fmla="*/ 76068 h 182562"/>
                <a:gd name="connsiteX29" fmla="*/ 152135 w 182562"/>
                <a:gd name="connsiteY29" fmla="*/ 106495 h 182562"/>
                <a:gd name="connsiteX30" fmla="*/ 121708 w 182562"/>
                <a:gd name="connsiteY30" fmla="*/ 106495 h 182562"/>
                <a:gd name="connsiteX31" fmla="*/ 106495 w 182562"/>
                <a:gd name="connsiteY31" fmla="*/ 121708 h 182562"/>
                <a:gd name="connsiteX32" fmla="*/ 106495 w 182562"/>
                <a:gd name="connsiteY32" fmla="*/ 152135 h 182562"/>
                <a:gd name="connsiteX33" fmla="*/ 76068 w 182562"/>
                <a:gd name="connsiteY33" fmla="*/ 152135 h 182562"/>
                <a:gd name="connsiteX34" fmla="*/ 76068 w 182562"/>
                <a:gd name="connsiteY34" fmla="*/ 121708 h 182562"/>
                <a:gd name="connsiteX35" fmla="*/ 60854 w 182562"/>
                <a:gd name="connsiteY35" fmla="*/ 106495 h 182562"/>
                <a:gd name="connsiteX36" fmla="*/ 30427 w 182562"/>
                <a:gd name="connsiteY36" fmla="*/ 106495 h 182562"/>
                <a:gd name="connsiteX37" fmla="*/ 30427 w 182562"/>
                <a:gd name="connsiteY37" fmla="*/ 76068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2562" h="182562">
                  <a:moveTo>
                    <a:pt x="15214" y="136922"/>
                  </a:moveTo>
                  <a:lnTo>
                    <a:pt x="45641" y="136922"/>
                  </a:lnTo>
                  <a:lnTo>
                    <a:pt x="45641" y="167349"/>
                  </a:lnTo>
                  <a:cubicBezTo>
                    <a:pt x="45641" y="176477"/>
                    <a:pt x="51726" y="182563"/>
                    <a:pt x="60854" y="182563"/>
                  </a:cubicBezTo>
                  <a:lnTo>
                    <a:pt x="121708" y="182563"/>
                  </a:lnTo>
                  <a:cubicBezTo>
                    <a:pt x="130836" y="182563"/>
                    <a:pt x="136922" y="176477"/>
                    <a:pt x="136922" y="167349"/>
                  </a:cubicBezTo>
                  <a:lnTo>
                    <a:pt x="136922" y="136922"/>
                  </a:lnTo>
                  <a:lnTo>
                    <a:pt x="167349" y="136922"/>
                  </a:lnTo>
                  <a:cubicBezTo>
                    <a:pt x="176477" y="136922"/>
                    <a:pt x="182563" y="130836"/>
                    <a:pt x="182563" y="121708"/>
                  </a:cubicBezTo>
                  <a:lnTo>
                    <a:pt x="182563" y="60854"/>
                  </a:lnTo>
                  <a:cubicBezTo>
                    <a:pt x="182563" y="51726"/>
                    <a:pt x="176477" y="45641"/>
                    <a:pt x="167349" y="45641"/>
                  </a:cubicBezTo>
                  <a:lnTo>
                    <a:pt x="136922" y="45641"/>
                  </a:lnTo>
                  <a:lnTo>
                    <a:pt x="136922" y="15214"/>
                  </a:lnTo>
                  <a:cubicBezTo>
                    <a:pt x="136922" y="6085"/>
                    <a:pt x="130836" y="0"/>
                    <a:pt x="121708" y="0"/>
                  </a:cubicBezTo>
                  <a:lnTo>
                    <a:pt x="60854" y="0"/>
                  </a:lnTo>
                  <a:cubicBezTo>
                    <a:pt x="51726" y="0"/>
                    <a:pt x="45641" y="6085"/>
                    <a:pt x="45641" y="15214"/>
                  </a:cubicBezTo>
                  <a:lnTo>
                    <a:pt x="45641" y="45641"/>
                  </a:lnTo>
                  <a:lnTo>
                    <a:pt x="15214" y="45641"/>
                  </a:lnTo>
                  <a:cubicBezTo>
                    <a:pt x="6085" y="45641"/>
                    <a:pt x="0" y="51726"/>
                    <a:pt x="0" y="60854"/>
                  </a:cubicBezTo>
                  <a:lnTo>
                    <a:pt x="0" y="121708"/>
                  </a:lnTo>
                  <a:cubicBezTo>
                    <a:pt x="0" y="130836"/>
                    <a:pt x="6085" y="136922"/>
                    <a:pt x="15214" y="136922"/>
                  </a:cubicBezTo>
                  <a:close/>
                  <a:moveTo>
                    <a:pt x="30427" y="76068"/>
                  </a:moveTo>
                  <a:lnTo>
                    <a:pt x="60854" y="76068"/>
                  </a:lnTo>
                  <a:cubicBezTo>
                    <a:pt x="69982" y="76068"/>
                    <a:pt x="76068" y="69982"/>
                    <a:pt x="76068" y="60854"/>
                  </a:cubicBezTo>
                  <a:lnTo>
                    <a:pt x="76068" y="30427"/>
                  </a:lnTo>
                  <a:lnTo>
                    <a:pt x="106495" y="30427"/>
                  </a:lnTo>
                  <a:lnTo>
                    <a:pt x="106495" y="60854"/>
                  </a:lnTo>
                  <a:cubicBezTo>
                    <a:pt x="106495" y="69982"/>
                    <a:pt x="112580" y="76068"/>
                    <a:pt x="121708" y="76068"/>
                  </a:cubicBezTo>
                  <a:lnTo>
                    <a:pt x="152135" y="76068"/>
                  </a:lnTo>
                  <a:lnTo>
                    <a:pt x="152135" y="106495"/>
                  </a:lnTo>
                  <a:lnTo>
                    <a:pt x="121708" y="106495"/>
                  </a:lnTo>
                  <a:cubicBezTo>
                    <a:pt x="112580" y="106495"/>
                    <a:pt x="106495" y="112580"/>
                    <a:pt x="106495" y="121708"/>
                  </a:cubicBezTo>
                  <a:lnTo>
                    <a:pt x="106495" y="152135"/>
                  </a:lnTo>
                  <a:lnTo>
                    <a:pt x="76068" y="152135"/>
                  </a:lnTo>
                  <a:lnTo>
                    <a:pt x="76068" y="121708"/>
                  </a:lnTo>
                  <a:cubicBezTo>
                    <a:pt x="76068" y="112580"/>
                    <a:pt x="69982" y="106495"/>
                    <a:pt x="60854" y="106495"/>
                  </a:cubicBezTo>
                  <a:lnTo>
                    <a:pt x="30427" y="106495"/>
                  </a:lnTo>
                  <a:lnTo>
                    <a:pt x="30427" y="7606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sp>
        <p:nvSpPr>
          <p:cNvPr id="14" name="Freeform 13">
            <a:extLst>
              <a:ext uri="{FF2B5EF4-FFF2-40B4-BE49-F238E27FC236}">
                <a16:creationId xmlns:a16="http://schemas.microsoft.com/office/drawing/2014/main" id="{6C28D570-764E-8746-A9D3-AD94F6E88F8D}"/>
              </a:ext>
            </a:extLst>
          </p:cNvPr>
          <p:cNvSpPr/>
          <p:nvPr/>
        </p:nvSpPr>
        <p:spPr>
          <a:xfrm>
            <a:off x="5568474"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7" name="Rectangle 6"/>
          <p:cNvSpPr/>
          <p:nvPr/>
        </p:nvSpPr>
        <p:spPr>
          <a:xfrm>
            <a:off x="5863047" y="553499"/>
            <a:ext cx="3484883" cy="4770537"/>
          </a:xfrm>
          <a:prstGeom prst="rect">
            <a:avLst/>
          </a:prstGeom>
        </p:spPr>
        <p:txBody>
          <a:bodyPr wrap="square">
            <a:spAutoFit/>
          </a:bodyPr>
          <a:lstStyle/>
          <a:p>
            <a:pPr indent="-571500" algn="l">
              <a:lnSpc>
                <a:spcPct val="100000"/>
              </a:lnSpc>
              <a:spcBef>
                <a:spcPts val="0"/>
              </a:spcBef>
              <a:spcAft>
                <a:spcPts val="0"/>
              </a:spcAft>
              <a:buClr>
                <a:srgbClr val="808080"/>
              </a:buClr>
              <a:defRPr/>
            </a:pPr>
            <a:r>
              <a:rPr lang="en-US" sz="1600" b="1" kern="0" dirty="0">
                <a:solidFill>
                  <a:schemeClr val="bg1"/>
                </a:solidFill>
                <a:latin typeface="Roboto Condensed" panose="02000000000000000000" pitchFamily="2" charset="0"/>
                <a:ea typeface="Roboto Condensed" panose="02000000000000000000" pitchFamily="2" charset="0"/>
              </a:rPr>
              <a:t>Critical Illness:</a:t>
            </a:r>
          </a:p>
          <a:p>
            <a:pPr indent="-571500" algn="l">
              <a:lnSpc>
                <a:spcPct val="100000"/>
              </a:lnSpc>
              <a:spcBef>
                <a:spcPts val="0"/>
              </a:spcBef>
              <a:spcAft>
                <a:spcPts val="0"/>
              </a:spcAft>
              <a:buClr>
                <a:srgbClr val="808080"/>
              </a:buClr>
              <a:defRPr/>
            </a:pPr>
            <a:r>
              <a:rPr lang="en-US" sz="1600" kern="0" dirty="0">
                <a:solidFill>
                  <a:schemeClr val="bg1"/>
                </a:solidFill>
                <a:latin typeface="Roboto Condensed" panose="02000000000000000000" pitchFamily="2" charset="0"/>
                <a:ea typeface="Roboto Condensed" panose="02000000000000000000" pitchFamily="2" charset="0"/>
              </a:rPr>
              <a:t>The Standard</a:t>
            </a:r>
          </a:p>
          <a:p>
            <a:pPr indent="-571500" algn="l">
              <a:lnSpc>
                <a:spcPct val="100000"/>
              </a:lnSpc>
              <a:spcBef>
                <a:spcPts val="0"/>
              </a:spcBef>
              <a:spcAft>
                <a:spcPts val="0"/>
              </a:spcAft>
              <a:buClr>
                <a:srgbClr val="808080"/>
              </a:buClr>
              <a:defRPr/>
            </a:pPr>
            <a:endParaRPr lang="en-US" sz="800" b="1" kern="0" dirty="0">
              <a:solidFill>
                <a:schemeClr val="bg1"/>
              </a:solidFill>
              <a:latin typeface="Roboto Condensed" panose="02000000000000000000" pitchFamily="2" charset="0"/>
              <a:ea typeface="Roboto Condensed" panose="02000000000000000000" pitchFamily="2" charset="0"/>
            </a:endParaRPr>
          </a:p>
          <a:p>
            <a:pPr indent="-571500" algn="l">
              <a:lnSpc>
                <a:spcPct val="100000"/>
              </a:lnSpc>
              <a:spcBef>
                <a:spcPts val="0"/>
              </a:spcBef>
              <a:spcAft>
                <a:spcPts val="0"/>
              </a:spcAft>
              <a:buClr>
                <a:srgbClr val="808080"/>
              </a:buClr>
              <a:defRPr/>
            </a:pPr>
            <a:r>
              <a:rPr lang="en-US" sz="1600" b="1" kern="0" dirty="0">
                <a:solidFill>
                  <a:schemeClr val="bg1"/>
                </a:solidFill>
                <a:latin typeface="Roboto Condensed" panose="02000000000000000000" pitchFamily="2" charset="0"/>
                <a:ea typeface="Roboto Condensed" panose="02000000000000000000" pitchFamily="2" charset="0"/>
              </a:rPr>
              <a:t>Accident Protection:</a:t>
            </a:r>
          </a:p>
          <a:p>
            <a:pPr indent="-571500" algn="l">
              <a:lnSpc>
                <a:spcPct val="100000"/>
              </a:lnSpc>
              <a:spcBef>
                <a:spcPts val="0"/>
              </a:spcBef>
              <a:spcAft>
                <a:spcPts val="0"/>
              </a:spcAft>
              <a:buClr>
                <a:srgbClr val="808080"/>
              </a:buClr>
              <a:defRPr/>
            </a:pPr>
            <a:r>
              <a:rPr lang="en-US" sz="1600" kern="0" dirty="0">
                <a:solidFill>
                  <a:schemeClr val="bg1"/>
                </a:solidFill>
                <a:latin typeface="Roboto Condensed" panose="02000000000000000000" pitchFamily="2" charset="0"/>
                <a:ea typeface="Roboto Condensed" panose="02000000000000000000" pitchFamily="2" charset="0"/>
              </a:rPr>
              <a:t>The Standard</a:t>
            </a:r>
          </a:p>
          <a:p>
            <a:pPr indent="-571500" algn="l">
              <a:lnSpc>
                <a:spcPct val="100000"/>
              </a:lnSpc>
              <a:spcBef>
                <a:spcPts val="0"/>
              </a:spcBef>
              <a:spcAft>
                <a:spcPts val="0"/>
              </a:spcAft>
              <a:buClr>
                <a:srgbClr val="808080"/>
              </a:buClr>
              <a:defRPr/>
            </a:pPr>
            <a:endParaRPr lang="en-US" sz="1600" kern="0" dirty="0">
              <a:solidFill>
                <a:schemeClr val="bg1"/>
              </a:solidFill>
              <a:latin typeface="Roboto Condensed" panose="02000000000000000000" pitchFamily="2" charset="0"/>
              <a:ea typeface="Roboto Condensed" panose="02000000000000000000" pitchFamily="2" charset="0"/>
            </a:endParaRPr>
          </a:p>
          <a:p>
            <a:pPr indent="-571500" algn="l">
              <a:lnSpc>
                <a:spcPct val="100000"/>
              </a:lnSpc>
              <a:spcBef>
                <a:spcPts val="0"/>
              </a:spcBef>
              <a:spcAft>
                <a:spcPts val="0"/>
              </a:spcAft>
              <a:buClr>
                <a:srgbClr val="808080"/>
              </a:buClr>
              <a:defRPr/>
            </a:pPr>
            <a:r>
              <a:rPr lang="en-US" sz="1600" b="1" kern="0" dirty="0">
                <a:solidFill>
                  <a:schemeClr val="bg1"/>
                </a:solidFill>
                <a:latin typeface="Roboto Condensed" panose="02000000000000000000" pitchFamily="2" charset="0"/>
                <a:ea typeface="Roboto Condensed" panose="02000000000000000000" pitchFamily="2" charset="0"/>
              </a:rPr>
              <a:t>Hospital Indemnity:</a:t>
            </a:r>
          </a:p>
          <a:p>
            <a:pPr indent="-571500" algn="l">
              <a:lnSpc>
                <a:spcPct val="100000"/>
              </a:lnSpc>
              <a:spcBef>
                <a:spcPts val="0"/>
              </a:spcBef>
              <a:spcAft>
                <a:spcPts val="0"/>
              </a:spcAft>
              <a:buClr>
                <a:srgbClr val="808080"/>
              </a:buClr>
              <a:defRPr/>
            </a:pPr>
            <a:r>
              <a:rPr lang="en-US" sz="1600" kern="0" dirty="0">
                <a:solidFill>
                  <a:schemeClr val="bg1"/>
                </a:solidFill>
                <a:latin typeface="Roboto Condensed" panose="02000000000000000000" pitchFamily="2" charset="0"/>
                <a:ea typeface="Roboto Condensed" panose="02000000000000000000" pitchFamily="2" charset="0"/>
              </a:rPr>
              <a:t>The Standard</a:t>
            </a:r>
          </a:p>
          <a:p>
            <a:pPr indent="-571500" algn="l">
              <a:lnSpc>
                <a:spcPct val="100000"/>
              </a:lnSpc>
              <a:spcBef>
                <a:spcPts val="0"/>
              </a:spcBef>
              <a:spcAft>
                <a:spcPts val="0"/>
              </a:spcAft>
              <a:buClr>
                <a:srgbClr val="808080"/>
              </a:buClr>
              <a:defRPr/>
            </a:pPr>
            <a:endParaRPr lang="en-US" sz="800" b="1" kern="0" dirty="0">
              <a:solidFill>
                <a:schemeClr val="bg1"/>
              </a:solidFill>
              <a:latin typeface="Roboto Condensed" panose="02000000000000000000" pitchFamily="2" charset="0"/>
              <a:ea typeface="Roboto Condensed" panose="02000000000000000000" pitchFamily="2" charset="0"/>
            </a:endParaRPr>
          </a:p>
          <a:p>
            <a:pPr indent="-571500" algn="l">
              <a:lnSpc>
                <a:spcPct val="100000"/>
              </a:lnSpc>
              <a:spcBef>
                <a:spcPts val="0"/>
              </a:spcBef>
              <a:spcAft>
                <a:spcPts val="0"/>
              </a:spcAft>
              <a:buClr>
                <a:srgbClr val="808080"/>
              </a:buClr>
              <a:defRPr/>
            </a:pPr>
            <a:r>
              <a:rPr lang="en-US" sz="1600" b="1" kern="0" dirty="0">
                <a:solidFill>
                  <a:schemeClr val="bg1"/>
                </a:solidFill>
                <a:latin typeface="Roboto Condensed" panose="02000000000000000000" pitchFamily="2" charset="0"/>
                <a:ea typeface="Roboto Condensed" panose="02000000000000000000" pitchFamily="2" charset="0"/>
              </a:rPr>
              <a:t>Legal Plan:</a:t>
            </a:r>
          </a:p>
          <a:p>
            <a:pPr indent="-571500" algn="l">
              <a:lnSpc>
                <a:spcPct val="100000"/>
              </a:lnSpc>
              <a:spcBef>
                <a:spcPts val="0"/>
              </a:spcBef>
              <a:spcAft>
                <a:spcPts val="0"/>
              </a:spcAft>
              <a:buClr>
                <a:srgbClr val="808080"/>
              </a:buClr>
              <a:defRPr/>
            </a:pPr>
            <a:r>
              <a:rPr lang="en-US" sz="1600" kern="0" dirty="0">
                <a:solidFill>
                  <a:schemeClr val="bg1"/>
                </a:solidFill>
                <a:latin typeface="Roboto Condensed" panose="02000000000000000000" pitchFamily="2" charset="0"/>
                <a:ea typeface="Roboto Condensed" panose="02000000000000000000" pitchFamily="2" charset="0"/>
              </a:rPr>
              <a:t>ID Watchdog</a:t>
            </a:r>
          </a:p>
          <a:p>
            <a:pPr indent="-571500" algn="l">
              <a:lnSpc>
                <a:spcPct val="100000"/>
              </a:lnSpc>
              <a:spcBef>
                <a:spcPts val="0"/>
              </a:spcBef>
              <a:spcAft>
                <a:spcPts val="0"/>
              </a:spcAft>
              <a:buClr>
                <a:srgbClr val="808080"/>
              </a:buClr>
              <a:defRPr/>
            </a:pPr>
            <a:endParaRPr lang="en-US" sz="800" b="1" kern="0" dirty="0">
              <a:solidFill>
                <a:schemeClr val="bg1"/>
              </a:solidFill>
              <a:latin typeface="Roboto Condensed" panose="02000000000000000000" pitchFamily="2" charset="0"/>
              <a:ea typeface="Roboto Condensed" panose="02000000000000000000" pitchFamily="2" charset="0"/>
            </a:endParaRPr>
          </a:p>
          <a:p>
            <a:pPr indent="-571500" algn="l">
              <a:lnSpc>
                <a:spcPct val="100000"/>
              </a:lnSpc>
              <a:spcBef>
                <a:spcPts val="0"/>
              </a:spcBef>
              <a:spcAft>
                <a:spcPts val="0"/>
              </a:spcAft>
              <a:buClr>
                <a:srgbClr val="808080"/>
              </a:buClr>
              <a:defRPr/>
            </a:pPr>
            <a:r>
              <a:rPr lang="en-US" sz="1600" b="1" kern="0" dirty="0">
                <a:solidFill>
                  <a:schemeClr val="bg1"/>
                </a:solidFill>
                <a:latin typeface="Roboto Condensed" panose="02000000000000000000" pitchFamily="2" charset="0"/>
                <a:ea typeface="Roboto Condensed" panose="02000000000000000000" pitchFamily="2" charset="0"/>
              </a:rPr>
              <a:t>Identity Theft:</a:t>
            </a:r>
          </a:p>
          <a:p>
            <a:pPr indent="-571500" algn="l">
              <a:lnSpc>
                <a:spcPct val="100000"/>
              </a:lnSpc>
              <a:spcBef>
                <a:spcPts val="0"/>
              </a:spcBef>
              <a:spcAft>
                <a:spcPts val="0"/>
              </a:spcAft>
              <a:buClr>
                <a:srgbClr val="808080"/>
              </a:buClr>
              <a:defRPr/>
            </a:pPr>
            <a:r>
              <a:rPr lang="en-US" sz="1600" kern="0" dirty="0">
                <a:solidFill>
                  <a:schemeClr val="bg1"/>
                </a:solidFill>
                <a:latin typeface="Roboto Condensed" panose="02000000000000000000" pitchFamily="2" charset="0"/>
                <a:ea typeface="Roboto Condensed" panose="02000000000000000000" pitchFamily="2" charset="0"/>
              </a:rPr>
              <a:t>ID Watchdog</a:t>
            </a:r>
          </a:p>
          <a:p>
            <a:pPr indent="-571500" algn="l">
              <a:lnSpc>
                <a:spcPct val="100000"/>
              </a:lnSpc>
              <a:spcBef>
                <a:spcPts val="0"/>
              </a:spcBef>
              <a:spcAft>
                <a:spcPts val="0"/>
              </a:spcAft>
              <a:buClr>
                <a:srgbClr val="808080"/>
              </a:buClr>
              <a:defRPr/>
            </a:pPr>
            <a:endParaRPr lang="en-US" sz="800" b="1" kern="0" dirty="0">
              <a:solidFill>
                <a:schemeClr val="bg1"/>
              </a:solidFill>
              <a:latin typeface="Roboto Condensed" panose="02000000000000000000" pitchFamily="2" charset="0"/>
              <a:ea typeface="Roboto Condensed" panose="02000000000000000000" pitchFamily="2" charset="0"/>
            </a:endParaRPr>
          </a:p>
          <a:p>
            <a:pPr indent="-571500" algn="l">
              <a:lnSpc>
                <a:spcPct val="100000"/>
              </a:lnSpc>
              <a:spcBef>
                <a:spcPts val="0"/>
              </a:spcBef>
              <a:spcAft>
                <a:spcPts val="0"/>
              </a:spcAft>
              <a:buClr>
                <a:srgbClr val="808080"/>
              </a:buClr>
              <a:defRPr/>
            </a:pPr>
            <a:r>
              <a:rPr lang="en-US" sz="1600" b="1" kern="0" dirty="0">
                <a:solidFill>
                  <a:schemeClr val="bg1"/>
                </a:solidFill>
                <a:latin typeface="Roboto Condensed" panose="02000000000000000000" pitchFamily="2" charset="0"/>
                <a:ea typeface="Roboto Condensed" panose="02000000000000000000" pitchFamily="2" charset="0"/>
              </a:rPr>
              <a:t>Employee Assistance Program (EAP):</a:t>
            </a:r>
          </a:p>
          <a:p>
            <a:pPr indent="-571500" algn="l">
              <a:lnSpc>
                <a:spcPct val="100000"/>
              </a:lnSpc>
              <a:spcBef>
                <a:spcPts val="0"/>
              </a:spcBef>
              <a:spcAft>
                <a:spcPts val="0"/>
              </a:spcAft>
              <a:buClr>
                <a:srgbClr val="808080"/>
              </a:buClr>
              <a:defRPr/>
            </a:pPr>
            <a:r>
              <a:rPr lang="en-US" sz="1600" kern="0" dirty="0">
                <a:solidFill>
                  <a:schemeClr val="bg1"/>
                </a:solidFill>
                <a:latin typeface="Roboto Condensed" panose="02000000000000000000" pitchFamily="2" charset="0"/>
                <a:ea typeface="Roboto Condensed" panose="02000000000000000000" pitchFamily="2" charset="0"/>
              </a:rPr>
              <a:t>The Standard</a:t>
            </a:r>
          </a:p>
          <a:p>
            <a:pPr indent="-571500" algn="l">
              <a:lnSpc>
                <a:spcPct val="100000"/>
              </a:lnSpc>
              <a:spcBef>
                <a:spcPts val="0"/>
              </a:spcBef>
              <a:spcAft>
                <a:spcPts val="0"/>
              </a:spcAft>
              <a:buClr>
                <a:srgbClr val="808080"/>
              </a:buClr>
              <a:defRPr/>
            </a:pPr>
            <a:endParaRPr lang="en-US" sz="1600" b="1" kern="0" dirty="0">
              <a:solidFill>
                <a:schemeClr val="bg1"/>
              </a:solidFill>
              <a:latin typeface="Roboto Condensed" panose="02000000000000000000" pitchFamily="2" charset="0"/>
              <a:ea typeface="Roboto Condensed" panose="02000000000000000000" pitchFamily="2" charset="0"/>
            </a:endParaRPr>
          </a:p>
          <a:p>
            <a:pPr indent="-571500" algn="l">
              <a:lnSpc>
                <a:spcPct val="100000"/>
              </a:lnSpc>
              <a:spcBef>
                <a:spcPts val="0"/>
              </a:spcBef>
              <a:spcAft>
                <a:spcPts val="0"/>
              </a:spcAft>
              <a:buClr>
                <a:srgbClr val="808080"/>
              </a:buClr>
              <a:defRPr/>
            </a:pPr>
            <a:r>
              <a:rPr lang="en-US" sz="1600" b="1" kern="0" dirty="0">
                <a:solidFill>
                  <a:schemeClr val="bg1"/>
                </a:solidFill>
                <a:latin typeface="Roboto Condensed" panose="02000000000000000000" pitchFamily="2" charset="0"/>
                <a:ea typeface="Roboto Condensed" panose="02000000000000000000" pitchFamily="2" charset="0"/>
              </a:rPr>
              <a:t>Pet Insurance Plan:</a:t>
            </a:r>
          </a:p>
          <a:p>
            <a:pPr indent="-571500" algn="l">
              <a:lnSpc>
                <a:spcPct val="100000"/>
              </a:lnSpc>
              <a:spcBef>
                <a:spcPts val="0"/>
              </a:spcBef>
              <a:spcAft>
                <a:spcPts val="0"/>
              </a:spcAft>
              <a:buClr>
                <a:srgbClr val="808080"/>
              </a:buClr>
              <a:defRPr/>
            </a:pPr>
            <a:r>
              <a:rPr lang="en-US" sz="1600" kern="0" dirty="0">
                <a:solidFill>
                  <a:schemeClr val="bg1"/>
                </a:solidFill>
                <a:latin typeface="Roboto Condensed" panose="02000000000000000000" pitchFamily="2" charset="0"/>
                <a:ea typeface="Roboto Condensed" panose="02000000000000000000" pitchFamily="2" charset="0"/>
              </a:rPr>
              <a:t>Nationwide</a:t>
            </a:r>
          </a:p>
          <a:p>
            <a:pPr indent="-571500" algn="l">
              <a:lnSpc>
                <a:spcPct val="100000"/>
              </a:lnSpc>
              <a:spcBef>
                <a:spcPts val="0"/>
              </a:spcBef>
              <a:spcAft>
                <a:spcPts val="0"/>
              </a:spcAft>
              <a:buClr>
                <a:srgbClr val="808080"/>
              </a:buClr>
              <a:defRPr/>
            </a:pPr>
            <a:r>
              <a:rPr lang="en-US" sz="1600" b="1" kern="0" dirty="0">
                <a:solidFill>
                  <a:schemeClr val="bg1"/>
                </a:solidFill>
                <a:latin typeface="Roboto Condensed" panose="02000000000000000000" pitchFamily="2" charset="0"/>
                <a:ea typeface="Roboto Condensed" panose="02000000000000000000" pitchFamily="2" charset="0"/>
              </a:rPr>
              <a:t> </a:t>
            </a:r>
          </a:p>
        </p:txBody>
      </p:sp>
      <p:sp>
        <p:nvSpPr>
          <p:cNvPr id="10" name="Rectangle 9"/>
          <p:cNvSpPr/>
          <p:nvPr/>
        </p:nvSpPr>
        <p:spPr>
          <a:xfrm>
            <a:off x="5863047" y="5200426"/>
            <a:ext cx="3739741" cy="1495025"/>
          </a:xfrm>
          <a:prstGeom prst="rect">
            <a:avLst/>
          </a:prstGeom>
        </p:spPr>
        <p:txBody>
          <a:bodyPr wrap="square">
            <a:spAutoFit/>
          </a:bodyPr>
          <a:lstStyle/>
          <a:p>
            <a:pPr algn="l"/>
            <a:r>
              <a:rPr lang="en-US" b="1" dirty="0">
                <a:solidFill>
                  <a:schemeClr val="bg1"/>
                </a:solidFill>
                <a:latin typeface="Roboto Condensed" panose="02000000000000000000" pitchFamily="2" charset="0"/>
                <a:ea typeface="Roboto Condensed" panose="02000000000000000000" pitchFamily="2" charset="0"/>
              </a:rPr>
              <a:t>Voluntary Benefits</a:t>
            </a:r>
          </a:p>
          <a:p>
            <a:pPr algn="l"/>
            <a:endParaRPr lang="en-US" sz="600" b="1" dirty="0">
              <a:solidFill>
                <a:schemeClr val="bg1"/>
              </a:solidFill>
              <a:latin typeface="Roboto Condensed" panose="02000000000000000000" pitchFamily="2" charset="0"/>
              <a:ea typeface="Roboto Condensed" panose="02000000000000000000" pitchFamily="2" charset="0"/>
            </a:endParaRPr>
          </a:p>
          <a:p>
            <a:pPr algn="l"/>
            <a:r>
              <a:rPr lang="en-US" sz="1600" dirty="0">
                <a:solidFill>
                  <a:schemeClr val="bg1"/>
                </a:solidFill>
                <a:latin typeface="Roboto Condensed" panose="02000000000000000000" pitchFamily="2" charset="0"/>
                <a:ea typeface="Roboto Condensed" panose="02000000000000000000" pitchFamily="2" charset="0"/>
              </a:rPr>
              <a:t>In addition to your medical benefits, you have the option to elect voluntary benefits. Learn more about the wide variety of other benefits that may be a good fit for you and your family. </a:t>
            </a:r>
          </a:p>
        </p:txBody>
      </p:sp>
      <p:sp>
        <p:nvSpPr>
          <p:cNvPr id="15" name="Graphic 2532">
            <a:extLst>
              <a:ext uri="{FF2B5EF4-FFF2-40B4-BE49-F238E27FC236}">
                <a16:creationId xmlns:a16="http://schemas.microsoft.com/office/drawing/2014/main" id="{16302251-2F8B-FE49-AEA8-78CBEC049BDC}"/>
              </a:ext>
            </a:extLst>
          </p:cNvPr>
          <p:cNvSpPr>
            <a:spLocks noChangeAspect="1"/>
          </p:cNvSpPr>
          <p:nvPr/>
        </p:nvSpPr>
        <p:spPr>
          <a:xfrm>
            <a:off x="2959947" y="3239424"/>
            <a:ext cx="1069848" cy="1069848"/>
          </a:xfrm>
          <a:custGeom>
            <a:avLst/>
            <a:gdLst>
              <a:gd name="connsiteX0" fmla="*/ 324048 w 334697"/>
              <a:gd name="connsiteY0" fmla="*/ 45641 h 334697"/>
              <a:gd name="connsiteX1" fmla="*/ 171913 w 334697"/>
              <a:gd name="connsiteY1" fmla="*/ 0 h 334697"/>
              <a:gd name="connsiteX2" fmla="*/ 162785 w 334697"/>
              <a:gd name="connsiteY2" fmla="*/ 0 h 334697"/>
              <a:gd name="connsiteX3" fmla="*/ 10649 w 334697"/>
              <a:gd name="connsiteY3" fmla="*/ 45641 h 334697"/>
              <a:gd name="connsiteX4" fmla="*/ 0 w 334697"/>
              <a:gd name="connsiteY4" fmla="*/ 60854 h 334697"/>
              <a:gd name="connsiteX5" fmla="*/ 161264 w 334697"/>
              <a:gd name="connsiteY5" fmla="*/ 333177 h 334697"/>
              <a:gd name="connsiteX6" fmla="*/ 167349 w 334697"/>
              <a:gd name="connsiteY6" fmla="*/ 334698 h 334697"/>
              <a:gd name="connsiteX7" fmla="*/ 173434 w 334697"/>
              <a:gd name="connsiteY7" fmla="*/ 333177 h 334697"/>
              <a:gd name="connsiteX8" fmla="*/ 334698 w 334697"/>
              <a:gd name="connsiteY8" fmla="*/ 60854 h 334697"/>
              <a:gd name="connsiteX9" fmla="*/ 324048 w 334697"/>
              <a:gd name="connsiteY9" fmla="*/ 45641 h 334697"/>
              <a:gd name="connsiteX10" fmla="*/ 167349 w 334697"/>
              <a:gd name="connsiteY10" fmla="*/ 302749 h 334697"/>
              <a:gd name="connsiteX11" fmla="*/ 30427 w 334697"/>
              <a:gd name="connsiteY11" fmla="*/ 71504 h 334697"/>
              <a:gd name="connsiteX12" fmla="*/ 167349 w 334697"/>
              <a:gd name="connsiteY12" fmla="*/ 30427 h 334697"/>
              <a:gd name="connsiteX13" fmla="*/ 304271 w 334697"/>
              <a:gd name="connsiteY13" fmla="*/ 71504 h 334697"/>
              <a:gd name="connsiteX14" fmla="*/ 167349 w 334697"/>
              <a:gd name="connsiteY14" fmla="*/ 302749 h 33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697" h="334697">
                <a:moveTo>
                  <a:pt x="324048" y="45641"/>
                </a:moveTo>
                <a:lnTo>
                  <a:pt x="171913" y="0"/>
                </a:lnTo>
                <a:cubicBezTo>
                  <a:pt x="168870" y="0"/>
                  <a:pt x="165828" y="0"/>
                  <a:pt x="162785" y="0"/>
                </a:cubicBezTo>
                <a:lnTo>
                  <a:pt x="10649" y="45641"/>
                </a:lnTo>
                <a:cubicBezTo>
                  <a:pt x="4564" y="48683"/>
                  <a:pt x="0" y="54769"/>
                  <a:pt x="0" y="60854"/>
                </a:cubicBezTo>
                <a:cubicBezTo>
                  <a:pt x="0" y="266237"/>
                  <a:pt x="159742" y="333177"/>
                  <a:pt x="161264" y="333177"/>
                </a:cubicBezTo>
                <a:cubicBezTo>
                  <a:pt x="162785" y="333177"/>
                  <a:pt x="164306" y="334698"/>
                  <a:pt x="167349" y="334698"/>
                </a:cubicBezTo>
                <a:cubicBezTo>
                  <a:pt x="170392" y="334698"/>
                  <a:pt x="171913" y="334698"/>
                  <a:pt x="173434" y="333177"/>
                </a:cubicBezTo>
                <a:cubicBezTo>
                  <a:pt x="174956" y="333177"/>
                  <a:pt x="334698" y="266237"/>
                  <a:pt x="334698" y="60854"/>
                </a:cubicBezTo>
                <a:cubicBezTo>
                  <a:pt x="334698" y="54769"/>
                  <a:pt x="330134" y="48683"/>
                  <a:pt x="324048" y="45641"/>
                </a:cubicBezTo>
                <a:close/>
                <a:moveTo>
                  <a:pt x="167349" y="302749"/>
                </a:moveTo>
                <a:cubicBezTo>
                  <a:pt x="141486" y="290579"/>
                  <a:pt x="34991" y="228203"/>
                  <a:pt x="30427" y="71504"/>
                </a:cubicBezTo>
                <a:lnTo>
                  <a:pt x="167349" y="30427"/>
                </a:lnTo>
                <a:lnTo>
                  <a:pt x="304271" y="71504"/>
                </a:lnTo>
                <a:cubicBezTo>
                  <a:pt x="299707" y="229724"/>
                  <a:pt x="193212" y="290579"/>
                  <a:pt x="167349" y="302749"/>
                </a:cubicBezTo>
                <a:close/>
              </a:path>
            </a:pathLst>
          </a:custGeom>
          <a:solidFill>
            <a:schemeClr val="tx1"/>
          </a:solid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600383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613934" y="473116"/>
            <a:ext cx="5847916" cy="457200"/>
          </a:xfrm>
          <a:prstGeom prst="rect">
            <a:avLst/>
          </a:prstGeom>
        </p:spPr>
        <p:txBody>
          <a:bodyPr/>
          <a:lstStyle>
            <a:lvl1pPr algn="l" rtl="0" eaLnBrk="1" fontAlgn="base" hangingPunct="1">
              <a:lnSpc>
                <a:spcPct val="83000"/>
              </a:lnSpc>
              <a:spcBef>
                <a:spcPct val="0"/>
              </a:spcBef>
              <a:spcAft>
                <a:spcPct val="0"/>
              </a:spcAft>
              <a:defRPr sz="4400" b="0" i="0" cap="all" spc="50" baseline="0">
                <a:solidFill>
                  <a:schemeClr val="accent1"/>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a:lstStyle>
          <a:p>
            <a:r>
              <a:rPr lang="en-US" kern="0" cap="none" dirty="0">
                <a:solidFill>
                  <a:srgbClr val="FF5F00"/>
                </a:solidFill>
                <a:effectLst/>
                <a:latin typeface="Roboto Condensed" panose="02000000000000000000" pitchFamily="2" charset="0"/>
                <a:ea typeface="Roboto Condensed" panose="02000000000000000000" pitchFamily="2" charset="0"/>
              </a:rPr>
              <a:t>Critical Illness</a:t>
            </a:r>
          </a:p>
        </p:txBody>
      </p:sp>
      <p:sp>
        <p:nvSpPr>
          <p:cNvPr id="7" name="Rectangle 6"/>
          <p:cNvSpPr/>
          <p:nvPr/>
        </p:nvSpPr>
        <p:spPr>
          <a:xfrm>
            <a:off x="321107" y="1547055"/>
            <a:ext cx="8833449" cy="3099310"/>
          </a:xfrm>
          <a:prstGeom prst="rect">
            <a:avLst/>
          </a:prstGeom>
        </p:spPr>
        <p:txBody>
          <a:bodyPr wrap="square">
            <a:spAutoFit/>
          </a:bodyPr>
          <a:lstStyle/>
          <a:p>
            <a:pPr marL="342900" marR="0" indent="-342900" algn="l">
              <a:spcBef>
                <a:spcPts val="600"/>
              </a:spcBef>
              <a:spcAft>
                <a:spcPts val="1200"/>
              </a:spcAft>
              <a:buFont typeface="Wingdings" panose="05000000000000000000" pitchFamily="2" charset="2"/>
              <a:buChar char="Ø"/>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Insured through The Standard</a:t>
            </a:r>
          </a:p>
          <a:p>
            <a:pPr marL="342900" marR="0" indent="-342900" algn="l">
              <a:spcBef>
                <a:spcPts val="600"/>
              </a:spcBef>
              <a:spcAft>
                <a:spcPts val="1200"/>
              </a:spcAft>
              <a:buFont typeface="Wingdings" panose="05000000000000000000" pitchFamily="2" charset="2"/>
              <a:buChar char="Ø"/>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Receive a cash benefit based on the percentage payable for a covered critical illness  </a:t>
            </a:r>
          </a:p>
          <a:p>
            <a:pPr marL="342900" marR="0" indent="-342900" algn="l">
              <a:spcBef>
                <a:spcPts val="600"/>
              </a:spcBef>
              <a:spcAft>
                <a:spcPts val="1200"/>
              </a:spcAft>
              <a:buFont typeface="Wingdings" panose="05000000000000000000" pitchFamily="2" charset="2"/>
              <a:buChar char="Ø"/>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Coverage available for family members  </a:t>
            </a:r>
          </a:p>
          <a:p>
            <a:pPr marL="342900" marR="0" indent="-342900" algn="l">
              <a:spcBef>
                <a:spcPts val="600"/>
              </a:spcBef>
              <a:spcAft>
                <a:spcPts val="1200"/>
              </a:spcAft>
              <a:buFont typeface="Wingdings" panose="05000000000000000000" pitchFamily="2" charset="2"/>
              <a:buChar char="Ø"/>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Benefits are paid directly to you at the time of the diagnosis </a:t>
            </a:r>
          </a:p>
          <a:p>
            <a:pPr marL="342900" marR="0" indent="-342900" algn="l">
              <a:spcBef>
                <a:spcPts val="600"/>
              </a:spcBef>
              <a:spcAft>
                <a:spcPts val="1200"/>
              </a:spcAft>
              <a:buFont typeface="Wingdings" panose="05000000000000000000" pitchFamily="2" charset="2"/>
              <a:buChar char="Ø"/>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You determine how to use the cash benefit</a:t>
            </a:r>
          </a:p>
          <a:p>
            <a:pPr marL="342900" marR="0" indent="-342900" algn="l">
              <a:spcBef>
                <a:spcPts val="600"/>
              </a:spcBef>
              <a:spcAft>
                <a:spcPts val="1200"/>
              </a:spcAft>
              <a:buFont typeface="Wingdings" panose="05000000000000000000" pitchFamily="2" charset="2"/>
              <a:buChar char="Ø"/>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The benefit premium is based on plan option and benefit amount that you elect  </a:t>
            </a:r>
          </a:p>
        </p:txBody>
      </p:sp>
      <p:grpSp>
        <p:nvGrpSpPr>
          <p:cNvPr id="32" name="Graphic 1494">
            <a:extLst>
              <a:ext uri="{FF2B5EF4-FFF2-40B4-BE49-F238E27FC236}">
                <a16:creationId xmlns:a16="http://schemas.microsoft.com/office/drawing/2014/main" id="{0B180660-6C2F-1746-B2BC-E3FAB12F8E23}"/>
              </a:ext>
            </a:extLst>
          </p:cNvPr>
          <p:cNvGrpSpPr>
            <a:grpSpLocks noChangeAspect="1"/>
          </p:cNvGrpSpPr>
          <p:nvPr/>
        </p:nvGrpSpPr>
        <p:grpSpPr>
          <a:xfrm>
            <a:off x="599752" y="396918"/>
            <a:ext cx="640080" cy="640080"/>
            <a:chOff x="2585053" y="5558571"/>
            <a:chExt cx="365125" cy="365125"/>
          </a:xfrm>
          <a:solidFill>
            <a:schemeClr val="tx1"/>
          </a:solidFill>
        </p:grpSpPr>
        <p:sp>
          <p:nvSpPr>
            <p:cNvPr id="33" name="Freeform 32">
              <a:extLst>
                <a:ext uri="{FF2B5EF4-FFF2-40B4-BE49-F238E27FC236}">
                  <a16:creationId xmlns:a16="http://schemas.microsoft.com/office/drawing/2014/main" id="{ECF6ADA0-F325-534F-ABDF-D3309C1C7501}"/>
                </a:ext>
              </a:extLst>
            </p:cNvPr>
            <p:cNvSpPr/>
            <p:nvPr/>
          </p:nvSpPr>
          <p:spPr>
            <a:xfrm>
              <a:off x="2585053" y="5558571"/>
              <a:ext cx="365125" cy="365125"/>
            </a:xfrm>
            <a:custGeom>
              <a:avLst/>
              <a:gdLst>
                <a:gd name="connsiteX0" fmla="*/ 349911 w 365125"/>
                <a:gd name="connsiteY0" fmla="*/ 60854 h 365125"/>
                <a:gd name="connsiteX1" fmla="*/ 258630 w 365125"/>
                <a:gd name="connsiteY1" fmla="*/ 60854 h 365125"/>
                <a:gd name="connsiteX2" fmla="*/ 258630 w 365125"/>
                <a:gd name="connsiteY2" fmla="*/ 15214 h 365125"/>
                <a:gd name="connsiteX3" fmla="*/ 243417 w 365125"/>
                <a:gd name="connsiteY3" fmla="*/ 0 h 365125"/>
                <a:gd name="connsiteX4" fmla="*/ 121708 w 365125"/>
                <a:gd name="connsiteY4" fmla="*/ 0 h 365125"/>
                <a:gd name="connsiteX5" fmla="*/ 106495 w 365125"/>
                <a:gd name="connsiteY5" fmla="*/ 15214 h 365125"/>
                <a:gd name="connsiteX6" fmla="*/ 106495 w 365125"/>
                <a:gd name="connsiteY6" fmla="*/ 60854 h 365125"/>
                <a:gd name="connsiteX7" fmla="*/ 15214 w 365125"/>
                <a:gd name="connsiteY7" fmla="*/ 60854 h 365125"/>
                <a:gd name="connsiteX8" fmla="*/ 0 w 365125"/>
                <a:gd name="connsiteY8" fmla="*/ 76068 h 365125"/>
                <a:gd name="connsiteX9" fmla="*/ 0 w 365125"/>
                <a:gd name="connsiteY9" fmla="*/ 349911 h 365125"/>
                <a:gd name="connsiteX10" fmla="*/ 15214 w 365125"/>
                <a:gd name="connsiteY10" fmla="*/ 365125 h 365125"/>
                <a:gd name="connsiteX11" fmla="*/ 349911 w 365125"/>
                <a:gd name="connsiteY11" fmla="*/ 365125 h 365125"/>
                <a:gd name="connsiteX12" fmla="*/ 365125 w 365125"/>
                <a:gd name="connsiteY12" fmla="*/ 349911 h 365125"/>
                <a:gd name="connsiteX13" fmla="*/ 365125 w 365125"/>
                <a:gd name="connsiteY13" fmla="*/ 76068 h 365125"/>
                <a:gd name="connsiteX14" fmla="*/ 349911 w 365125"/>
                <a:gd name="connsiteY14" fmla="*/ 60854 h 365125"/>
                <a:gd name="connsiteX15" fmla="*/ 136922 w 365125"/>
                <a:gd name="connsiteY15" fmla="*/ 30427 h 365125"/>
                <a:gd name="connsiteX16" fmla="*/ 228203 w 365125"/>
                <a:gd name="connsiteY16" fmla="*/ 30427 h 365125"/>
                <a:gd name="connsiteX17" fmla="*/ 228203 w 365125"/>
                <a:gd name="connsiteY17" fmla="*/ 60854 h 365125"/>
                <a:gd name="connsiteX18" fmla="*/ 136922 w 365125"/>
                <a:gd name="connsiteY18" fmla="*/ 60854 h 365125"/>
                <a:gd name="connsiteX19" fmla="*/ 136922 w 365125"/>
                <a:gd name="connsiteY19" fmla="*/ 30427 h 365125"/>
                <a:gd name="connsiteX20" fmla="*/ 334698 w 365125"/>
                <a:gd name="connsiteY20" fmla="*/ 334698 h 365125"/>
                <a:gd name="connsiteX21" fmla="*/ 30427 w 365125"/>
                <a:gd name="connsiteY21" fmla="*/ 334698 h 365125"/>
                <a:gd name="connsiteX22" fmla="*/ 30427 w 365125"/>
                <a:gd name="connsiteY22" fmla="*/ 91281 h 365125"/>
                <a:gd name="connsiteX23" fmla="*/ 334698 w 365125"/>
                <a:gd name="connsiteY23" fmla="*/ 91281 h 365125"/>
                <a:gd name="connsiteX24" fmla="*/ 334698 w 365125"/>
                <a:gd name="connsiteY24" fmla="*/ 334698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5125" h="365125">
                  <a:moveTo>
                    <a:pt x="349911" y="60854"/>
                  </a:moveTo>
                  <a:lnTo>
                    <a:pt x="258630" y="60854"/>
                  </a:lnTo>
                  <a:lnTo>
                    <a:pt x="258630" y="15214"/>
                  </a:lnTo>
                  <a:cubicBezTo>
                    <a:pt x="258630" y="6085"/>
                    <a:pt x="252545" y="0"/>
                    <a:pt x="243417" y="0"/>
                  </a:cubicBezTo>
                  <a:lnTo>
                    <a:pt x="121708" y="0"/>
                  </a:lnTo>
                  <a:cubicBezTo>
                    <a:pt x="112580" y="0"/>
                    <a:pt x="106495" y="6085"/>
                    <a:pt x="106495" y="15214"/>
                  </a:cubicBezTo>
                  <a:lnTo>
                    <a:pt x="106495" y="60854"/>
                  </a:lnTo>
                  <a:lnTo>
                    <a:pt x="15214" y="60854"/>
                  </a:lnTo>
                  <a:cubicBezTo>
                    <a:pt x="6085" y="60854"/>
                    <a:pt x="0" y="66940"/>
                    <a:pt x="0" y="76068"/>
                  </a:cubicBezTo>
                  <a:lnTo>
                    <a:pt x="0" y="349911"/>
                  </a:lnTo>
                  <a:cubicBezTo>
                    <a:pt x="0" y="359040"/>
                    <a:pt x="6085" y="365125"/>
                    <a:pt x="15214" y="365125"/>
                  </a:cubicBezTo>
                  <a:lnTo>
                    <a:pt x="349911" y="365125"/>
                  </a:lnTo>
                  <a:cubicBezTo>
                    <a:pt x="359040" y="365125"/>
                    <a:pt x="365125" y="359040"/>
                    <a:pt x="365125" y="349911"/>
                  </a:cubicBezTo>
                  <a:lnTo>
                    <a:pt x="365125" y="76068"/>
                  </a:lnTo>
                  <a:cubicBezTo>
                    <a:pt x="365125" y="66940"/>
                    <a:pt x="359040" y="60854"/>
                    <a:pt x="349911" y="60854"/>
                  </a:cubicBezTo>
                  <a:close/>
                  <a:moveTo>
                    <a:pt x="136922" y="30427"/>
                  </a:moveTo>
                  <a:lnTo>
                    <a:pt x="228203" y="30427"/>
                  </a:lnTo>
                  <a:lnTo>
                    <a:pt x="228203" y="60854"/>
                  </a:lnTo>
                  <a:lnTo>
                    <a:pt x="136922" y="60854"/>
                  </a:lnTo>
                  <a:lnTo>
                    <a:pt x="136922" y="30427"/>
                  </a:lnTo>
                  <a:close/>
                  <a:moveTo>
                    <a:pt x="334698" y="334698"/>
                  </a:moveTo>
                  <a:lnTo>
                    <a:pt x="30427" y="334698"/>
                  </a:lnTo>
                  <a:lnTo>
                    <a:pt x="30427" y="91281"/>
                  </a:lnTo>
                  <a:lnTo>
                    <a:pt x="334698" y="91281"/>
                  </a:lnTo>
                  <a:lnTo>
                    <a:pt x="334698" y="33469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34" name="Freeform 33">
              <a:extLst>
                <a:ext uri="{FF2B5EF4-FFF2-40B4-BE49-F238E27FC236}">
                  <a16:creationId xmlns:a16="http://schemas.microsoft.com/office/drawing/2014/main" id="{7EF587AE-9DEE-FB4B-A179-5BFC175F7493}"/>
                </a:ext>
              </a:extLst>
            </p:cNvPr>
            <p:cNvSpPr/>
            <p:nvPr/>
          </p:nvSpPr>
          <p:spPr>
            <a:xfrm>
              <a:off x="2676334" y="5680279"/>
              <a:ext cx="182562" cy="182562"/>
            </a:xfrm>
            <a:custGeom>
              <a:avLst/>
              <a:gdLst>
                <a:gd name="connsiteX0" fmla="*/ 15214 w 182562"/>
                <a:gd name="connsiteY0" fmla="*/ 136922 h 182562"/>
                <a:gd name="connsiteX1" fmla="*/ 45641 w 182562"/>
                <a:gd name="connsiteY1" fmla="*/ 136922 h 182562"/>
                <a:gd name="connsiteX2" fmla="*/ 45641 w 182562"/>
                <a:gd name="connsiteY2" fmla="*/ 167349 h 182562"/>
                <a:gd name="connsiteX3" fmla="*/ 60854 w 182562"/>
                <a:gd name="connsiteY3" fmla="*/ 182563 h 182562"/>
                <a:gd name="connsiteX4" fmla="*/ 121708 w 182562"/>
                <a:gd name="connsiteY4" fmla="*/ 182563 h 182562"/>
                <a:gd name="connsiteX5" fmla="*/ 136922 w 182562"/>
                <a:gd name="connsiteY5" fmla="*/ 167349 h 182562"/>
                <a:gd name="connsiteX6" fmla="*/ 136922 w 182562"/>
                <a:gd name="connsiteY6" fmla="*/ 136922 h 182562"/>
                <a:gd name="connsiteX7" fmla="*/ 167349 w 182562"/>
                <a:gd name="connsiteY7" fmla="*/ 136922 h 182562"/>
                <a:gd name="connsiteX8" fmla="*/ 182563 w 182562"/>
                <a:gd name="connsiteY8" fmla="*/ 121708 h 182562"/>
                <a:gd name="connsiteX9" fmla="*/ 182563 w 182562"/>
                <a:gd name="connsiteY9" fmla="*/ 60854 h 182562"/>
                <a:gd name="connsiteX10" fmla="*/ 167349 w 182562"/>
                <a:gd name="connsiteY10" fmla="*/ 45641 h 182562"/>
                <a:gd name="connsiteX11" fmla="*/ 136922 w 182562"/>
                <a:gd name="connsiteY11" fmla="*/ 45641 h 182562"/>
                <a:gd name="connsiteX12" fmla="*/ 136922 w 182562"/>
                <a:gd name="connsiteY12" fmla="*/ 15214 h 182562"/>
                <a:gd name="connsiteX13" fmla="*/ 121708 w 182562"/>
                <a:gd name="connsiteY13" fmla="*/ 0 h 182562"/>
                <a:gd name="connsiteX14" fmla="*/ 60854 w 182562"/>
                <a:gd name="connsiteY14" fmla="*/ 0 h 182562"/>
                <a:gd name="connsiteX15" fmla="*/ 45641 w 182562"/>
                <a:gd name="connsiteY15" fmla="*/ 15214 h 182562"/>
                <a:gd name="connsiteX16" fmla="*/ 45641 w 182562"/>
                <a:gd name="connsiteY16" fmla="*/ 45641 h 182562"/>
                <a:gd name="connsiteX17" fmla="*/ 15214 w 182562"/>
                <a:gd name="connsiteY17" fmla="*/ 45641 h 182562"/>
                <a:gd name="connsiteX18" fmla="*/ 0 w 182562"/>
                <a:gd name="connsiteY18" fmla="*/ 60854 h 182562"/>
                <a:gd name="connsiteX19" fmla="*/ 0 w 182562"/>
                <a:gd name="connsiteY19" fmla="*/ 121708 h 182562"/>
                <a:gd name="connsiteX20" fmla="*/ 15214 w 182562"/>
                <a:gd name="connsiteY20" fmla="*/ 136922 h 182562"/>
                <a:gd name="connsiteX21" fmla="*/ 30427 w 182562"/>
                <a:gd name="connsiteY21" fmla="*/ 76068 h 182562"/>
                <a:gd name="connsiteX22" fmla="*/ 60854 w 182562"/>
                <a:gd name="connsiteY22" fmla="*/ 76068 h 182562"/>
                <a:gd name="connsiteX23" fmla="*/ 76068 w 182562"/>
                <a:gd name="connsiteY23" fmla="*/ 60854 h 182562"/>
                <a:gd name="connsiteX24" fmla="*/ 76068 w 182562"/>
                <a:gd name="connsiteY24" fmla="*/ 30427 h 182562"/>
                <a:gd name="connsiteX25" fmla="*/ 106495 w 182562"/>
                <a:gd name="connsiteY25" fmla="*/ 30427 h 182562"/>
                <a:gd name="connsiteX26" fmla="*/ 106495 w 182562"/>
                <a:gd name="connsiteY26" fmla="*/ 60854 h 182562"/>
                <a:gd name="connsiteX27" fmla="*/ 121708 w 182562"/>
                <a:gd name="connsiteY27" fmla="*/ 76068 h 182562"/>
                <a:gd name="connsiteX28" fmla="*/ 152135 w 182562"/>
                <a:gd name="connsiteY28" fmla="*/ 76068 h 182562"/>
                <a:gd name="connsiteX29" fmla="*/ 152135 w 182562"/>
                <a:gd name="connsiteY29" fmla="*/ 106495 h 182562"/>
                <a:gd name="connsiteX30" fmla="*/ 121708 w 182562"/>
                <a:gd name="connsiteY30" fmla="*/ 106495 h 182562"/>
                <a:gd name="connsiteX31" fmla="*/ 106495 w 182562"/>
                <a:gd name="connsiteY31" fmla="*/ 121708 h 182562"/>
                <a:gd name="connsiteX32" fmla="*/ 106495 w 182562"/>
                <a:gd name="connsiteY32" fmla="*/ 152135 h 182562"/>
                <a:gd name="connsiteX33" fmla="*/ 76068 w 182562"/>
                <a:gd name="connsiteY33" fmla="*/ 152135 h 182562"/>
                <a:gd name="connsiteX34" fmla="*/ 76068 w 182562"/>
                <a:gd name="connsiteY34" fmla="*/ 121708 h 182562"/>
                <a:gd name="connsiteX35" fmla="*/ 60854 w 182562"/>
                <a:gd name="connsiteY35" fmla="*/ 106495 h 182562"/>
                <a:gd name="connsiteX36" fmla="*/ 30427 w 182562"/>
                <a:gd name="connsiteY36" fmla="*/ 106495 h 182562"/>
                <a:gd name="connsiteX37" fmla="*/ 30427 w 182562"/>
                <a:gd name="connsiteY37" fmla="*/ 76068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2562" h="182562">
                  <a:moveTo>
                    <a:pt x="15214" y="136922"/>
                  </a:moveTo>
                  <a:lnTo>
                    <a:pt x="45641" y="136922"/>
                  </a:lnTo>
                  <a:lnTo>
                    <a:pt x="45641" y="167349"/>
                  </a:lnTo>
                  <a:cubicBezTo>
                    <a:pt x="45641" y="176477"/>
                    <a:pt x="51726" y="182563"/>
                    <a:pt x="60854" y="182563"/>
                  </a:cubicBezTo>
                  <a:lnTo>
                    <a:pt x="121708" y="182563"/>
                  </a:lnTo>
                  <a:cubicBezTo>
                    <a:pt x="130836" y="182563"/>
                    <a:pt x="136922" y="176477"/>
                    <a:pt x="136922" y="167349"/>
                  </a:cubicBezTo>
                  <a:lnTo>
                    <a:pt x="136922" y="136922"/>
                  </a:lnTo>
                  <a:lnTo>
                    <a:pt x="167349" y="136922"/>
                  </a:lnTo>
                  <a:cubicBezTo>
                    <a:pt x="176477" y="136922"/>
                    <a:pt x="182563" y="130836"/>
                    <a:pt x="182563" y="121708"/>
                  </a:cubicBezTo>
                  <a:lnTo>
                    <a:pt x="182563" y="60854"/>
                  </a:lnTo>
                  <a:cubicBezTo>
                    <a:pt x="182563" y="51726"/>
                    <a:pt x="176477" y="45641"/>
                    <a:pt x="167349" y="45641"/>
                  </a:cubicBezTo>
                  <a:lnTo>
                    <a:pt x="136922" y="45641"/>
                  </a:lnTo>
                  <a:lnTo>
                    <a:pt x="136922" y="15214"/>
                  </a:lnTo>
                  <a:cubicBezTo>
                    <a:pt x="136922" y="6085"/>
                    <a:pt x="130836" y="0"/>
                    <a:pt x="121708" y="0"/>
                  </a:cubicBezTo>
                  <a:lnTo>
                    <a:pt x="60854" y="0"/>
                  </a:lnTo>
                  <a:cubicBezTo>
                    <a:pt x="51726" y="0"/>
                    <a:pt x="45641" y="6085"/>
                    <a:pt x="45641" y="15214"/>
                  </a:cubicBezTo>
                  <a:lnTo>
                    <a:pt x="45641" y="45641"/>
                  </a:lnTo>
                  <a:lnTo>
                    <a:pt x="15214" y="45641"/>
                  </a:lnTo>
                  <a:cubicBezTo>
                    <a:pt x="6085" y="45641"/>
                    <a:pt x="0" y="51726"/>
                    <a:pt x="0" y="60854"/>
                  </a:cubicBezTo>
                  <a:lnTo>
                    <a:pt x="0" y="121708"/>
                  </a:lnTo>
                  <a:cubicBezTo>
                    <a:pt x="0" y="130836"/>
                    <a:pt x="6085" y="136922"/>
                    <a:pt x="15214" y="136922"/>
                  </a:cubicBezTo>
                  <a:close/>
                  <a:moveTo>
                    <a:pt x="30427" y="76068"/>
                  </a:moveTo>
                  <a:lnTo>
                    <a:pt x="60854" y="76068"/>
                  </a:lnTo>
                  <a:cubicBezTo>
                    <a:pt x="69982" y="76068"/>
                    <a:pt x="76068" y="69982"/>
                    <a:pt x="76068" y="60854"/>
                  </a:cubicBezTo>
                  <a:lnTo>
                    <a:pt x="76068" y="30427"/>
                  </a:lnTo>
                  <a:lnTo>
                    <a:pt x="106495" y="30427"/>
                  </a:lnTo>
                  <a:lnTo>
                    <a:pt x="106495" y="60854"/>
                  </a:lnTo>
                  <a:cubicBezTo>
                    <a:pt x="106495" y="69982"/>
                    <a:pt x="112580" y="76068"/>
                    <a:pt x="121708" y="76068"/>
                  </a:cubicBezTo>
                  <a:lnTo>
                    <a:pt x="152135" y="76068"/>
                  </a:lnTo>
                  <a:lnTo>
                    <a:pt x="152135" y="106495"/>
                  </a:lnTo>
                  <a:lnTo>
                    <a:pt x="121708" y="106495"/>
                  </a:lnTo>
                  <a:cubicBezTo>
                    <a:pt x="112580" y="106495"/>
                    <a:pt x="106495" y="112580"/>
                    <a:pt x="106495" y="121708"/>
                  </a:cubicBezTo>
                  <a:lnTo>
                    <a:pt x="106495" y="152135"/>
                  </a:lnTo>
                  <a:lnTo>
                    <a:pt x="76068" y="152135"/>
                  </a:lnTo>
                  <a:lnTo>
                    <a:pt x="76068" y="121708"/>
                  </a:lnTo>
                  <a:cubicBezTo>
                    <a:pt x="76068" y="112580"/>
                    <a:pt x="69982" y="106495"/>
                    <a:pt x="60854" y="106495"/>
                  </a:cubicBezTo>
                  <a:lnTo>
                    <a:pt x="30427" y="106495"/>
                  </a:lnTo>
                  <a:lnTo>
                    <a:pt x="30427" y="7606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spTree>
    <p:extLst>
      <p:ext uri="{BB962C8B-B14F-4D97-AF65-F5344CB8AC3E}">
        <p14:creationId xmlns:p14="http://schemas.microsoft.com/office/powerpoint/2010/main" val="2578490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68963" y="488358"/>
            <a:ext cx="5847916" cy="457200"/>
          </a:xfrm>
          <a:prstGeom prst="rect">
            <a:avLst/>
          </a:prstGeom>
        </p:spPr>
        <p:txBody>
          <a:bodyPr/>
          <a:lstStyle>
            <a:lvl1pPr algn="l" rtl="0" eaLnBrk="1" fontAlgn="base" hangingPunct="1">
              <a:lnSpc>
                <a:spcPct val="83000"/>
              </a:lnSpc>
              <a:spcBef>
                <a:spcPct val="0"/>
              </a:spcBef>
              <a:spcAft>
                <a:spcPct val="0"/>
              </a:spcAft>
              <a:defRPr sz="4400" b="0" i="0" cap="all" spc="50" baseline="0">
                <a:solidFill>
                  <a:schemeClr val="accent1"/>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a:lstStyle>
          <a:p>
            <a:r>
              <a:rPr lang="en-US" kern="0" cap="none" dirty="0">
                <a:solidFill>
                  <a:srgbClr val="FF5F00"/>
                </a:solidFill>
                <a:effectLst/>
                <a:latin typeface="Roboto Condensed" panose="02000000000000000000" pitchFamily="2" charset="0"/>
                <a:ea typeface="Roboto Condensed" panose="02000000000000000000" pitchFamily="2" charset="0"/>
              </a:rPr>
              <a:t>Accident Protection</a:t>
            </a:r>
          </a:p>
        </p:txBody>
      </p:sp>
      <p:sp>
        <p:nvSpPr>
          <p:cNvPr id="30" name="Rectangle 29"/>
          <p:cNvSpPr/>
          <p:nvPr/>
        </p:nvSpPr>
        <p:spPr>
          <a:xfrm>
            <a:off x="488169" y="1604707"/>
            <a:ext cx="8469245" cy="3619452"/>
          </a:xfrm>
          <a:prstGeom prst="rect">
            <a:avLst/>
          </a:prstGeom>
        </p:spPr>
        <p:txBody>
          <a:bodyPr wrap="square">
            <a:spAutoFit/>
          </a:bodyPr>
          <a:lstStyle/>
          <a:p>
            <a:pPr algn="l">
              <a:spcBef>
                <a:spcPts val="600"/>
              </a:spcBef>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Accidents happen when you least expect them and can include motor vehicle accidents, sports injuries, slips, falls or just every day mishaps! </a:t>
            </a:r>
          </a:p>
          <a:p>
            <a:pPr algn="l">
              <a:spcBef>
                <a:spcPts val="600"/>
              </a:spcBef>
            </a:pPr>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algn="l">
              <a:spcBef>
                <a:spcPts val="600"/>
              </a:spcBef>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The Standard‘s policy may pay cash (based on a schedule) to help families offset the expenses associated with accidents or injuries. Benefits may be paid for:</a:t>
            </a:r>
          </a:p>
          <a:p>
            <a:pPr algn="l">
              <a:spcBef>
                <a:spcPts val="600"/>
              </a:spcBef>
            </a:pPr>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marL="342900" lvl="0" indent="-342900" algn="l">
              <a:spcBef>
                <a:spcPts val="600"/>
              </a:spcBef>
              <a:buFont typeface="Arial" panose="020B0604020202020204" pitchFamily="34" charset="0"/>
              <a:buChar char="•"/>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Emergency room and doctor visit</a:t>
            </a:r>
          </a:p>
          <a:p>
            <a:pPr marL="342900" lvl="0" indent="-342900" algn="l">
              <a:spcBef>
                <a:spcPts val="600"/>
              </a:spcBef>
              <a:buFont typeface="Arial" panose="020B0604020202020204" pitchFamily="34" charset="0"/>
              <a:buChar char="•"/>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Follow up and physical therapy visits</a:t>
            </a:r>
          </a:p>
          <a:p>
            <a:pPr marL="342900" lvl="0" indent="-342900" algn="l">
              <a:spcBef>
                <a:spcPts val="600"/>
              </a:spcBef>
              <a:buFont typeface="Arial" panose="020B0604020202020204" pitchFamily="34" charset="0"/>
              <a:buChar char="•"/>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Hospital admission and confinement</a:t>
            </a:r>
          </a:p>
          <a:p>
            <a:pPr marL="342900" lvl="0" indent="-342900" algn="l">
              <a:spcBef>
                <a:spcPts val="600"/>
              </a:spcBef>
              <a:buFont typeface="Arial" panose="020B0604020202020204" pitchFamily="34" charset="0"/>
              <a:buChar char="•"/>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Ambulance</a:t>
            </a:r>
          </a:p>
          <a:p>
            <a:pPr marL="342900" lvl="0" indent="-342900" algn="l">
              <a:spcBef>
                <a:spcPts val="600"/>
              </a:spcBef>
              <a:buFont typeface="Arial" panose="020B0604020202020204" pitchFamily="34" charset="0"/>
              <a:buChar char="•"/>
            </a:pPr>
            <a:r>
              <a:rPr lang="en-US" dirty="0">
                <a:solidFill>
                  <a:schemeClr val="tx1">
                    <a:lumMod val="75000"/>
                    <a:lumOff val="25000"/>
                  </a:schemeClr>
                </a:solidFill>
                <a:latin typeface="Roboto Condensed" panose="02000000000000000000" pitchFamily="2" charset="0"/>
                <a:ea typeface="Roboto Condensed" panose="02000000000000000000" pitchFamily="2" charset="0"/>
              </a:rPr>
              <a:t>Medical Equipment (crutches, leg braces, etc.)</a:t>
            </a:r>
          </a:p>
        </p:txBody>
      </p:sp>
      <p:grpSp>
        <p:nvGrpSpPr>
          <p:cNvPr id="29" name="Graphic 1494">
            <a:extLst>
              <a:ext uri="{FF2B5EF4-FFF2-40B4-BE49-F238E27FC236}">
                <a16:creationId xmlns:a16="http://schemas.microsoft.com/office/drawing/2014/main" id="{0B180660-6C2F-1746-B2BC-E3FAB12F8E23}"/>
              </a:ext>
            </a:extLst>
          </p:cNvPr>
          <p:cNvGrpSpPr>
            <a:grpSpLocks noChangeAspect="1"/>
          </p:cNvGrpSpPr>
          <p:nvPr/>
        </p:nvGrpSpPr>
        <p:grpSpPr>
          <a:xfrm>
            <a:off x="599752" y="396918"/>
            <a:ext cx="640080" cy="640080"/>
            <a:chOff x="2585053" y="5558571"/>
            <a:chExt cx="365125" cy="365125"/>
          </a:xfrm>
          <a:solidFill>
            <a:schemeClr val="tx1"/>
          </a:solidFill>
        </p:grpSpPr>
        <p:sp>
          <p:nvSpPr>
            <p:cNvPr id="31" name="Freeform 30">
              <a:extLst>
                <a:ext uri="{FF2B5EF4-FFF2-40B4-BE49-F238E27FC236}">
                  <a16:creationId xmlns:a16="http://schemas.microsoft.com/office/drawing/2014/main" id="{ECF6ADA0-F325-534F-ABDF-D3309C1C7501}"/>
                </a:ext>
              </a:extLst>
            </p:cNvPr>
            <p:cNvSpPr/>
            <p:nvPr/>
          </p:nvSpPr>
          <p:spPr>
            <a:xfrm>
              <a:off x="2585053" y="5558571"/>
              <a:ext cx="365125" cy="365125"/>
            </a:xfrm>
            <a:custGeom>
              <a:avLst/>
              <a:gdLst>
                <a:gd name="connsiteX0" fmla="*/ 349911 w 365125"/>
                <a:gd name="connsiteY0" fmla="*/ 60854 h 365125"/>
                <a:gd name="connsiteX1" fmla="*/ 258630 w 365125"/>
                <a:gd name="connsiteY1" fmla="*/ 60854 h 365125"/>
                <a:gd name="connsiteX2" fmla="*/ 258630 w 365125"/>
                <a:gd name="connsiteY2" fmla="*/ 15214 h 365125"/>
                <a:gd name="connsiteX3" fmla="*/ 243417 w 365125"/>
                <a:gd name="connsiteY3" fmla="*/ 0 h 365125"/>
                <a:gd name="connsiteX4" fmla="*/ 121708 w 365125"/>
                <a:gd name="connsiteY4" fmla="*/ 0 h 365125"/>
                <a:gd name="connsiteX5" fmla="*/ 106495 w 365125"/>
                <a:gd name="connsiteY5" fmla="*/ 15214 h 365125"/>
                <a:gd name="connsiteX6" fmla="*/ 106495 w 365125"/>
                <a:gd name="connsiteY6" fmla="*/ 60854 h 365125"/>
                <a:gd name="connsiteX7" fmla="*/ 15214 w 365125"/>
                <a:gd name="connsiteY7" fmla="*/ 60854 h 365125"/>
                <a:gd name="connsiteX8" fmla="*/ 0 w 365125"/>
                <a:gd name="connsiteY8" fmla="*/ 76068 h 365125"/>
                <a:gd name="connsiteX9" fmla="*/ 0 w 365125"/>
                <a:gd name="connsiteY9" fmla="*/ 349911 h 365125"/>
                <a:gd name="connsiteX10" fmla="*/ 15214 w 365125"/>
                <a:gd name="connsiteY10" fmla="*/ 365125 h 365125"/>
                <a:gd name="connsiteX11" fmla="*/ 349911 w 365125"/>
                <a:gd name="connsiteY11" fmla="*/ 365125 h 365125"/>
                <a:gd name="connsiteX12" fmla="*/ 365125 w 365125"/>
                <a:gd name="connsiteY12" fmla="*/ 349911 h 365125"/>
                <a:gd name="connsiteX13" fmla="*/ 365125 w 365125"/>
                <a:gd name="connsiteY13" fmla="*/ 76068 h 365125"/>
                <a:gd name="connsiteX14" fmla="*/ 349911 w 365125"/>
                <a:gd name="connsiteY14" fmla="*/ 60854 h 365125"/>
                <a:gd name="connsiteX15" fmla="*/ 136922 w 365125"/>
                <a:gd name="connsiteY15" fmla="*/ 30427 h 365125"/>
                <a:gd name="connsiteX16" fmla="*/ 228203 w 365125"/>
                <a:gd name="connsiteY16" fmla="*/ 30427 h 365125"/>
                <a:gd name="connsiteX17" fmla="*/ 228203 w 365125"/>
                <a:gd name="connsiteY17" fmla="*/ 60854 h 365125"/>
                <a:gd name="connsiteX18" fmla="*/ 136922 w 365125"/>
                <a:gd name="connsiteY18" fmla="*/ 60854 h 365125"/>
                <a:gd name="connsiteX19" fmla="*/ 136922 w 365125"/>
                <a:gd name="connsiteY19" fmla="*/ 30427 h 365125"/>
                <a:gd name="connsiteX20" fmla="*/ 334698 w 365125"/>
                <a:gd name="connsiteY20" fmla="*/ 334698 h 365125"/>
                <a:gd name="connsiteX21" fmla="*/ 30427 w 365125"/>
                <a:gd name="connsiteY21" fmla="*/ 334698 h 365125"/>
                <a:gd name="connsiteX22" fmla="*/ 30427 w 365125"/>
                <a:gd name="connsiteY22" fmla="*/ 91281 h 365125"/>
                <a:gd name="connsiteX23" fmla="*/ 334698 w 365125"/>
                <a:gd name="connsiteY23" fmla="*/ 91281 h 365125"/>
                <a:gd name="connsiteX24" fmla="*/ 334698 w 365125"/>
                <a:gd name="connsiteY24" fmla="*/ 334698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5125" h="365125">
                  <a:moveTo>
                    <a:pt x="349911" y="60854"/>
                  </a:moveTo>
                  <a:lnTo>
                    <a:pt x="258630" y="60854"/>
                  </a:lnTo>
                  <a:lnTo>
                    <a:pt x="258630" y="15214"/>
                  </a:lnTo>
                  <a:cubicBezTo>
                    <a:pt x="258630" y="6085"/>
                    <a:pt x="252545" y="0"/>
                    <a:pt x="243417" y="0"/>
                  </a:cubicBezTo>
                  <a:lnTo>
                    <a:pt x="121708" y="0"/>
                  </a:lnTo>
                  <a:cubicBezTo>
                    <a:pt x="112580" y="0"/>
                    <a:pt x="106495" y="6085"/>
                    <a:pt x="106495" y="15214"/>
                  </a:cubicBezTo>
                  <a:lnTo>
                    <a:pt x="106495" y="60854"/>
                  </a:lnTo>
                  <a:lnTo>
                    <a:pt x="15214" y="60854"/>
                  </a:lnTo>
                  <a:cubicBezTo>
                    <a:pt x="6085" y="60854"/>
                    <a:pt x="0" y="66940"/>
                    <a:pt x="0" y="76068"/>
                  </a:cubicBezTo>
                  <a:lnTo>
                    <a:pt x="0" y="349911"/>
                  </a:lnTo>
                  <a:cubicBezTo>
                    <a:pt x="0" y="359040"/>
                    <a:pt x="6085" y="365125"/>
                    <a:pt x="15214" y="365125"/>
                  </a:cubicBezTo>
                  <a:lnTo>
                    <a:pt x="349911" y="365125"/>
                  </a:lnTo>
                  <a:cubicBezTo>
                    <a:pt x="359040" y="365125"/>
                    <a:pt x="365125" y="359040"/>
                    <a:pt x="365125" y="349911"/>
                  </a:cubicBezTo>
                  <a:lnTo>
                    <a:pt x="365125" y="76068"/>
                  </a:lnTo>
                  <a:cubicBezTo>
                    <a:pt x="365125" y="66940"/>
                    <a:pt x="359040" y="60854"/>
                    <a:pt x="349911" y="60854"/>
                  </a:cubicBezTo>
                  <a:close/>
                  <a:moveTo>
                    <a:pt x="136922" y="30427"/>
                  </a:moveTo>
                  <a:lnTo>
                    <a:pt x="228203" y="30427"/>
                  </a:lnTo>
                  <a:lnTo>
                    <a:pt x="228203" y="60854"/>
                  </a:lnTo>
                  <a:lnTo>
                    <a:pt x="136922" y="60854"/>
                  </a:lnTo>
                  <a:lnTo>
                    <a:pt x="136922" y="30427"/>
                  </a:lnTo>
                  <a:close/>
                  <a:moveTo>
                    <a:pt x="334698" y="334698"/>
                  </a:moveTo>
                  <a:lnTo>
                    <a:pt x="30427" y="334698"/>
                  </a:lnTo>
                  <a:lnTo>
                    <a:pt x="30427" y="91281"/>
                  </a:lnTo>
                  <a:lnTo>
                    <a:pt x="334698" y="91281"/>
                  </a:lnTo>
                  <a:lnTo>
                    <a:pt x="334698" y="33469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32" name="Freeform 31">
              <a:extLst>
                <a:ext uri="{FF2B5EF4-FFF2-40B4-BE49-F238E27FC236}">
                  <a16:creationId xmlns:a16="http://schemas.microsoft.com/office/drawing/2014/main" id="{7EF587AE-9DEE-FB4B-A179-5BFC175F7493}"/>
                </a:ext>
              </a:extLst>
            </p:cNvPr>
            <p:cNvSpPr/>
            <p:nvPr/>
          </p:nvSpPr>
          <p:spPr>
            <a:xfrm>
              <a:off x="2676334" y="5680279"/>
              <a:ext cx="182562" cy="182562"/>
            </a:xfrm>
            <a:custGeom>
              <a:avLst/>
              <a:gdLst>
                <a:gd name="connsiteX0" fmla="*/ 15214 w 182562"/>
                <a:gd name="connsiteY0" fmla="*/ 136922 h 182562"/>
                <a:gd name="connsiteX1" fmla="*/ 45641 w 182562"/>
                <a:gd name="connsiteY1" fmla="*/ 136922 h 182562"/>
                <a:gd name="connsiteX2" fmla="*/ 45641 w 182562"/>
                <a:gd name="connsiteY2" fmla="*/ 167349 h 182562"/>
                <a:gd name="connsiteX3" fmla="*/ 60854 w 182562"/>
                <a:gd name="connsiteY3" fmla="*/ 182563 h 182562"/>
                <a:gd name="connsiteX4" fmla="*/ 121708 w 182562"/>
                <a:gd name="connsiteY4" fmla="*/ 182563 h 182562"/>
                <a:gd name="connsiteX5" fmla="*/ 136922 w 182562"/>
                <a:gd name="connsiteY5" fmla="*/ 167349 h 182562"/>
                <a:gd name="connsiteX6" fmla="*/ 136922 w 182562"/>
                <a:gd name="connsiteY6" fmla="*/ 136922 h 182562"/>
                <a:gd name="connsiteX7" fmla="*/ 167349 w 182562"/>
                <a:gd name="connsiteY7" fmla="*/ 136922 h 182562"/>
                <a:gd name="connsiteX8" fmla="*/ 182563 w 182562"/>
                <a:gd name="connsiteY8" fmla="*/ 121708 h 182562"/>
                <a:gd name="connsiteX9" fmla="*/ 182563 w 182562"/>
                <a:gd name="connsiteY9" fmla="*/ 60854 h 182562"/>
                <a:gd name="connsiteX10" fmla="*/ 167349 w 182562"/>
                <a:gd name="connsiteY10" fmla="*/ 45641 h 182562"/>
                <a:gd name="connsiteX11" fmla="*/ 136922 w 182562"/>
                <a:gd name="connsiteY11" fmla="*/ 45641 h 182562"/>
                <a:gd name="connsiteX12" fmla="*/ 136922 w 182562"/>
                <a:gd name="connsiteY12" fmla="*/ 15214 h 182562"/>
                <a:gd name="connsiteX13" fmla="*/ 121708 w 182562"/>
                <a:gd name="connsiteY13" fmla="*/ 0 h 182562"/>
                <a:gd name="connsiteX14" fmla="*/ 60854 w 182562"/>
                <a:gd name="connsiteY14" fmla="*/ 0 h 182562"/>
                <a:gd name="connsiteX15" fmla="*/ 45641 w 182562"/>
                <a:gd name="connsiteY15" fmla="*/ 15214 h 182562"/>
                <a:gd name="connsiteX16" fmla="*/ 45641 w 182562"/>
                <a:gd name="connsiteY16" fmla="*/ 45641 h 182562"/>
                <a:gd name="connsiteX17" fmla="*/ 15214 w 182562"/>
                <a:gd name="connsiteY17" fmla="*/ 45641 h 182562"/>
                <a:gd name="connsiteX18" fmla="*/ 0 w 182562"/>
                <a:gd name="connsiteY18" fmla="*/ 60854 h 182562"/>
                <a:gd name="connsiteX19" fmla="*/ 0 w 182562"/>
                <a:gd name="connsiteY19" fmla="*/ 121708 h 182562"/>
                <a:gd name="connsiteX20" fmla="*/ 15214 w 182562"/>
                <a:gd name="connsiteY20" fmla="*/ 136922 h 182562"/>
                <a:gd name="connsiteX21" fmla="*/ 30427 w 182562"/>
                <a:gd name="connsiteY21" fmla="*/ 76068 h 182562"/>
                <a:gd name="connsiteX22" fmla="*/ 60854 w 182562"/>
                <a:gd name="connsiteY22" fmla="*/ 76068 h 182562"/>
                <a:gd name="connsiteX23" fmla="*/ 76068 w 182562"/>
                <a:gd name="connsiteY23" fmla="*/ 60854 h 182562"/>
                <a:gd name="connsiteX24" fmla="*/ 76068 w 182562"/>
                <a:gd name="connsiteY24" fmla="*/ 30427 h 182562"/>
                <a:gd name="connsiteX25" fmla="*/ 106495 w 182562"/>
                <a:gd name="connsiteY25" fmla="*/ 30427 h 182562"/>
                <a:gd name="connsiteX26" fmla="*/ 106495 w 182562"/>
                <a:gd name="connsiteY26" fmla="*/ 60854 h 182562"/>
                <a:gd name="connsiteX27" fmla="*/ 121708 w 182562"/>
                <a:gd name="connsiteY27" fmla="*/ 76068 h 182562"/>
                <a:gd name="connsiteX28" fmla="*/ 152135 w 182562"/>
                <a:gd name="connsiteY28" fmla="*/ 76068 h 182562"/>
                <a:gd name="connsiteX29" fmla="*/ 152135 w 182562"/>
                <a:gd name="connsiteY29" fmla="*/ 106495 h 182562"/>
                <a:gd name="connsiteX30" fmla="*/ 121708 w 182562"/>
                <a:gd name="connsiteY30" fmla="*/ 106495 h 182562"/>
                <a:gd name="connsiteX31" fmla="*/ 106495 w 182562"/>
                <a:gd name="connsiteY31" fmla="*/ 121708 h 182562"/>
                <a:gd name="connsiteX32" fmla="*/ 106495 w 182562"/>
                <a:gd name="connsiteY32" fmla="*/ 152135 h 182562"/>
                <a:gd name="connsiteX33" fmla="*/ 76068 w 182562"/>
                <a:gd name="connsiteY33" fmla="*/ 152135 h 182562"/>
                <a:gd name="connsiteX34" fmla="*/ 76068 w 182562"/>
                <a:gd name="connsiteY34" fmla="*/ 121708 h 182562"/>
                <a:gd name="connsiteX35" fmla="*/ 60854 w 182562"/>
                <a:gd name="connsiteY35" fmla="*/ 106495 h 182562"/>
                <a:gd name="connsiteX36" fmla="*/ 30427 w 182562"/>
                <a:gd name="connsiteY36" fmla="*/ 106495 h 182562"/>
                <a:gd name="connsiteX37" fmla="*/ 30427 w 182562"/>
                <a:gd name="connsiteY37" fmla="*/ 76068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2562" h="182562">
                  <a:moveTo>
                    <a:pt x="15214" y="136922"/>
                  </a:moveTo>
                  <a:lnTo>
                    <a:pt x="45641" y="136922"/>
                  </a:lnTo>
                  <a:lnTo>
                    <a:pt x="45641" y="167349"/>
                  </a:lnTo>
                  <a:cubicBezTo>
                    <a:pt x="45641" y="176477"/>
                    <a:pt x="51726" y="182563"/>
                    <a:pt x="60854" y="182563"/>
                  </a:cubicBezTo>
                  <a:lnTo>
                    <a:pt x="121708" y="182563"/>
                  </a:lnTo>
                  <a:cubicBezTo>
                    <a:pt x="130836" y="182563"/>
                    <a:pt x="136922" y="176477"/>
                    <a:pt x="136922" y="167349"/>
                  </a:cubicBezTo>
                  <a:lnTo>
                    <a:pt x="136922" y="136922"/>
                  </a:lnTo>
                  <a:lnTo>
                    <a:pt x="167349" y="136922"/>
                  </a:lnTo>
                  <a:cubicBezTo>
                    <a:pt x="176477" y="136922"/>
                    <a:pt x="182563" y="130836"/>
                    <a:pt x="182563" y="121708"/>
                  </a:cubicBezTo>
                  <a:lnTo>
                    <a:pt x="182563" y="60854"/>
                  </a:lnTo>
                  <a:cubicBezTo>
                    <a:pt x="182563" y="51726"/>
                    <a:pt x="176477" y="45641"/>
                    <a:pt x="167349" y="45641"/>
                  </a:cubicBezTo>
                  <a:lnTo>
                    <a:pt x="136922" y="45641"/>
                  </a:lnTo>
                  <a:lnTo>
                    <a:pt x="136922" y="15214"/>
                  </a:lnTo>
                  <a:cubicBezTo>
                    <a:pt x="136922" y="6085"/>
                    <a:pt x="130836" y="0"/>
                    <a:pt x="121708" y="0"/>
                  </a:cubicBezTo>
                  <a:lnTo>
                    <a:pt x="60854" y="0"/>
                  </a:lnTo>
                  <a:cubicBezTo>
                    <a:pt x="51726" y="0"/>
                    <a:pt x="45641" y="6085"/>
                    <a:pt x="45641" y="15214"/>
                  </a:cubicBezTo>
                  <a:lnTo>
                    <a:pt x="45641" y="45641"/>
                  </a:lnTo>
                  <a:lnTo>
                    <a:pt x="15214" y="45641"/>
                  </a:lnTo>
                  <a:cubicBezTo>
                    <a:pt x="6085" y="45641"/>
                    <a:pt x="0" y="51726"/>
                    <a:pt x="0" y="60854"/>
                  </a:cubicBezTo>
                  <a:lnTo>
                    <a:pt x="0" y="121708"/>
                  </a:lnTo>
                  <a:cubicBezTo>
                    <a:pt x="0" y="130836"/>
                    <a:pt x="6085" y="136922"/>
                    <a:pt x="15214" y="136922"/>
                  </a:cubicBezTo>
                  <a:close/>
                  <a:moveTo>
                    <a:pt x="30427" y="76068"/>
                  </a:moveTo>
                  <a:lnTo>
                    <a:pt x="60854" y="76068"/>
                  </a:lnTo>
                  <a:cubicBezTo>
                    <a:pt x="69982" y="76068"/>
                    <a:pt x="76068" y="69982"/>
                    <a:pt x="76068" y="60854"/>
                  </a:cubicBezTo>
                  <a:lnTo>
                    <a:pt x="76068" y="30427"/>
                  </a:lnTo>
                  <a:lnTo>
                    <a:pt x="106495" y="30427"/>
                  </a:lnTo>
                  <a:lnTo>
                    <a:pt x="106495" y="60854"/>
                  </a:lnTo>
                  <a:cubicBezTo>
                    <a:pt x="106495" y="69982"/>
                    <a:pt x="112580" y="76068"/>
                    <a:pt x="121708" y="76068"/>
                  </a:cubicBezTo>
                  <a:lnTo>
                    <a:pt x="152135" y="76068"/>
                  </a:lnTo>
                  <a:lnTo>
                    <a:pt x="152135" y="106495"/>
                  </a:lnTo>
                  <a:lnTo>
                    <a:pt x="121708" y="106495"/>
                  </a:lnTo>
                  <a:cubicBezTo>
                    <a:pt x="112580" y="106495"/>
                    <a:pt x="106495" y="112580"/>
                    <a:pt x="106495" y="121708"/>
                  </a:cubicBezTo>
                  <a:lnTo>
                    <a:pt x="106495" y="152135"/>
                  </a:lnTo>
                  <a:lnTo>
                    <a:pt x="76068" y="152135"/>
                  </a:lnTo>
                  <a:lnTo>
                    <a:pt x="76068" y="121708"/>
                  </a:lnTo>
                  <a:cubicBezTo>
                    <a:pt x="76068" y="112580"/>
                    <a:pt x="69982" y="106495"/>
                    <a:pt x="60854" y="106495"/>
                  </a:cubicBezTo>
                  <a:lnTo>
                    <a:pt x="30427" y="106495"/>
                  </a:lnTo>
                  <a:lnTo>
                    <a:pt x="30427" y="7606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spTree>
    <p:extLst>
      <p:ext uri="{BB962C8B-B14F-4D97-AF65-F5344CB8AC3E}">
        <p14:creationId xmlns:p14="http://schemas.microsoft.com/office/powerpoint/2010/main" val="1772559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83954" y="541696"/>
            <a:ext cx="7196780" cy="457200"/>
          </a:xfrm>
          <a:prstGeom prst="rect">
            <a:avLst/>
          </a:prstGeom>
        </p:spPr>
        <p:txBody>
          <a:bodyPr/>
          <a:lstStyle>
            <a:lvl1pPr algn="l" rtl="0" eaLnBrk="1" fontAlgn="base" hangingPunct="1">
              <a:lnSpc>
                <a:spcPct val="83000"/>
              </a:lnSpc>
              <a:spcBef>
                <a:spcPct val="0"/>
              </a:spcBef>
              <a:spcAft>
                <a:spcPct val="0"/>
              </a:spcAft>
              <a:defRPr sz="4400" b="0" i="0" cap="all" spc="50" baseline="0">
                <a:solidFill>
                  <a:schemeClr val="accent1"/>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a:lstStyle>
          <a:p>
            <a:r>
              <a:rPr lang="en-US" sz="4000" kern="0" cap="none" dirty="0">
                <a:solidFill>
                  <a:srgbClr val="FF5F00"/>
                </a:solidFill>
                <a:effectLst/>
                <a:latin typeface="Roboto Condensed" panose="02000000000000000000" pitchFamily="2" charset="0"/>
                <a:ea typeface="Roboto Condensed" panose="02000000000000000000" pitchFamily="2" charset="0"/>
              </a:rPr>
              <a:t>Hospital Indemnity Insurance</a:t>
            </a:r>
          </a:p>
        </p:txBody>
      </p:sp>
      <p:sp>
        <p:nvSpPr>
          <p:cNvPr id="7" name="Rectangle 6"/>
          <p:cNvSpPr/>
          <p:nvPr/>
        </p:nvSpPr>
        <p:spPr>
          <a:xfrm>
            <a:off x="367156" y="1393477"/>
            <a:ext cx="8974196" cy="4202048"/>
          </a:xfrm>
          <a:prstGeom prst="rect">
            <a:avLst/>
          </a:prstGeom>
        </p:spPr>
        <p:txBody>
          <a:bodyPr wrap="square">
            <a:spAutoFit/>
          </a:bodyPr>
          <a:lstStyle/>
          <a:p>
            <a:pPr marL="342900" indent="-342900" algn="l">
              <a:spcBef>
                <a:spcPts val="600"/>
              </a:spcBef>
              <a:spcAft>
                <a:spcPts val="1200"/>
              </a:spcAft>
              <a:buFont typeface="Wingdings" panose="05000000000000000000" pitchFamily="2" charset="2"/>
              <a:buChar char="Ø"/>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Unexpected hospital visits lead to unexpected costs – and research shows that most people aren't prepared to handle such surprise expenses. Hospital Indemnity Insurance can help cover some out-of-pocket medical costs associated with a hospital stay. </a:t>
            </a:r>
          </a:p>
          <a:p>
            <a:pPr marL="342900" indent="-342900" algn="l">
              <a:spcBef>
                <a:spcPts val="600"/>
              </a:spcBef>
              <a:spcAft>
                <a:spcPts val="1200"/>
              </a:spcAft>
              <a:buFont typeface="Wingdings" panose="05000000000000000000" pitchFamily="2" charset="2"/>
              <a:buChar char="Ø"/>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Insured through</a:t>
            </a:r>
            <a:r>
              <a:rPr lang="en-US" sz="2400" dirty="0">
                <a:latin typeface="Roboto Condensed" panose="02000000000000000000" pitchFamily="2" charset="0"/>
                <a:ea typeface="Roboto Condensed" panose="02000000000000000000" pitchFamily="2" charset="0"/>
                <a:cs typeface="Times New Roman"/>
              </a:rPr>
              <a:t> </a:t>
            </a:r>
            <a:r>
              <a:rPr lang="en-US" sz="2400" b="1" dirty="0">
                <a:solidFill>
                  <a:srgbClr val="FF5F00"/>
                </a:solidFill>
                <a:latin typeface="Roboto Condensed" panose="02000000000000000000" pitchFamily="2" charset="0"/>
                <a:ea typeface="Roboto Condensed" panose="02000000000000000000" pitchFamily="2" charset="0"/>
                <a:cs typeface="Times New Roman"/>
              </a:rPr>
              <a:t>The Standard</a:t>
            </a:r>
          </a:p>
          <a:p>
            <a:pPr marL="342900" marR="0" indent="-342900" algn="l">
              <a:spcBef>
                <a:spcPts val="600"/>
              </a:spcBef>
              <a:spcAft>
                <a:spcPts val="1200"/>
              </a:spcAft>
              <a:buFont typeface="Wingdings" panose="05000000000000000000" pitchFamily="2" charset="2"/>
              <a:buChar char="Ø"/>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Helps cover out-of-pocket costs related to: </a:t>
            </a:r>
          </a:p>
          <a:p>
            <a:pPr marL="800100" lvl="1" indent="-342900" algn="l">
              <a:buFont typeface="Courier New" panose="02070309020205020404" pitchFamily="49" charset="0"/>
              <a:buChar char="o"/>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Hospital stays  </a:t>
            </a:r>
          </a:p>
          <a:p>
            <a:pPr marL="800100" lvl="1" indent="-342900" algn="l">
              <a:buFont typeface="Courier New" panose="02070309020205020404" pitchFamily="49" charset="0"/>
              <a:buChar char="o"/>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Outpatient surgery  </a:t>
            </a:r>
          </a:p>
          <a:p>
            <a:pPr marL="800100" lvl="1" indent="-342900" algn="l">
              <a:buFont typeface="Courier New" panose="02070309020205020404" pitchFamily="49" charset="0"/>
              <a:buChar char="o"/>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Inpatient services  </a:t>
            </a:r>
          </a:p>
          <a:p>
            <a:pPr marL="800100" lvl="1" indent="-342900" algn="l">
              <a:buFont typeface="Courier New" panose="02070309020205020404" pitchFamily="49" charset="0"/>
              <a:buChar char="o"/>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Emergency Room visits  </a:t>
            </a:r>
          </a:p>
          <a:p>
            <a:pPr marL="800100" lvl="1" indent="-342900" algn="l">
              <a:buFont typeface="Courier New" panose="02070309020205020404" pitchFamily="49" charset="0"/>
              <a:buChar char="o"/>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And much more! </a:t>
            </a:r>
          </a:p>
        </p:txBody>
      </p:sp>
      <p:grpSp>
        <p:nvGrpSpPr>
          <p:cNvPr id="32" name="Graphic 1494">
            <a:extLst>
              <a:ext uri="{FF2B5EF4-FFF2-40B4-BE49-F238E27FC236}">
                <a16:creationId xmlns:a16="http://schemas.microsoft.com/office/drawing/2014/main" id="{0B180660-6C2F-1746-B2BC-E3FAB12F8E23}"/>
              </a:ext>
            </a:extLst>
          </p:cNvPr>
          <p:cNvGrpSpPr>
            <a:grpSpLocks noChangeAspect="1"/>
          </p:cNvGrpSpPr>
          <p:nvPr/>
        </p:nvGrpSpPr>
        <p:grpSpPr>
          <a:xfrm>
            <a:off x="599752" y="396918"/>
            <a:ext cx="640080" cy="640080"/>
            <a:chOff x="2585053" y="5558571"/>
            <a:chExt cx="365125" cy="365125"/>
          </a:xfrm>
          <a:solidFill>
            <a:schemeClr val="tx1"/>
          </a:solidFill>
        </p:grpSpPr>
        <p:sp>
          <p:nvSpPr>
            <p:cNvPr id="33" name="Freeform 32">
              <a:extLst>
                <a:ext uri="{FF2B5EF4-FFF2-40B4-BE49-F238E27FC236}">
                  <a16:creationId xmlns:a16="http://schemas.microsoft.com/office/drawing/2014/main" id="{ECF6ADA0-F325-534F-ABDF-D3309C1C7501}"/>
                </a:ext>
              </a:extLst>
            </p:cNvPr>
            <p:cNvSpPr/>
            <p:nvPr/>
          </p:nvSpPr>
          <p:spPr>
            <a:xfrm>
              <a:off x="2585053" y="5558571"/>
              <a:ext cx="365125" cy="365125"/>
            </a:xfrm>
            <a:custGeom>
              <a:avLst/>
              <a:gdLst>
                <a:gd name="connsiteX0" fmla="*/ 349911 w 365125"/>
                <a:gd name="connsiteY0" fmla="*/ 60854 h 365125"/>
                <a:gd name="connsiteX1" fmla="*/ 258630 w 365125"/>
                <a:gd name="connsiteY1" fmla="*/ 60854 h 365125"/>
                <a:gd name="connsiteX2" fmla="*/ 258630 w 365125"/>
                <a:gd name="connsiteY2" fmla="*/ 15214 h 365125"/>
                <a:gd name="connsiteX3" fmla="*/ 243417 w 365125"/>
                <a:gd name="connsiteY3" fmla="*/ 0 h 365125"/>
                <a:gd name="connsiteX4" fmla="*/ 121708 w 365125"/>
                <a:gd name="connsiteY4" fmla="*/ 0 h 365125"/>
                <a:gd name="connsiteX5" fmla="*/ 106495 w 365125"/>
                <a:gd name="connsiteY5" fmla="*/ 15214 h 365125"/>
                <a:gd name="connsiteX6" fmla="*/ 106495 w 365125"/>
                <a:gd name="connsiteY6" fmla="*/ 60854 h 365125"/>
                <a:gd name="connsiteX7" fmla="*/ 15214 w 365125"/>
                <a:gd name="connsiteY7" fmla="*/ 60854 h 365125"/>
                <a:gd name="connsiteX8" fmla="*/ 0 w 365125"/>
                <a:gd name="connsiteY8" fmla="*/ 76068 h 365125"/>
                <a:gd name="connsiteX9" fmla="*/ 0 w 365125"/>
                <a:gd name="connsiteY9" fmla="*/ 349911 h 365125"/>
                <a:gd name="connsiteX10" fmla="*/ 15214 w 365125"/>
                <a:gd name="connsiteY10" fmla="*/ 365125 h 365125"/>
                <a:gd name="connsiteX11" fmla="*/ 349911 w 365125"/>
                <a:gd name="connsiteY11" fmla="*/ 365125 h 365125"/>
                <a:gd name="connsiteX12" fmla="*/ 365125 w 365125"/>
                <a:gd name="connsiteY12" fmla="*/ 349911 h 365125"/>
                <a:gd name="connsiteX13" fmla="*/ 365125 w 365125"/>
                <a:gd name="connsiteY13" fmla="*/ 76068 h 365125"/>
                <a:gd name="connsiteX14" fmla="*/ 349911 w 365125"/>
                <a:gd name="connsiteY14" fmla="*/ 60854 h 365125"/>
                <a:gd name="connsiteX15" fmla="*/ 136922 w 365125"/>
                <a:gd name="connsiteY15" fmla="*/ 30427 h 365125"/>
                <a:gd name="connsiteX16" fmla="*/ 228203 w 365125"/>
                <a:gd name="connsiteY16" fmla="*/ 30427 h 365125"/>
                <a:gd name="connsiteX17" fmla="*/ 228203 w 365125"/>
                <a:gd name="connsiteY17" fmla="*/ 60854 h 365125"/>
                <a:gd name="connsiteX18" fmla="*/ 136922 w 365125"/>
                <a:gd name="connsiteY18" fmla="*/ 60854 h 365125"/>
                <a:gd name="connsiteX19" fmla="*/ 136922 w 365125"/>
                <a:gd name="connsiteY19" fmla="*/ 30427 h 365125"/>
                <a:gd name="connsiteX20" fmla="*/ 334698 w 365125"/>
                <a:gd name="connsiteY20" fmla="*/ 334698 h 365125"/>
                <a:gd name="connsiteX21" fmla="*/ 30427 w 365125"/>
                <a:gd name="connsiteY21" fmla="*/ 334698 h 365125"/>
                <a:gd name="connsiteX22" fmla="*/ 30427 w 365125"/>
                <a:gd name="connsiteY22" fmla="*/ 91281 h 365125"/>
                <a:gd name="connsiteX23" fmla="*/ 334698 w 365125"/>
                <a:gd name="connsiteY23" fmla="*/ 91281 h 365125"/>
                <a:gd name="connsiteX24" fmla="*/ 334698 w 365125"/>
                <a:gd name="connsiteY24" fmla="*/ 334698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5125" h="365125">
                  <a:moveTo>
                    <a:pt x="349911" y="60854"/>
                  </a:moveTo>
                  <a:lnTo>
                    <a:pt x="258630" y="60854"/>
                  </a:lnTo>
                  <a:lnTo>
                    <a:pt x="258630" y="15214"/>
                  </a:lnTo>
                  <a:cubicBezTo>
                    <a:pt x="258630" y="6085"/>
                    <a:pt x="252545" y="0"/>
                    <a:pt x="243417" y="0"/>
                  </a:cubicBezTo>
                  <a:lnTo>
                    <a:pt x="121708" y="0"/>
                  </a:lnTo>
                  <a:cubicBezTo>
                    <a:pt x="112580" y="0"/>
                    <a:pt x="106495" y="6085"/>
                    <a:pt x="106495" y="15214"/>
                  </a:cubicBezTo>
                  <a:lnTo>
                    <a:pt x="106495" y="60854"/>
                  </a:lnTo>
                  <a:lnTo>
                    <a:pt x="15214" y="60854"/>
                  </a:lnTo>
                  <a:cubicBezTo>
                    <a:pt x="6085" y="60854"/>
                    <a:pt x="0" y="66940"/>
                    <a:pt x="0" y="76068"/>
                  </a:cubicBezTo>
                  <a:lnTo>
                    <a:pt x="0" y="349911"/>
                  </a:lnTo>
                  <a:cubicBezTo>
                    <a:pt x="0" y="359040"/>
                    <a:pt x="6085" y="365125"/>
                    <a:pt x="15214" y="365125"/>
                  </a:cubicBezTo>
                  <a:lnTo>
                    <a:pt x="349911" y="365125"/>
                  </a:lnTo>
                  <a:cubicBezTo>
                    <a:pt x="359040" y="365125"/>
                    <a:pt x="365125" y="359040"/>
                    <a:pt x="365125" y="349911"/>
                  </a:cubicBezTo>
                  <a:lnTo>
                    <a:pt x="365125" y="76068"/>
                  </a:lnTo>
                  <a:cubicBezTo>
                    <a:pt x="365125" y="66940"/>
                    <a:pt x="359040" y="60854"/>
                    <a:pt x="349911" y="60854"/>
                  </a:cubicBezTo>
                  <a:close/>
                  <a:moveTo>
                    <a:pt x="136922" y="30427"/>
                  </a:moveTo>
                  <a:lnTo>
                    <a:pt x="228203" y="30427"/>
                  </a:lnTo>
                  <a:lnTo>
                    <a:pt x="228203" y="60854"/>
                  </a:lnTo>
                  <a:lnTo>
                    <a:pt x="136922" y="60854"/>
                  </a:lnTo>
                  <a:lnTo>
                    <a:pt x="136922" y="30427"/>
                  </a:lnTo>
                  <a:close/>
                  <a:moveTo>
                    <a:pt x="334698" y="334698"/>
                  </a:moveTo>
                  <a:lnTo>
                    <a:pt x="30427" y="334698"/>
                  </a:lnTo>
                  <a:lnTo>
                    <a:pt x="30427" y="91281"/>
                  </a:lnTo>
                  <a:lnTo>
                    <a:pt x="334698" y="91281"/>
                  </a:lnTo>
                  <a:lnTo>
                    <a:pt x="334698" y="33469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34" name="Freeform 33">
              <a:extLst>
                <a:ext uri="{FF2B5EF4-FFF2-40B4-BE49-F238E27FC236}">
                  <a16:creationId xmlns:a16="http://schemas.microsoft.com/office/drawing/2014/main" id="{7EF587AE-9DEE-FB4B-A179-5BFC175F7493}"/>
                </a:ext>
              </a:extLst>
            </p:cNvPr>
            <p:cNvSpPr/>
            <p:nvPr/>
          </p:nvSpPr>
          <p:spPr>
            <a:xfrm>
              <a:off x="2676334" y="5680279"/>
              <a:ext cx="182562" cy="182562"/>
            </a:xfrm>
            <a:custGeom>
              <a:avLst/>
              <a:gdLst>
                <a:gd name="connsiteX0" fmla="*/ 15214 w 182562"/>
                <a:gd name="connsiteY0" fmla="*/ 136922 h 182562"/>
                <a:gd name="connsiteX1" fmla="*/ 45641 w 182562"/>
                <a:gd name="connsiteY1" fmla="*/ 136922 h 182562"/>
                <a:gd name="connsiteX2" fmla="*/ 45641 w 182562"/>
                <a:gd name="connsiteY2" fmla="*/ 167349 h 182562"/>
                <a:gd name="connsiteX3" fmla="*/ 60854 w 182562"/>
                <a:gd name="connsiteY3" fmla="*/ 182563 h 182562"/>
                <a:gd name="connsiteX4" fmla="*/ 121708 w 182562"/>
                <a:gd name="connsiteY4" fmla="*/ 182563 h 182562"/>
                <a:gd name="connsiteX5" fmla="*/ 136922 w 182562"/>
                <a:gd name="connsiteY5" fmla="*/ 167349 h 182562"/>
                <a:gd name="connsiteX6" fmla="*/ 136922 w 182562"/>
                <a:gd name="connsiteY6" fmla="*/ 136922 h 182562"/>
                <a:gd name="connsiteX7" fmla="*/ 167349 w 182562"/>
                <a:gd name="connsiteY7" fmla="*/ 136922 h 182562"/>
                <a:gd name="connsiteX8" fmla="*/ 182563 w 182562"/>
                <a:gd name="connsiteY8" fmla="*/ 121708 h 182562"/>
                <a:gd name="connsiteX9" fmla="*/ 182563 w 182562"/>
                <a:gd name="connsiteY9" fmla="*/ 60854 h 182562"/>
                <a:gd name="connsiteX10" fmla="*/ 167349 w 182562"/>
                <a:gd name="connsiteY10" fmla="*/ 45641 h 182562"/>
                <a:gd name="connsiteX11" fmla="*/ 136922 w 182562"/>
                <a:gd name="connsiteY11" fmla="*/ 45641 h 182562"/>
                <a:gd name="connsiteX12" fmla="*/ 136922 w 182562"/>
                <a:gd name="connsiteY12" fmla="*/ 15214 h 182562"/>
                <a:gd name="connsiteX13" fmla="*/ 121708 w 182562"/>
                <a:gd name="connsiteY13" fmla="*/ 0 h 182562"/>
                <a:gd name="connsiteX14" fmla="*/ 60854 w 182562"/>
                <a:gd name="connsiteY14" fmla="*/ 0 h 182562"/>
                <a:gd name="connsiteX15" fmla="*/ 45641 w 182562"/>
                <a:gd name="connsiteY15" fmla="*/ 15214 h 182562"/>
                <a:gd name="connsiteX16" fmla="*/ 45641 w 182562"/>
                <a:gd name="connsiteY16" fmla="*/ 45641 h 182562"/>
                <a:gd name="connsiteX17" fmla="*/ 15214 w 182562"/>
                <a:gd name="connsiteY17" fmla="*/ 45641 h 182562"/>
                <a:gd name="connsiteX18" fmla="*/ 0 w 182562"/>
                <a:gd name="connsiteY18" fmla="*/ 60854 h 182562"/>
                <a:gd name="connsiteX19" fmla="*/ 0 w 182562"/>
                <a:gd name="connsiteY19" fmla="*/ 121708 h 182562"/>
                <a:gd name="connsiteX20" fmla="*/ 15214 w 182562"/>
                <a:gd name="connsiteY20" fmla="*/ 136922 h 182562"/>
                <a:gd name="connsiteX21" fmla="*/ 30427 w 182562"/>
                <a:gd name="connsiteY21" fmla="*/ 76068 h 182562"/>
                <a:gd name="connsiteX22" fmla="*/ 60854 w 182562"/>
                <a:gd name="connsiteY22" fmla="*/ 76068 h 182562"/>
                <a:gd name="connsiteX23" fmla="*/ 76068 w 182562"/>
                <a:gd name="connsiteY23" fmla="*/ 60854 h 182562"/>
                <a:gd name="connsiteX24" fmla="*/ 76068 w 182562"/>
                <a:gd name="connsiteY24" fmla="*/ 30427 h 182562"/>
                <a:gd name="connsiteX25" fmla="*/ 106495 w 182562"/>
                <a:gd name="connsiteY25" fmla="*/ 30427 h 182562"/>
                <a:gd name="connsiteX26" fmla="*/ 106495 w 182562"/>
                <a:gd name="connsiteY26" fmla="*/ 60854 h 182562"/>
                <a:gd name="connsiteX27" fmla="*/ 121708 w 182562"/>
                <a:gd name="connsiteY27" fmla="*/ 76068 h 182562"/>
                <a:gd name="connsiteX28" fmla="*/ 152135 w 182562"/>
                <a:gd name="connsiteY28" fmla="*/ 76068 h 182562"/>
                <a:gd name="connsiteX29" fmla="*/ 152135 w 182562"/>
                <a:gd name="connsiteY29" fmla="*/ 106495 h 182562"/>
                <a:gd name="connsiteX30" fmla="*/ 121708 w 182562"/>
                <a:gd name="connsiteY30" fmla="*/ 106495 h 182562"/>
                <a:gd name="connsiteX31" fmla="*/ 106495 w 182562"/>
                <a:gd name="connsiteY31" fmla="*/ 121708 h 182562"/>
                <a:gd name="connsiteX32" fmla="*/ 106495 w 182562"/>
                <a:gd name="connsiteY32" fmla="*/ 152135 h 182562"/>
                <a:gd name="connsiteX33" fmla="*/ 76068 w 182562"/>
                <a:gd name="connsiteY33" fmla="*/ 152135 h 182562"/>
                <a:gd name="connsiteX34" fmla="*/ 76068 w 182562"/>
                <a:gd name="connsiteY34" fmla="*/ 121708 h 182562"/>
                <a:gd name="connsiteX35" fmla="*/ 60854 w 182562"/>
                <a:gd name="connsiteY35" fmla="*/ 106495 h 182562"/>
                <a:gd name="connsiteX36" fmla="*/ 30427 w 182562"/>
                <a:gd name="connsiteY36" fmla="*/ 106495 h 182562"/>
                <a:gd name="connsiteX37" fmla="*/ 30427 w 182562"/>
                <a:gd name="connsiteY37" fmla="*/ 76068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2562" h="182562">
                  <a:moveTo>
                    <a:pt x="15214" y="136922"/>
                  </a:moveTo>
                  <a:lnTo>
                    <a:pt x="45641" y="136922"/>
                  </a:lnTo>
                  <a:lnTo>
                    <a:pt x="45641" y="167349"/>
                  </a:lnTo>
                  <a:cubicBezTo>
                    <a:pt x="45641" y="176477"/>
                    <a:pt x="51726" y="182563"/>
                    <a:pt x="60854" y="182563"/>
                  </a:cubicBezTo>
                  <a:lnTo>
                    <a:pt x="121708" y="182563"/>
                  </a:lnTo>
                  <a:cubicBezTo>
                    <a:pt x="130836" y="182563"/>
                    <a:pt x="136922" y="176477"/>
                    <a:pt x="136922" y="167349"/>
                  </a:cubicBezTo>
                  <a:lnTo>
                    <a:pt x="136922" y="136922"/>
                  </a:lnTo>
                  <a:lnTo>
                    <a:pt x="167349" y="136922"/>
                  </a:lnTo>
                  <a:cubicBezTo>
                    <a:pt x="176477" y="136922"/>
                    <a:pt x="182563" y="130836"/>
                    <a:pt x="182563" y="121708"/>
                  </a:cubicBezTo>
                  <a:lnTo>
                    <a:pt x="182563" y="60854"/>
                  </a:lnTo>
                  <a:cubicBezTo>
                    <a:pt x="182563" y="51726"/>
                    <a:pt x="176477" y="45641"/>
                    <a:pt x="167349" y="45641"/>
                  </a:cubicBezTo>
                  <a:lnTo>
                    <a:pt x="136922" y="45641"/>
                  </a:lnTo>
                  <a:lnTo>
                    <a:pt x="136922" y="15214"/>
                  </a:lnTo>
                  <a:cubicBezTo>
                    <a:pt x="136922" y="6085"/>
                    <a:pt x="130836" y="0"/>
                    <a:pt x="121708" y="0"/>
                  </a:cubicBezTo>
                  <a:lnTo>
                    <a:pt x="60854" y="0"/>
                  </a:lnTo>
                  <a:cubicBezTo>
                    <a:pt x="51726" y="0"/>
                    <a:pt x="45641" y="6085"/>
                    <a:pt x="45641" y="15214"/>
                  </a:cubicBezTo>
                  <a:lnTo>
                    <a:pt x="45641" y="45641"/>
                  </a:lnTo>
                  <a:lnTo>
                    <a:pt x="15214" y="45641"/>
                  </a:lnTo>
                  <a:cubicBezTo>
                    <a:pt x="6085" y="45641"/>
                    <a:pt x="0" y="51726"/>
                    <a:pt x="0" y="60854"/>
                  </a:cubicBezTo>
                  <a:lnTo>
                    <a:pt x="0" y="121708"/>
                  </a:lnTo>
                  <a:cubicBezTo>
                    <a:pt x="0" y="130836"/>
                    <a:pt x="6085" y="136922"/>
                    <a:pt x="15214" y="136922"/>
                  </a:cubicBezTo>
                  <a:close/>
                  <a:moveTo>
                    <a:pt x="30427" y="76068"/>
                  </a:moveTo>
                  <a:lnTo>
                    <a:pt x="60854" y="76068"/>
                  </a:lnTo>
                  <a:cubicBezTo>
                    <a:pt x="69982" y="76068"/>
                    <a:pt x="76068" y="69982"/>
                    <a:pt x="76068" y="60854"/>
                  </a:cubicBezTo>
                  <a:lnTo>
                    <a:pt x="76068" y="30427"/>
                  </a:lnTo>
                  <a:lnTo>
                    <a:pt x="106495" y="30427"/>
                  </a:lnTo>
                  <a:lnTo>
                    <a:pt x="106495" y="60854"/>
                  </a:lnTo>
                  <a:cubicBezTo>
                    <a:pt x="106495" y="69982"/>
                    <a:pt x="112580" y="76068"/>
                    <a:pt x="121708" y="76068"/>
                  </a:cubicBezTo>
                  <a:lnTo>
                    <a:pt x="152135" y="76068"/>
                  </a:lnTo>
                  <a:lnTo>
                    <a:pt x="152135" y="106495"/>
                  </a:lnTo>
                  <a:lnTo>
                    <a:pt x="121708" y="106495"/>
                  </a:lnTo>
                  <a:cubicBezTo>
                    <a:pt x="112580" y="106495"/>
                    <a:pt x="106495" y="112580"/>
                    <a:pt x="106495" y="121708"/>
                  </a:cubicBezTo>
                  <a:lnTo>
                    <a:pt x="106495" y="152135"/>
                  </a:lnTo>
                  <a:lnTo>
                    <a:pt x="76068" y="152135"/>
                  </a:lnTo>
                  <a:lnTo>
                    <a:pt x="76068" y="121708"/>
                  </a:lnTo>
                  <a:cubicBezTo>
                    <a:pt x="76068" y="112580"/>
                    <a:pt x="69982" y="106495"/>
                    <a:pt x="60854" y="106495"/>
                  </a:cubicBezTo>
                  <a:lnTo>
                    <a:pt x="30427" y="106495"/>
                  </a:lnTo>
                  <a:lnTo>
                    <a:pt x="30427" y="7606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pic>
        <p:nvPicPr>
          <p:cNvPr id="8" name="Picture 7"/>
          <p:cNvPicPr>
            <a:picLocks noChangeAspect="1"/>
          </p:cNvPicPr>
          <p:nvPr/>
        </p:nvPicPr>
        <p:blipFill>
          <a:blip r:embed="rId3"/>
          <a:stretch>
            <a:fillRect/>
          </a:stretch>
        </p:blipFill>
        <p:spPr>
          <a:xfrm>
            <a:off x="4699018" y="3407619"/>
            <a:ext cx="4693605" cy="2712107"/>
          </a:xfrm>
          <a:prstGeom prst="rect">
            <a:avLst/>
          </a:prstGeom>
        </p:spPr>
      </p:pic>
    </p:spTree>
    <p:extLst>
      <p:ext uri="{BB962C8B-B14F-4D97-AF65-F5344CB8AC3E}">
        <p14:creationId xmlns:p14="http://schemas.microsoft.com/office/powerpoint/2010/main" val="155716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375" y="611698"/>
            <a:ext cx="7089244" cy="457200"/>
          </a:xfrm>
        </p:spPr>
        <p:txBody>
          <a:bodyPr/>
          <a:lstStyle/>
          <a:p>
            <a:r>
              <a:rPr lang="en-US" sz="4400" b="0" dirty="0">
                <a:solidFill>
                  <a:srgbClr val="FF5F00"/>
                </a:solidFill>
                <a:latin typeface="Roboto Condensed" panose="02000000000000000000" pitchFamily="2" charset="0"/>
                <a:ea typeface="Roboto Condensed" panose="02000000000000000000" pitchFamily="2" charset="0"/>
              </a:rPr>
              <a:t>Benefit Enrollment</a:t>
            </a:r>
          </a:p>
        </p:txBody>
      </p:sp>
      <p:sp>
        <p:nvSpPr>
          <p:cNvPr id="3" name="Content Placeholder 2"/>
          <p:cNvSpPr>
            <a:spLocks noGrp="1"/>
          </p:cNvSpPr>
          <p:nvPr>
            <p:ph idx="1"/>
          </p:nvPr>
        </p:nvSpPr>
        <p:spPr>
          <a:xfrm>
            <a:off x="541321" y="1583293"/>
            <a:ext cx="8686800" cy="3888359"/>
          </a:xfrm>
        </p:spPr>
        <p:txBody>
          <a:bodyPr/>
          <a:lstStyle/>
          <a:p>
            <a:pPr algn="ctr">
              <a:lnSpc>
                <a:spcPct val="90000"/>
              </a:lnSpc>
              <a:buNone/>
              <a:defRPr/>
            </a:pPr>
            <a:r>
              <a:rPr lang="en-US" sz="2200" b="1" dirty="0">
                <a:solidFill>
                  <a:srgbClr val="FF5F00"/>
                </a:solidFill>
                <a:latin typeface="Roboto Condensed" panose="02000000000000000000" pitchFamily="2" charset="0"/>
                <a:ea typeface="Roboto Condensed" panose="02000000000000000000" pitchFamily="2" charset="0"/>
              </a:rPr>
              <a:t>Annual opportunity to:</a:t>
            </a:r>
          </a:p>
          <a:p>
            <a:pPr algn="ctr">
              <a:lnSpc>
                <a:spcPct val="90000"/>
              </a:lnSpc>
              <a:buNone/>
              <a:defRPr/>
            </a:pPr>
            <a:endParaRPr lang="en-US" sz="2200" dirty="0">
              <a:latin typeface="+mj-lt"/>
            </a:endParaRPr>
          </a:p>
          <a:p>
            <a:pPr lvl="1" algn="ctr">
              <a:lnSpc>
                <a:spcPct val="90000"/>
              </a:lnSpc>
              <a:buClr>
                <a:srgbClr val="002147"/>
              </a:buClr>
              <a:buNone/>
              <a:defRPr/>
            </a:pPr>
            <a:endParaRPr lang="en-US" dirty="0">
              <a:latin typeface="+mj-lt"/>
            </a:endParaRPr>
          </a:p>
          <a:p>
            <a:pPr lvl="1" algn="ctr">
              <a:lnSpc>
                <a:spcPct val="90000"/>
              </a:lnSpc>
              <a:buClr>
                <a:srgbClr val="002147"/>
              </a:buClr>
              <a:buNone/>
              <a:defRPr/>
            </a:pPr>
            <a:endParaRPr lang="en-US" dirty="0">
              <a:latin typeface="+mj-lt"/>
            </a:endParaRPr>
          </a:p>
          <a:p>
            <a:pPr lvl="1" algn="ctr">
              <a:lnSpc>
                <a:spcPct val="90000"/>
              </a:lnSpc>
              <a:buClr>
                <a:srgbClr val="002147"/>
              </a:buClr>
              <a:buNone/>
              <a:defRPr/>
            </a:pPr>
            <a:endParaRPr lang="en-US" dirty="0">
              <a:latin typeface="+mj-lt"/>
            </a:endParaRPr>
          </a:p>
          <a:p>
            <a:pPr lvl="1" algn="ctr">
              <a:lnSpc>
                <a:spcPct val="90000"/>
              </a:lnSpc>
              <a:buClr>
                <a:srgbClr val="002147"/>
              </a:buClr>
              <a:buNone/>
              <a:defRPr/>
            </a:pPr>
            <a:endParaRPr lang="en-US" dirty="0">
              <a:latin typeface="+mj-lt"/>
            </a:endParaRPr>
          </a:p>
          <a:p>
            <a:pPr lvl="1" algn="ctr">
              <a:lnSpc>
                <a:spcPct val="90000"/>
              </a:lnSpc>
              <a:buNone/>
              <a:defRPr/>
            </a:pPr>
            <a:endParaRPr lang="en-US" dirty="0">
              <a:latin typeface="+mj-lt"/>
            </a:endParaRPr>
          </a:p>
          <a:p>
            <a:pPr lvl="1" algn="ctr">
              <a:lnSpc>
                <a:spcPct val="90000"/>
              </a:lnSpc>
              <a:buNone/>
              <a:defRPr/>
            </a:pPr>
            <a:endParaRPr lang="en-US" sz="2400" b="1" dirty="0">
              <a:latin typeface="+mj-lt"/>
            </a:endParaRPr>
          </a:p>
          <a:p>
            <a:pPr lvl="1" algn="ctr">
              <a:lnSpc>
                <a:spcPct val="90000"/>
              </a:lnSpc>
              <a:buNone/>
              <a:defRPr/>
            </a:pPr>
            <a:endParaRPr lang="en-US" sz="2400" b="1" dirty="0">
              <a:latin typeface="+mj-lt"/>
            </a:endParaRPr>
          </a:p>
          <a:p>
            <a:pPr lvl="1" algn="ctr">
              <a:lnSpc>
                <a:spcPct val="90000"/>
              </a:lnSpc>
              <a:buNone/>
              <a:defRPr/>
            </a:pPr>
            <a:endParaRPr lang="en-US" sz="2400" b="1" dirty="0">
              <a:latin typeface="+mj-lt"/>
            </a:endParaRPr>
          </a:p>
          <a:p>
            <a:pPr marL="0" lvl="1" indent="0" algn="ctr">
              <a:lnSpc>
                <a:spcPct val="90000"/>
              </a:lnSpc>
              <a:buNone/>
              <a:defRPr/>
            </a:pPr>
            <a:r>
              <a:rPr lang="en-US" b="1" dirty="0">
                <a:latin typeface="Roboto Condensed" panose="02000000000000000000" pitchFamily="2" charset="0"/>
                <a:ea typeface="Roboto Condensed" panose="02000000000000000000" pitchFamily="2" charset="0"/>
              </a:rPr>
              <a:t>All elections are effective for a 12-month period beginning </a:t>
            </a:r>
            <a:r>
              <a:rPr lang="en-US" b="1" u="sng" dirty="0">
                <a:latin typeface="Roboto Condensed" panose="02000000000000000000" pitchFamily="2" charset="0"/>
                <a:ea typeface="Roboto Condensed" panose="02000000000000000000" pitchFamily="2" charset="0"/>
              </a:rPr>
              <a:t>January 1</a:t>
            </a:r>
            <a:r>
              <a:rPr lang="en-US" b="1" u="sng" baseline="30000" dirty="0">
                <a:latin typeface="Roboto Condensed" panose="02000000000000000000" pitchFamily="2" charset="0"/>
                <a:ea typeface="Roboto Condensed" panose="02000000000000000000" pitchFamily="2" charset="0"/>
              </a:rPr>
              <a:t>st</a:t>
            </a:r>
            <a:r>
              <a:rPr lang="en-US" b="1" u="sng" dirty="0">
                <a:latin typeface="Roboto Condensed" panose="02000000000000000000" pitchFamily="2" charset="0"/>
                <a:ea typeface="Roboto Condensed" panose="02000000000000000000" pitchFamily="2" charset="0"/>
              </a:rPr>
              <a:t>, 2026</a:t>
            </a:r>
            <a:endParaRPr lang="en-US" b="1" strike="sngStrike" dirty="0">
              <a:latin typeface="Roboto Condensed" panose="02000000000000000000" pitchFamily="2" charset="0"/>
              <a:ea typeface="Roboto Condensed" panose="02000000000000000000" pitchFamily="2" charset="0"/>
            </a:endParaRPr>
          </a:p>
        </p:txBody>
      </p:sp>
      <p:grpSp>
        <p:nvGrpSpPr>
          <p:cNvPr id="15" name="Group 14"/>
          <p:cNvGrpSpPr/>
          <p:nvPr/>
        </p:nvGrpSpPr>
        <p:grpSpPr>
          <a:xfrm>
            <a:off x="1392489" y="2280581"/>
            <a:ext cx="2357403" cy="2152903"/>
            <a:chOff x="7008067" y="1741763"/>
            <a:chExt cx="2357403" cy="2152903"/>
          </a:xfrm>
          <a:solidFill>
            <a:schemeClr val="tx1"/>
          </a:solidFill>
        </p:grpSpPr>
        <p:sp>
          <p:nvSpPr>
            <p:cNvPr id="10" name="Rectangle 9"/>
            <p:cNvSpPr/>
            <p:nvPr/>
          </p:nvSpPr>
          <p:spPr bwMode="auto">
            <a:xfrm>
              <a:off x="7008067" y="1741763"/>
              <a:ext cx="2357403" cy="2152903"/>
            </a:xfrm>
            <a:prstGeom prst="rect">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Roboto Condensed" panose="02000000000000000000" pitchFamily="2" charset="0"/>
                <a:ea typeface="Roboto Condensed" panose="02000000000000000000" pitchFamily="2" charset="0"/>
              </a:endParaRPr>
            </a:p>
          </p:txBody>
        </p:sp>
        <p:sp>
          <p:nvSpPr>
            <p:cNvPr id="5" name="Rectangle 4"/>
            <p:cNvSpPr/>
            <p:nvPr/>
          </p:nvSpPr>
          <p:spPr>
            <a:xfrm>
              <a:off x="7104865" y="2050747"/>
              <a:ext cx="2074334" cy="1255728"/>
            </a:xfrm>
            <a:prstGeom prst="rect">
              <a:avLst/>
            </a:prstGeom>
            <a:grpFill/>
          </p:spPr>
          <p:txBody>
            <a:bodyPr wrap="square">
              <a:spAutoFit/>
            </a:bodyPr>
            <a:lstStyle/>
            <a:p>
              <a:pPr marL="6350" lvl="1">
                <a:lnSpc>
                  <a:spcPct val="90000"/>
                </a:lnSpc>
                <a:buClr>
                  <a:srgbClr val="002147"/>
                </a:buClr>
                <a:defRPr/>
              </a:pPr>
              <a:r>
                <a:rPr lang="en-US" sz="2800" dirty="0">
                  <a:solidFill>
                    <a:schemeClr val="bg1"/>
                  </a:solidFill>
                  <a:latin typeface="Roboto Condensed" panose="02000000000000000000" pitchFamily="2" charset="0"/>
                  <a:ea typeface="Roboto Condensed" panose="02000000000000000000" pitchFamily="2" charset="0"/>
                </a:rPr>
                <a:t>Enroll in, Add or change coverage</a:t>
              </a:r>
            </a:p>
          </p:txBody>
        </p:sp>
      </p:grpSp>
      <p:grpSp>
        <p:nvGrpSpPr>
          <p:cNvPr id="14" name="Group 13"/>
          <p:cNvGrpSpPr/>
          <p:nvPr/>
        </p:nvGrpSpPr>
        <p:grpSpPr>
          <a:xfrm>
            <a:off x="5852896" y="2280581"/>
            <a:ext cx="2357403" cy="2152903"/>
            <a:chOff x="3374464" y="2280579"/>
            <a:chExt cx="2357403" cy="2152903"/>
          </a:xfrm>
          <a:solidFill>
            <a:srgbClr val="FF5F00"/>
          </a:solidFill>
        </p:grpSpPr>
        <p:sp>
          <p:nvSpPr>
            <p:cNvPr id="11" name="Rectangle 10"/>
            <p:cNvSpPr/>
            <p:nvPr/>
          </p:nvSpPr>
          <p:spPr bwMode="auto">
            <a:xfrm>
              <a:off x="3374464" y="2280579"/>
              <a:ext cx="2357403" cy="2152903"/>
            </a:xfrm>
            <a:prstGeom prst="rect">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Roboto Condensed" panose="02000000000000000000" pitchFamily="2" charset="0"/>
                <a:ea typeface="Roboto Condensed" panose="02000000000000000000" pitchFamily="2" charset="0"/>
              </a:endParaRPr>
            </a:p>
          </p:txBody>
        </p:sp>
        <p:sp>
          <p:nvSpPr>
            <p:cNvPr id="13" name="Rectangle 12"/>
            <p:cNvSpPr/>
            <p:nvPr/>
          </p:nvSpPr>
          <p:spPr>
            <a:xfrm>
              <a:off x="3488639" y="2729166"/>
              <a:ext cx="2129054" cy="867930"/>
            </a:xfrm>
            <a:prstGeom prst="rect">
              <a:avLst/>
            </a:prstGeom>
            <a:grpFill/>
          </p:spPr>
          <p:txBody>
            <a:bodyPr wrap="square">
              <a:spAutoFit/>
            </a:bodyPr>
            <a:lstStyle/>
            <a:p>
              <a:pPr marL="6350" lvl="1">
                <a:lnSpc>
                  <a:spcPct val="90000"/>
                </a:lnSpc>
                <a:buClr>
                  <a:srgbClr val="002147"/>
                </a:buClr>
                <a:defRPr/>
              </a:pPr>
              <a:r>
                <a:rPr lang="en-US" sz="2800" dirty="0">
                  <a:solidFill>
                    <a:schemeClr val="bg1"/>
                  </a:solidFill>
                  <a:latin typeface="Roboto Condensed" panose="02000000000000000000" pitchFamily="2" charset="0"/>
                  <a:ea typeface="Roboto Condensed" panose="02000000000000000000" pitchFamily="2" charset="0"/>
                </a:rPr>
                <a:t>Add or delete dependents</a:t>
              </a:r>
            </a:p>
          </p:txBody>
        </p:sp>
      </p:grpSp>
      <p:grpSp>
        <p:nvGrpSpPr>
          <p:cNvPr id="18" name="Graphic 1610">
            <a:extLst>
              <a:ext uri="{FF2B5EF4-FFF2-40B4-BE49-F238E27FC236}">
                <a16:creationId xmlns:a16="http://schemas.microsoft.com/office/drawing/2014/main" id="{D605EF68-5EAC-A642-96BA-4085411E4D44}"/>
              </a:ext>
            </a:extLst>
          </p:cNvPr>
          <p:cNvGrpSpPr>
            <a:grpSpLocks noChangeAspect="1"/>
          </p:cNvGrpSpPr>
          <p:nvPr/>
        </p:nvGrpSpPr>
        <p:grpSpPr>
          <a:xfrm>
            <a:off x="527312" y="545126"/>
            <a:ext cx="667910" cy="640080"/>
            <a:chOff x="11172129" y="4638167"/>
            <a:chExt cx="365125" cy="349911"/>
          </a:xfrm>
          <a:solidFill>
            <a:schemeClr val="tx1"/>
          </a:solidFill>
        </p:grpSpPr>
        <p:sp>
          <p:nvSpPr>
            <p:cNvPr id="19" name="Freeform 18">
              <a:extLst>
                <a:ext uri="{FF2B5EF4-FFF2-40B4-BE49-F238E27FC236}">
                  <a16:creationId xmlns:a16="http://schemas.microsoft.com/office/drawing/2014/main" id="{D7F2D038-456A-0044-8E5B-94EAD4F22699}"/>
                </a:ext>
              </a:extLst>
            </p:cNvPr>
            <p:cNvSpPr/>
            <p:nvPr/>
          </p:nvSpPr>
          <p:spPr>
            <a:xfrm>
              <a:off x="11293837" y="4805515"/>
              <a:ext cx="136921" cy="106494"/>
            </a:xfrm>
            <a:custGeom>
              <a:avLst/>
              <a:gdLst>
                <a:gd name="connsiteX0" fmla="*/ 34991 w 136921"/>
                <a:gd name="connsiteY0" fmla="*/ 101931 h 106494"/>
                <a:gd name="connsiteX1" fmla="*/ 45641 w 136921"/>
                <a:gd name="connsiteY1" fmla="*/ 106495 h 106494"/>
                <a:gd name="connsiteX2" fmla="*/ 56290 w 136921"/>
                <a:gd name="connsiteY2" fmla="*/ 101931 h 106494"/>
                <a:gd name="connsiteX3" fmla="*/ 132358 w 136921"/>
                <a:gd name="connsiteY3" fmla="*/ 25863 h 106494"/>
                <a:gd name="connsiteX4" fmla="*/ 132358 w 136921"/>
                <a:gd name="connsiteY4" fmla="*/ 4564 h 106494"/>
                <a:gd name="connsiteX5" fmla="*/ 111059 w 136921"/>
                <a:gd name="connsiteY5" fmla="*/ 4564 h 106494"/>
                <a:gd name="connsiteX6" fmla="*/ 45641 w 136921"/>
                <a:gd name="connsiteY6" fmla="*/ 69982 h 106494"/>
                <a:gd name="connsiteX7" fmla="*/ 25863 w 136921"/>
                <a:gd name="connsiteY7" fmla="*/ 50205 h 106494"/>
                <a:gd name="connsiteX8" fmla="*/ 4564 w 136921"/>
                <a:gd name="connsiteY8" fmla="*/ 50205 h 106494"/>
                <a:gd name="connsiteX9" fmla="*/ 4564 w 136921"/>
                <a:gd name="connsiteY9" fmla="*/ 71504 h 106494"/>
                <a:gd name="connsiteX10" fmla="*/ 34991 w 136921"/>
                <a:gd name="connsiteY10" fmla="*/ 101931 h 1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21" h="106494">
                  <a:moveTo>
                    <a:pt x="34991" y="101931"/>
                  </a:moveTo>
                  <a:cubicBezTo>
                    <a:pt x="38034" y="104973"/>
                    <a:pt x="42598" y="106495"/>
                    <a:pt x="45641" y="106495"/>
                  </a:cubicBezTo>
                  <a:cubicBezTo>
                    <a:pt x="48683" y="106495"/>
                    <a:pt x="53247" y="104973"/>
                    <a:pt x="56290" y="101931"/>
                  </a:cubicBezTo>
                  <a:lnTo>
                    <a:pt x="132358" y="25863"/>
                  </a:lnTo>
                  <a:cubicBezTo>
                    <a:pt x="138443" y="19778"/>
                    <a:pt x="138443" y="10649"/>
                    <a:pt x="132358" y="4564"/>
                  </a:cubicBezTo>
                  <a:cubicBezTo>
                    <a:pt x="126272" y="-1521"/>
                    <a:pt x="117144" y="-1521"/>
                    <a:pt x="111059" y="4564"/>
                  </a:cubicBezTo>
                  <a:lnTo>
                    <a:pt x="45641" y="69982"/>
                  </a:lnTo>
                  <a:lnTo>
                    <a:pt x="25863" y="50205"/>
                  </a:lnTo>
                  <a:cubicBezTo>
                    <a:pt x="19778" y="44119"/>
                    <a:pt x="10649" y="44119"/>
                    <a:pt x="4564" y="50205"/>
                  </a:cubicBezTo>
                  <a:cubicBezTo>
                    <a:pt x="-1521" y="56290"/>
                    <a:pt x="-1521" y="65418"/>
                    <a:pt x="4564" y="71504"/>
                  </a:cubicBezTo>
                  <a:lnTo>
                    <a:pt x="34991" y="101931"/>
                  </a:lnTo>
                  <a:close/>
                </a:path>
              </a:pathLst>
            </a:custGeom>
            <a:grpFill/>
            <a:ln w="15081"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79B70B7E-D527-724F-82A0-05674022866C}"/>
                </a:ext>
              </a:extLst>
            </p:cNvPr>
            <p:cNvSpPr/>
            <p:nvPr/>
          </p:nvSpPr>
          <p:spPr>
            <a:xfrm>
              <a:off x="11172129" y="4638167"/>
              <a:ext cx="365125" cy="349911"/>
            </a:xfrm>
            <a:custGeom>
              <a:avLst/>
              <a:gdLst>
                <a:gd name="connsiteX0" fmla="*/ 319484 w 365125"/>
                <a:gd name="connsiteY0" fmla="*/ 30427 h 349911"/>
                <a:gd name="connsiteX1" fmla="*/ 289057 w 365125"/>
                <a:gd name="connsiteY1" fmla="*/ 30427 h 349911"/>
                <a:gd name="connsiteX2" fmla="*/ 289057 w 365125"/>
                <a:gd name="connsiteY2" fmla="*/ 15214 h 349911"/>
                <a:gd name="connsiteX3" fmla="*/ 273844 w 365125"/>
                <a:gd name="connsiteY3" fmla="*/ 0 h 349911"/>
                <a:gd name="connsiteX4" fmla="*/ 258630 w 365125"/>
                <a:gd name="connsiteY4" fmla="*/ 15214 h 349911"/>
                <a:gd name="connsiteX5" fmla="*/ 258630 w 365125"/>
                <a:gd name="connsiteY5" fmla="*/ 30427 h 349911"/>
                <a:gd name="connsiteX6" fmla="*/ 106495 w 365125"/>
                <a:gd name="connsiteY6" fmla="*/ 30427 h 349911"/>
                <a:gd name="connsiteX7" fmla="*/ 106495 w 365125"/>
                <a:gd name="connsiteY7" fmla="*/ 15214 h 349911"/>
                <a:gd name="connsiteX8" fmla="*/ 91281 w 365125"/>
                <a:gd name="connsiteY8" fmla="*/ 0 h 349911"/>
                <a:gd name="connsiteX9" fmla="*/ 76068 w 365125"/>
                <a:gd name="connsiteY9" fmla="*/ 15214 h 349911"/>
                <a:gd name="connsiteX10" fmla="*/ 76068 w 365125"/>
                <a:gd name="connsiteY10" fmla="*/ 30427 h 349911"/>
                <a:gd name="connsiteX11" fmla="*/ 45641 w 365125"/>
                <a:gd name="connsiteY11" fmla="*/ 30427 h 349911"/>
                <a:gd name="connsiteX12" fmla="*/ 0 w 365125"/>
                <a:gd name="connsiteY12" fmla="*/ 76068 h 349911"/>
                <a:gd name="connsiteX13" fmla="*/ 0 w 365125"/>
                <a:gd name="connsiteY13" fmla="*/ 304271 h 349911"/>
                <a:gd name="connsiteX14" fmla="*/ 45641 w 365125"/>
                <a:gd name="connsiteY14" fmla="*/ 349911 h 349911"/>
                <a:gd name="connsiteX15" fmla="*/ 319484 w 365125"/>
                <a:gd name="connsiteY15" fmla="*/ 349911 h 349911"/>
                <a:gd name="connsiteX16" fmla="*/ 365125 w 365125"/>
                <a:gd name="connsiteY16" fmla="*/ 304271 h 349911"/>
                <a:gd name="connsiteX17" fmla="*/ 365125 w 365125"/>
                <a:gd name="connsiteY17" fmla="*/ 76068 h 349911"/>
                <a:gd name="connsiteX18" fmla="*/ 319484 w 365125"/>
                <a:gd name="connsiteY18" fmla="*/ 30427 h 349911"/>
                <a:gd name="connsiteX19" fmla="*/ 334698 w 365125"/>
                <a:gd name="connsiteY19" fmla="*/ 304271 h 349911"/>
                <a:gd name="connsiteX20" fmla="*/ 319484 w 365125"/>
                <a:gd name="connsiteY20" fmla="*/ 319484 h 349911"/>
                <a:gd name="connsiteX21" fmla="*/ 45641 w 365125"/>
                <a:gd name="connsiteY21" fmla="*/ 319484 h 349911"/>
                <a:gd name="connsiteX22" fmla="*/ 30427 w 365125"/>
                <a:gd name="connsiteY22" fmla="*/ 304271 h 349911"/>
                <a:gd name="connsiteX23" fmla="*/ 30427 w 365125"/>
                <a:gd name="connsiteY23" fmla="*/ 136922 h 349911"/>
                <a:gd name="connsiteX24" fmla="*/ 334698 w 365125"/>
                <a:gd name="connsiteY24" fmla="*/ 136922 h 349911"/>
                <a:gd name="connsiteX25" fmla="*/ 334698 w 365125"/>
                <a:gd name="connsiteY25" fmla="*/ 304271 h 349911"/>
                <a:gd name="connsiteX26" fmla="*/ 334698 w 365125"/>
                <a:gd name="connsiteY26" fmla="*/ 106495 h 349911"/>
                <a:gd name="connsiteX27" fmla="*/ 30427 w 365125"/>
                <a:gd name="connsiteY27" fmla="*/ 106495 h 349911"/>
                <a:gd name="connsiteX28" fmla="*/ 30427 w 365125"/>
                <a:gd name="connsiteY28" fmla="*/ 76068 h 349911"/>
                <a:gd name="connsiteX29" fmla="*/ 45641 w 365125"/>
                <a:gd name="connsiteY29" fmla="*/ 60854 h 349911"/>
                <a:gd name="connsiteX30" fmla="*/ 76068 w 365125"/>
                <a:gd name="connsiteY30" fmla="*/ 60854 h 349911"/>
                <a:gd name="connsiteX31" fmla="*/ 91281 w 365125"/>
                <a:gd name="connsiteY31" fmla="*/ 76068 h 349911"/>
                <a:gd name="connsiteX32" fmla="*/ 106495 w 365125"/>
                <a:gd name="connsiteY32" fmla="*/ 60854 h 349911"/>
                <a:gd name="connsiteX33" fmla="*/ 258630 w 365125"/>
                <a:gd name="connsiteY33" fmla="*/ 60854 h 349911"/>
                <a:gd name="connsiteX34" fmla="*/ 273844 w 365125"/>
                <a:gd name="connsiteY34" fmla="*/ 76068 h 349911"/>
                <a:gd name="connsiteX35" fmla="*/ 289057 w 365125"/>
                <a:gd name="connsiteY35" fmla="*/ 60854 h 349911"/>
                <a:gd name="connsiteX36" fmla="*/ 319484 w 365125"/>
                <a:gd name="connsiteY36" fmla="*/ 60854 h 349911"/>
                <a:gd name="connsiteX37" fmla="*/ 334698 w 365125"/>
                <a:gd name="connsiteY37" fmla="*/ 76068 h 349911"/>
                <a:gd name="connsiteX38" fmla="*/ 334698 w 365125"/>
                <a:gd name="connsiteY38" fmla="*/ 106495 h 34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125" h="349911">
                  <a:moveTo>
                    <a:pt x="319484" y="30427"/>
                  </a:moveTo>
                  <a:lnTo>
                    <a:pt x="289057" y="30427"/>
                  </a:lnTo>
                  <a:lnTo>
                    <a:pt x="289057" y="15214"/>
                  </a:lnTo>
                  <a:cubicBezTo>
                    <a:pt x="289057" y="6085"/>
                    <a:pt x="282972" y="0"/>
                    <a:pt x="273844" y="0"/>
                  </a:cubicBezTo>
                  <a:cubicBezTo>
                    <a:pt x="264716" y="0"/>
                    <a:pt x="258630" y="6085"/>
                    <a:pt x="258630" y="15214"/>
                  </a:cubicBezTo>
                  <a:lnTo>
                    <a:pt x="258630" y="30427"/>
                  </a:lnTo>
                  <a:lnTo>
                    <a:pt x="106495" y="30427"/>
                  </a:lnTo>
                  <a:lnTo>
                    <a:pt x="106495" y="15214"/>
                  </a:lnTo>
                  <a:cubicBezTo>
                    <a:pt x="106495" y="6085"/>
                    <a:pt x="100409" y="0"/>
                    <a:pt x="91281" y="0"/>
                  </a:cubicBezTo>
                  <a:cubicBezTo>
                    <a:pt x="82153" y="0"/>
                    <a:pt x="76068" y="6085"/>
                    <a:pt x="76068" y="15214"/>
                  </a:cubicBezTo>
                  <a:lnTo>
                    <a:pt x="76068" y="30427"/>
                  </a:lnTo>
                  <a:lnTo>
                    <a:pt x="45641" y="30427"/>
                  </a:lnTo>
                  <a:cubicBezTo>
                    <a:pt x="19778" y="30427"/>
                    <a:pt x="0" y="50205"/>
                    <a:pt x="0" y="76068"/>
                  </a:cubicBezTo>
                  <a:lnTo>
                    <a:pt x="0" y="304271"/>
                  </a:lnTo>
                  <a:cubicBezTo>
                    <a:pt x="0" y="330134"/>
                    <a:pt x="19778" y="349911"/>
                    <a:pt x="45641" y="349911"/>
                  </a:cubicBezTo>
                  <a:lnTo>
                    <a:pt x="319484" y="349911"/>
                  </a:lnTo>
                  <a:cubicBezTo>
                    <a:pt x="345347" y="349911"/>
                    <a:pt x="365125" y="330134"/>
                    <a:pt x="365125" y="304271"/>
                  </a:cubicBezTo>
                  <a:lnTo>
                    <a:pt x="365125" y="76068"/>
                  </a:lnTo>
                  <a:cubicBezTo>
                    <a:pt x="365125" y="50205"/>
                    <a:pt x="345347" y="30427"/>
                    <a:pt x="319484" y="30427"/>
                  </a:cubicBezTo>
                  <a:close/>
                  <a:moveTo>
                    <a:pt x="334698" y="304271"/>
                  </a:moveTo>
                  <a:cubicBezTo>
                    <a:pt x="334698" y="313399"/>
                    <a:pt x="328613" y="319484"/>
                    <a:pt x="319484" y="319484"/>
                  </a:cubicBezTo>
                  <a:lnTo>
                    <a:pt x="45641" y="319484"/>
                  </a:lnTo>
                  <a:cubicBezTo>
                    <a:pt x="36513" y="319484"/>
                    <a:pt x="30427" y="313399"/>
                    <a:pt x="30427" y="304271"/>
                  </a:cubicBezTo>
                  <a:lnTo>
                    <a:pt x="30427" y="136922"/>
                  </a:lnTo>
                  <a:lnTo>
                    <a:pt x="334698" y="136922"/>
                  </a:lnTo>
                  <a:lnTo>
                    <a:pt x="334698" y="304271"/>
                  </a:lnTo>
                  <a:close/>
                  <a:moveTo>
                    <a:pt x="334698" y="106495"/>
                  </a:moveTo>
                  <a:lnTo>
                    <a:pt x="30427" y="106495"/>
                  </a:lnTo>
                  <a:lnTo>
                    <a:pt x="30427" y="76068"/>
                  </a:lnTo>
                  <a:cubicBezTo>
                    <a:pt x="30427" y="66940"/>
                    <a:pt x="36513" y="60854"/>
                    <a:pt x="45641" y="60854"/>
                  </a:cubicBezTo>
                  <a:lnTo>
                    <a:pt x="76068" y="60854"/>
                  </a:lnTo>
                  <a:cubicBezTo>
                    <a:pt x="76068" y="69982"/>
                    <a:pt x="82153" y="76068"/>
                    <a:pt x="91281" y="76068"/>
                  </a:cubicBezTo>
                  <a:cubicBezTo>
                    <a:pt x="100409" y="76068"/>
                    <a:pt x="106495" y="69982"/>
                    <a:pt x="106495" y="60854"/>
                  </a:cubicBezTo>
                  <a:lnTo>
                    <a:pt x="258630" y="60854"/>
                  </a:lnTo>
                  <a:cubicBezTo>
                    <a:pt x="258630" y="69982"/>
                    <a:pt x="264716" y="76068"/>
                    <a:pt x="273844" y="76068"/>
                  </a:cubicBezTo>
                  <a:cubicBezTo>
                    <a:pt x="282972" y="76068"/>
                    <a:pt x="289057" y="69982"/>
                    <a:pt x="289057" y="60854"/>
                  </a:cubicBezTo>
                  <a:lnTo>
                    <a:pt x="319484" y="60854"/>
                  </a:lnTo>
                  <a:cubicBezTo>
                    <a:pt x="328613" y="60854"/>
                    <a:pt x="334698" y="66940"/>
                    <a:pt x="334698" y="76068"/>
                  </a:cubicBezTo>
                  <a:lnTo>
                    <a:pt x="334698" y="106495"/>
                  </a:lnTo>
                  <a:close/>
                </a:path>
              </a:pathLst>
            </a:custGeom>
            <a:grpFill/>
            <a:ln w="1508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748644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40190" y="472098"/>
            <a:ext cx="7322262" cy="457200"/>
          </a:xfrm>
          <a:prstGeom prst="rect">
            <a:avLst/>
          </a:prstGeom>
        </p:spPr>
        <p:txBody>
          <a:bodyPr/>
          <a:lstStyle>
            <a:lvl1pPr algn="l" rtl="0" eaLnBrk="1" fontAlgn="base" hangingPunct="1">
              <a:lnSpc>
                <a:spcPct val="83000"/>
              </a:lnSpc>
              <a:spcBef>
                <a:spcPct val="0"/>
              </a:spcBef>
              <a:spcAft>
                <a:spcPct val="0"/>
              </a:spcAft>
              <a:defRPr sz="4400" b="0" i="0" cap="all" spc="50" baseline="0">
                <a:solidFill>
                  <a:schemeClr val="accent1"/>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a:lstStyle>
          <a:p>
            <a:r>
              <a:rPr lang="en-US" kern="0" cap="none" dirty="0">
                <a:solidFill>
                  <a:srgbClr val="FF5F00"/>
                </a:solidFill>
                <a:effectLst/>
                <a:latin typeface="Roboto Condensed" panose="02000000000000000000" pitchFamily="2" charset="0"/>
                <a:ea typeface="Roboto Condensed" panose="02000000000000000000" pitchFamily="2" charset="0"/>
              </a:rPr>
              <a:t>Identity Theft &amp; Legal Plan</a:t>
            </a:r>
          </a:p>
        </p:txBody>
      </p:sp>
      <p:sp>
        <p:nvSpPr>
          <p:cNvPr id="36" name="Graphic 2532">
            <a:extLst>
              <a:ext uri="{FF2B5EF4-FFF2-40B4-BE49-F238E27FC236}">
                <a16:creationId xmlns:a16="http://schemas.microsoft.com/office/drawing/2014/main" id="{16302251-2F8B-FE49-AEA8-78CBEC049BDC}"/>
              </a:ext>
            </a:extLst>
          </p:cNvPr>
          <p:cNvSpPr>
            <a:spLocks noChangeAspect="1"/>
          </p:cNvSpPr>
          <p:nvPr/>
        </p:nvSpPr>
        <p:spPr>
          <a:xfrm>
            <a:off x="462559" y="432479"/>
            <a:ext cx="676656" cy="676656"/>
          </a:xfrm>
          <a:custGeom>
            <a:avLst/>
            <a:gdLst>
              <a:gd name="connsiteX0" fmla="*/ 324048 w 334697"/>
              <a:gd name="connsiteY0" fmla="*/ 45641 h 334697"/>
              <a:gd name="connsiteX1" fmla="*/ 171913 w 334697"/>
              <a:gd name="connsiteY1" fmla="*/ 0 h 334697"/>
              <a:gd name="connsiteX2" fmla="*/ 162785 w 334697"/>
              <a:gd name="connsiteY2" fmla="*/ 0 h 334697"/>
              <a:gd name="connsiteX3" fmla="*/ 10649 w 334697"/>
              <a:gd name="connsiteY3" fmla="*/ 45641 h 334697"/>
              <a:gd name="connsiteX4" fmla="*/ 0 w 334697"/>
              <a:gd name="connsiteY4" fmla="*/ 60854 h 334697"/>
              <a:gd name="connsiteX5" fmla="*/ 161264 w 334697"/>
              <a:gd name="connsiteY5" fmla="*/ 333177 h 334697"/>
              <a:gd name="connsiteX6" fmla="*/ 167349 w 334697"/>
              <a:gd name="connsiteY6" fmla="*/ 334698 h 334697"/>
              <a:gd name="connsiteX7" fmla="*/ 173434 w 334697"/>
              <a:gd name="connsiteY7" fmla="*/ 333177 h 334697"/>
              <a:gd name="connsiteX8" fmla="*/ 334698 w 334697"/>
              <a:gd name="connsiteY8" fmla="*/ 60854 h 334697"/>
              <a:gd name="connsiteX9" fmla="*/ 324048 w 334697"/>
              <a:gd name="connsiteY9" fmla="*/ 45641 h 334697"/>
              <a:gd name="connsiteX10" fmla="*/ 167349 w 334697"/>
              <a:gd name="connsiteY10" fmla="*/ 302749 h 334697"/>
              <a:gd name="connsiteX11" fmla="*/ 30427 w 334697"/>
              <a:gd name="connsiteY11" fmla="*/ 71504 h 334697"/>
              <a:gd name="connsiteX12" fmla="*/ 167349 w 334697"/>
              <a:gd name="connsiteY12" fmla="*/ 30427 h 334697"/>
              <a:gd name="connsiteX13" fmla="*/ 304271 w 334697"/>
              <a:gd name="connsiteY13" fmla="*/ 71504 h 334697"/>
              <a:gd name="connsiteX14" fmla="*/ 167349 w 334697"/>
              <a:gd name="connsiteY14" fmla="*/ 302749 h 33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4697" h="334697">
                <a:moveTo>
                  <a:pt x="324048" y="45641"/>
                </a:moveTo>
                <a:lnTo>
                  <a:pt x="171913" y="0"/>
                </a:lnTo>
                <a:cubicBezTo>
                  <a:pt x="168870" y="0"/>
                  <a:pt x="165828" y="0"/>
                  <a:pt x="162785" y="0"/>
                </a:cubicBezTo>
                <a:lnTo>
                  <a:pt x="10649" y="45641"/>
                </a:lnTo>
                <a:cubicBezTo>
                  <a:pt x="4564" y="48683"/>
                  <a:pt x="0" y="54769"/>
                  <a:pt x="0" y="60854"/>
                </a:cubicBezTo>
                <a:cubicBezTo>
                  <a:pt x="0" y="266237"/>
                  <a:pt x="159742" y="333177"/>
                  <a:pt x="161264" y="333177"/>
                </a:cubicBezTo>
                <a:cubicBezTo>
                  <a:pt x="162785" y="333177"/>
                  <a:pt x="164306" y="334698"/>
                  <a:pt x="167349" y="334698"/>
                </a:cubicBezTo>
                <a:cubicBezTo>
                  <a:pt x="170392" y="334698"/>
                  <a:pt x="171913" y="334698"/>
                  <a:pt x="173434" y="333177"/>
                </a:cubicBezTo>
                <a:cubicBezTo>
                  <a:pt x="174956" y="333177"/>
                  <a:pt x="334698" y="266237"/>
                  <a:pt x="334698" y="60854"/>
                </a:cubicBezTo>
                <a:cubicBezTo>
                  <a:pt x="334698" y="54769"/>
                  <a:pt x="330134" y="48683"/>
                  <a:pt x="324048" y="45641"/>
                </a:cubicBezTo>
                <a:close/>
                <a:moveTo>
                  <a:pt x="167349" y="302749"/>
                </a:moveTo>
                <a:cubicBezTo>
                  <a:pt x="141486" y="290579"/>
                  <a:pt x="34991" y="228203"/>
                  <a:pt x="30427" y="71504"/>
                </a:cubicBezTo>
                <a:lnTo>
                  <a:pt x="167349" y="30427"/>
                </a:lnTo>
                <a:lnTo>
                  <a:pt x="304271" y="71504"/>
                </a:lnTo>
                <a:cubicBezTo>
                  <a:pt x="299707" y="229724"/>
                  <a:pt x="193212" y="290579"/>
                  <a:pt x="167349" y="302749"/>
                </a:cubicBezTo>
                <a:close/>
              </a:path>
            </a:pathLst>
          </a:custGeom>
          <a:solidFill>
            <a:schemeClr val="tx1"/>
          </a:solid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5672" t="51011" r="6020" b="16134"/>
          <a:stretch/>
        </p:blipFill>
        <p:spPr>
          <a:xfrm>
            <a:off x="462559" y="1207148"/>
            <a:ext cx="8681441" cy="4140201"/>
          </a:xfrm>
          <a:prstGeom prst="rect">
            <a:avLst/>
          </a:prstGeom>
        </p:spPr>
      </p:pic>
      <p:sp>
        <p:nvSpPr>
          <p:cNvPr id="3" name="Rectangle 2"/>
          <p:cNvSpPr/>
          <p:nvPr/>
        </p:nvSpPr>
        <p:spPr>
          <a:xfrm>
            <a:off x="462559" y="5445362"/>
            <a:ext cx="8681441" cy="1415772"/>
          </a:xfrm>
          <a:prstGeom prst="rect">
            <a:avLst/>
          </a:prstGeom>
        </p:spPr>
        <p:txBody>
          <a:bodyPr wrap="square">
            <a:spAutoFit/>
          </a:bodyPr>
          <a:lstStyle/>
          <a:p>
            <a:r>
              <a:rPr lang="en-US" dirty="0">
                <a:solidFill>
                  <a:schemeClr val="tx1">
                    <a:lumMod val="75000"/>
                    <a:lumOff val="25000"/>
                  </a:schemeClr>
                </a:solidFill>
                <a:latin typeface="Roboto Condensed" panose="02000000000000000000" pitchFamily="2" charset="0"/>
                <a:ea typeface="Roboto Condensed" panose="02000000000000000000" pitchFamily="2" charset="0"/>
              </a:rPr>
              <a:t>Legal Care: Gain access to a nationwide of plan attorneys. Includes nine legal services at no additional charge (e.g., simple will) and discounted rates for other legal services.</a:t>
            </a:r>
          </a:p>
          <a:p>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r>
              <a:rPr lang="en-US" i="1" dirty="0">
                <a:solidFill>
                  <a:schemeClr val="tx1">
                    <a:lumMod val="75000"/>
                    <a:lumOff val="25000"/>
                  </a:schemeClr>
                </a:solidFill>
                <a:latin typeface="Roboto Condensed" panose="02000000000000000000" pitchFamily="2" charset="0"/>
                <a:ea typeface="Roboto Condensed" panose="02000000000000000000" pitchFamily="2" charset="0"/>
              </a:rPr>
              <a:t> *Premiums are billed directly to you not through payroll deductions</a:t>
            </a:r>
          </a:p>
        </p:txBody>
      </p:sp>
    </p:spTree>
    <p:extLst>
      <p:ext uri="{BB962C8B-B14F-4D97-AF65-F5344CB8AC3E}">
        <p14:creationId xmlns:p14="http://schemas.microsoft.com/office/powerpoint/2010/main" val="1676168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98944" y="473116"/>
            <a:ext cx="7610840" cy="457200"/>
          </a:xfrm>
          <a:prstGeom prst="rect">
            <a:avLst/>
          </a:prstGeom>
        </p:spPr>
        <p:txBody>
          <a:bodyPr/>
          <a:lstStyle>
            <a:lvl1pPr algn="l" rtl="0" eaLnBrk="1" fontAlgn="base" hangingPunct="1">
              <a:lnSpc>
                <a:spcPct val="83000"/>
              </a:lnSpc>
              <a:spcBef>
                <a:spcPct val="0"/>
              </a:spcBef>
              <a:spcAft>
                <a:spcPct val="0"/>
              </a:spcAft>
              <a:defRPr sz="4400" b="0" i="0" cap="all" spc="50" baseline="0">
                <a:solidFill>
                  <a:schemeClr val="accent1"/>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a:lstStyle>
          <a:p>
            <a:r>
              <a:rPr lang="en-US" kern="0" cap="none" dirty="0">
                <a:solidFill>
                  <a:srgbClr val="FF5F00"/>
                </a:solidFill>
                <a:effectLst/>
                <a:latin typeface="Roboto Condensed" panose="02000000000000000000" pitchFamily="2" charset="0"/>
                <a:ea typeface="Roboto Condensed" panose="02000000000000000000" pitchFamily="2" charset="0"/>
              </a:rPr>
              <a:t>Pet Insurance from Nationwide</a:t>
            </a:r>
          </a:p>
        </p:txBody>
      </p:sp>
      <p:sp>
        <p:nvSpPr>
          <p:cNvPr id="30" name="Rectangle 29"/>
          <p:cNvSpPr/>
          <p:nvPr/>
        </p:nvSpPr>
        <p:spPr>
          <a:xfrm>
            <a:off x="128234" y="1143675"/>
            <a:ext cx="9474554" cy="5121402"/>
          </a:xfrm>
          <a:prstGeom prst="rect">
            <a:avLst/>
          </a:prstGeom>
        </p:spPr>
        <p:txBody>
          <a:bodyPr wrap="square">
            <a:spAutoFit/>
          </a:bodyPr>
          <a:lstStyle/>
          <a:p>
            <a:pPr algn="l"/>
            <a:r>
              <a:rPr lang="en-US" dirty="0">
                <a:solidFill>
                  <a:schemeClr val="tx1">
                    <a:lumMod val="75000"/>
                    <a:lumOff val="25000"/>
                  </a:schemeClr>
                </a:solidFill>
                <a:latin typeface="Roboto Condensed" panose="02000000000000000000" pitchFamily="2" charset="0"/>
                <a:ea typeface="Roboto Condensed" panose="02000000000000000000" pitchFamily="2" charset="0"/>
              </a:rPr>
              <a:t>Nationwide pet insurance helps you cover veterinary expenses so you can provide your pets </a:t>
            </a:r>
          </a:p>
          <a:p>
            <a:pPr algn="l"/>
            <a:r>
              <a:rPr lang="en-US" dirty="0">
                <a:solidFill>
                  <a:schemeClr val="tx1">
                    <a:lumMod val="75000"/>
                    <a:lumOff val="25000"/>
                  </a:schemeClr>
                </a:solidFill>
                <a:latin typeface="Roboto Condensed" panose="02000000000000000000" pitchFamily="2" charset="0"/>
                <a:ea typeface="Roboto Condensed" panose="02000000000000000000" pitchFamily="2" charset="0"/>
              </a:rPr>
              <a:t>with the best care possible without worrying about the cost. </a:t>
            </a:r>
          </a:p>
          <a:p>
            <a:pPr algn="l"/>
            <a:endParaRPr lang="en-US" b="1"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endParaRPr lang="en-US" b="1"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r>
              <a:rPr lang="en-US" dirty="0">
                <a:solidFill>
                  <a:srgbClr val="FF5F00"/>
                </a:solidFill>
                <a:latin typeface="Roboto Condensed" panose="02000000000000000000" pitchFamily="2" charset="0"/>
                <a:ea typeface="Roboto Condensed" panose="02000000000000000000" pitchFamily="2" charset="0"/>
              </a:rPr>
              <a:t>For more information or </a:t>
            </a:r>
            <a:r>
              <a:rPr lang="en-US" u="sng" dirty="0">
                <a:solidFill>
                  <a:srgbClr val="FF5F00"/>
                </a:solidFill>
                <a:latin typeface="Roboto Condensed" panose="02000000000000000000" pitchFamily="2" charset="0"/>
                <a:ea typeface="Roboto Condensed" panose="02000000000000000000" pitchFamily="2" charset="0"/>
              </a:rPr>
              <a:t>to enroll</a:t>
            </a:r>
            <a:r>
              <a:rPr lang="en-US" dirty="0">
                <a:solidFill>
                  <a:srgbClr val="FF5F00"/>
                </a:solidFill>
                <a:latin typeface="Roboto Condensed" panose="02000000000000000000" pitchFamily="2" charset="0"/>
                <a:ea typeface="Roboto Condensed" panose="02000000000000000000" pitchFamily="2" charset="0"/>
              </a:rPr>
              <a:t>, call 877-738-7874</a:t>
            </a:r>
          </a:p>
          <a:p>
            <a:pPr lvl="0" algn="l"/>
            <a:endParaRPr lang="en-US" dirty="0">
              <a:solidFill>
                <a:schemeClr val="tx1">
                  <a:lumMod val="75000"/>
                  <a:lumOff val="25000"/>
                </a:schemeClr>
              </a:solidFill>
              <a:latin typeface="Roboto Condensed" panose="02000000000000000000" pitchFamily="2" charset="0"/>
              <a:ea typeface="Roboto Condensed" panose="02000000000000000000" pitchFamily="2" charset="0"/>
            </a:endParaRPr>
          </a:p>
          <a:p>
            <a:pPr lvl="0" algn="l"/>
            <a:r>
              <a:rPr lang="en-US" i="1" dirty="0">
                <a:solidFill>
                  <a:schemeClr val="tx1">
                    <a:lumMod val="75000"/>
                    <a:lumOff val="25000"/>
                  </a:schemeClr>
                </a:solidFill>
                <a:latin typeface="Roboto Condensed" panose="02000000000000000000" pitchFamily="2" charset="0"/>
                <a:ea typeface="Roboto Condensed" panose="02000000000000000000" pitchFamily="2" charset="0"/>
              </a:rPr>
              <a:t>*Pet insurance premiums are billed directly to you not through the payroll deductions</a:t>
            </a:r>
          </a:p>
          <a:p>
            <a:pPr lvl="0" algn="l"/>
            <a:endParaRPr lang="en-US" strike="sngStrike" dirty="0">
              <a:solidFill>
                <a:schemeClr val="tx1">
                  <a:lumMod val="75000"/>
                  <a:lumOff val="25000"/>
                </a:schemeClr>
              </a:solidFill>
              <a:latin typeface="Roboto Condensed" panose="02000000000000000000" pitchFamily="2" charset="0"/>
              <a:ea typeface="Roboto Condensed" panose="02000000000000000000" pitchFamily="2" charset="0"/>
            </a:endParaRPr>
          </a:p>
        </p:txBody>
      </p:sp>
      <p:grpSp>
        <p:nvGrpSpPr>
          <p:cNvPr id="33" name="Graphic 1494">
            <a:extLst>
              <a:ext uri="{FF2B5EF4-FFF2-40B4-BE49-F238E27FC236}">
                <a16:creationId xmlns:a16="http://schemas.microsoft.com/office/drawing/2014/main" id="{0B180660-6C2F-1746-B2BC-E3FAB12F8E23}"/>
              </a:ext>
            </a:extLst>
          </p:cNvPr>
          <p:cNvGrpSpPr>
            <a:grpSpLocks noChangeAspect="1"/>
          </p:cNvGrpSpPr>
          <p:nvPr/>
        </p:nvGrpSpPr>
        <p:grpSpPr>
          <a:xfrm>
            <a:off x="599752" y="396918"/>
            <a:ext cx="640080" cy="640080"/>
            <a:chOff x="2585053" y="5558571"/>
            <a:chExt cx="365125" cy="365125"/>
          </a:xfrm>
          <a:solidFill>
            <a:schemeClr val="tx1"/>
          </a:solidFill>
        </p:grpSpPr>
        <p:sp>
          <p:nvSpPr>
            <p:cNvPr id="34" name="Freeform 33">
              <a:extLst>
                <a:ext uri="{FF2B5EF4-FFF2-40B4-BE49-F238E27FC236}">
                  <a16:creationId xmlns:a16="http://schemas.microsoft.com/office/drawing/2014/main" id="{ECF6ADA0-F325-534F-ABDF-D3309C1C7501}"/>
                </a:ext>
              </a:extLst>
            </p:cNvPr>
            <p:cNvSpPr/>
            <p:nvPr/>
          </p:nvSpPr>
          <p:spPr>
            <a:xfrm>
              <a:off x="2585053" y="5558571"/>
              <a:ext cx="365125" cy="365125"/>
            </a:xfrm>
            <a:custGeom>
              <a:avLst/>
              <a:gdLst>
                <a:gd name="connsiteX0" fmla="*/ 349911 w 365125"/>
                <a:gd name="connsiteY0" fmla="*/ 60854 h 365125"/>
                <a:gd name="connsiteX1" fmla="*/ 258630 w 365125"/>
                <a:gd name="connsiteY1" fmla="*/ 60854 h 365125"/>
                <a:gd name="connsiteX2" fmla="*/ 258630 w 365125"/>
                <a:gd name="connsiteY2" fmla="*/ 15214 h 365125"/>
                <a:gd name="connsiteX3" fmla="*/ 243417 w 365125"/>
                <a:gd name="connsiteY3" fmla="*/ 0 h 365125"/>
                <a:gd name="connsiteX4" fmla="*/ 121708 w 365125"/>
                <a:gd name="connsiteY4" fmla="*/ 0 h 365125"/>
                <a:gd name="connsiteX5" fmla="*/ 106495 w 365125"/>
                <a:gd name="connsiteY5" fmla="*/ 15214 h 365125"/>
                <a:gd name="connsiteX6" fmla="*/ 106495 w 365125"/>
                <a:gd name="connsiteY6" fmla="*/ 60854 h 365125"/>
                <a:gd name="connsiteX7" fmla="*/ 15214 w 365125"/>
                <a:gd name="connsiteY7" fmla="*/ 60854 h 365125"/>
                <a:gd name="connsiteX8" fmla="*/ 0 w 365125"/>
                <a:gd name="connsiteY8" fmla="*/ 76068 h 365125"/>
                <a:gd name="connsiteX9" fmla="*/ 0 w 365125"/>
                <a:gd name="connsiteY9" fmla="*/ 349911 h 365125"/>
                <a:gd name="connsiteX10" fmla="*/ 15214 w 365125"/>
                <a:gd name="connsiteY10" fmla="*/ 365125 h 365125"/>
                <a:gd name="connsiteX11" fmla="*/ 349911 w 365125"/>
                <a:gd name="connsiteY11" fmla="*/ 365125 h 365125"/>
                <a:gd name="connsiteX12" fmla="*/ 365125 w 365125"/>
                <a:gd name="connsiteY12" fmla="*/ 349911 h 365125"/>
                <a:gd name="connsiteX13" fmla="*/ 365125 w 365125"/>
                <a:gd name="connsiteY13" fmla="*/ 76068 h 365125"/>
                <a:gd name="connsiteX14" fmla="*/ 349911 w 365125"/>
                <a:gd name="connsiteY14" fmla="*/ 60854 h 365125"/>
                <a:gd name="connsiteX15" fmla="*/ 136922 w 365125"/>
                <a:gd name="connsiteY15" fmla="*/ 30427 h 365125"/>
                <a:gd name="connsiteX16" fmla="*/ 228203 w 365125"/>
                <a:gd name="connsiteY16" fmla="*/ 30427 h 365125"/>
                <a:gd name="connsiteX17" fmla="*/ 228203 w 365125"/>
                <a:gd name="connsiteY17" fmla="*/ 60854 h 365125"/>
                <a:gd name="connsiteX18" fmla="*/ 136922 w 365125"/>
                <a:gd name="connsiteY18" fmla="*/ 60854 h 365125"/>
                <a:gd name="connsiteX19" fmla="*/ 136922 w 365125"/>
                <a:gd name="connsiteY19" fmla="*/ 30427 h 365125"/>
                <a:gd name="connsiteX20" fmla="*/ 334698 w 365125"/>
                <a:gd name="connsiteY20" fmla="*/ 334698 h 365125"/>
                <a:gd name="connsiteX21" fmla="*/ 30427 w 365125"/>
                <a:gd name="connsiteY21" fmla="*/ 334698 h 365125"/>
                <a:gd name="connsiteX22" fmla="*/ 30427 w 365125"/>
                <a:gd name="connsiteY22" fmla="*/ 91281 h 365125"/>
                <a:gd name="connsiteX23" fmla="*/ 334698 w 365125"/>
                <a:gd name="connsiteY23" fmla="*/ 91281 h 365125"/>
                <a:gd name="connsiteX24" fmla="*/ 334698 w 365125"/>
                <a:gd name="connsiteY24" fmla="*/ 334698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5125" h="365125">
                  <a:moveTo>
                    <a:pt x="349911" y="60854"/>
                  </a:moveTo>
                  <a:lnTo>
                    <a:pt x="258630" y="60854"/>
                  </a:lnTo>
                  <a:lnTo>
                    <a:pt x="258630" y="15214"/>
                  </a:lnTo>
                  <a:cubicBezTo>
                    <a:pt x="258630" y="6085"/>
                    <a:pt x="252545" y="0"/>
                    <a:pt x="243417" y="0"/>
                  </a:cubicBezTo>
                  <a:lnTo>
                    <a:pt x="121708" y="0"/>
                  </a:lnTo>
                  <a:cubicBezTo>
                    <a:pt x="112580" y="0"/>
                    <a:pt x="106495" y="6085"/>
                    <a:pt x="106495" y="15214"/>
                  </a:cubicBezTo>
                  <a:lnTo>
                    <a:pt x="106495" y="60854"/>
                  </a:lnTo>
                  <a:lnTo>
                    <a:pt x="15214" y="60854"/>
                  </a:lnTo>
                  <a:cubicBezTo>
                    <a:pt x="6085" y="60854"/>
                    <a:pt x="0" y="66940"/>
                    <a:pt x="0" y="76068"/>
                  </a:cubicBezTo>
                  <a:lnTo>
                    <a:pt x="0" y="349911"/>
                  </a:lnTo>
                  <a:cubicBezTo>
                    <a:pt x="0" y="359040"/>
                    <a:pt x="6085" y="365125"/>
                    <a:pt x="15214" y="365125"/>
                  </a:cubicBezTo>
                  <a:lnTo>
                    <a:pt x="349911" y="365125"/>
                  </a:lnTo>
                  <a:cubicBezTo>
                    <a:pt x="359040" y="365125"/>
                    <a:pt x="365125" y="359040"/>
                    <a:pt x="365125" y="349911"/>
                  </a:cubicBezTo>
                  <a:lnTo>
                    <a:pt x="365125" y="76068"/>
                  </a:lnTo>
                  <a:cubicBezTo>
                    <a:pt x="365125" y="66940"/>
                    <a:pt x="359040" y="60854"/>
                    <a:pt x="349911" y="60854"/>
                  </a:cubicBezTo>
                  <a:close/>
                  <a:moveTo>
                    <a:pt x="136922" y="30427"/>
                  </a:moveTo>
                  <a:lnTo>
                    <a:pt x="228203" y="30427"/>
                  </a:lnTo>
                  <a:lnTo>
                    <a:pt x="228203" y="60854"/>
                  </a:lnTo>
                  <a:lnTo>
                    <a:pt x="136922" y="60854"/>
                  </a:lnTo>
                  <a:lnTo>
                    <a:pt x="136922" y="30427"/>
                  </a:lnTo>
                  <a:close/>
                  <a:moveTo>
                    <a:pt x="334698" y="334698"/>
                  </a:moveTo>
                  <a:lnTo>
                    <a:pt x="30427" y="334698"/>
                  </a:lnTo>
                  <a:lnTo>
                    <a:pt x="30427" y="91281"/>
                  </a:lnTo>
                  <a:lnTo>
                    <a:pt x="334698" y="91281"/>
                  </a:lnTo>
                  <a:lnTo>
                    <a:pt x="334698" y="33469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35" name="Freeform 34">
              <a:extLst>
                <a:ext uri="{FF2B5EF4-FFF2-40B4-BE49-F238E27FC236}">
                  <a16:creationId xmlns:a16="http://schemas.microsoft.com/office/drawing/2014/main" id="{7EF587AE-9DEE-FB4B-A179-5BFC175F7493}"/>
                </a:ext>
              </a:extLst>
            </p:cNvPr>
            <p:cNvSpPr/>
            <p:nvPr/>
          </p:nvSpPr>
          <p:spPr>
            <a:xfrm>
              <a:off x="2676334" y="5680279"/>
              <a:ext cx="182562" cy="182562"/>
            </a:xfrm>
            <a:custGeom>
              <a:avLst/>
              <a:gdLst>
                <a:gd name="connsiteX0" fmla="*/ 15214 w 182562"/>
                <a:gd name="connsiteY0" fmla="*/ 136922 h 182562"/>
                <a:gd name="connsiteX1" fmla="*/ 45641 w 182562"/>
                <a:gd name="connsiteY1" fmla="*/ 136922 h 182562"/>
                <a:gd name="connsiteX2" fmla="*/ 45641 w 182562"/>
                <a:gd name="connsiteY2" fmla="*/ 167349 h 182562"/>
                <a:gd name="connsiteX3" fmla="*/ 60854 w 182562"/>
                <a:gd name="connsiteY3" fmla="*/ 182563 h 182562"/>
                <a:gd name="connsiteX4" fmla="*/ 121708 w 182562"/>
                <a:gd name="connsiteY4" fmla="*/ 182563 h 182562"/>
                <a:gd name="connsiteX5" fmla="*/ 136922 w 182562"/>
                <a:gd name="connsiteY5" fmla="*/ 167349 h 182562"/>
                <a:gd name="connsiteX6" fmla="*/ 136922 w 182562"/>
                <a:gd name="connsiteY6" fmla="*/ 136922 h 182562"/>
                <a:gd name="connsiteX7" fmla="*/ 167349 w 182562"/>
                <a:gd name="connsiteY7" fmla="*/ 136922 h 182562"/>
                <a:gd name="connsiteX8" fmla="*/ 182563 w 182562"/>
                <a:gd name="connsiteY8" fmla="*/ 121708 h 182562"/>
                <a:gd name="connsiteX9" fmla="*/ 182563 w 182562"/>
                <a:gd name="connsiteY9" fmla="*/ 60854 h 182562"/>
                <a:gd name="connsiteX10" fmla="*/ 167349 w 182562"/>
                <a:gd name="connsiteY10" fmla="*/ 45641 h 182562"/>
                <a:gd name="connsiteX11" fmla="*/ 136922 w 182562"/>
                <a:gd name="connsiteY11" fmla="*/ 45641 h 182562"/>
                <a:gd name="connsiteX12" fmla="*/ 136922 w 182562"/>
                <a:gd name="connsiteY12" fmla="*/ 15214 h 182562"/>
                <a:gd name="connsiteX13" fmla="*/ 121708 w 182562"/>
                <a:gd name="connsiteY13" fmla="*/ 0 h 182562"/>
                <a:gd name="connsiteX14" fmla="*/ 60854 w 182562"/>
                <a:gd name="connsiteY14" fmla="*/ 0 h 182562"/>
                <a:gd name="connsiteX15" fmla="*/ 45641 w 182562"/>
                <a:gd name="connsiteY15" fmla="*/ 15214 h 182562"/>
                <a:gd name="connsiteX16" fmla="*/ 45641 w 182562"/>
                <a:gd name="connsiteY16" fmla="*/ 45641 h 182562"/>
                <a:gd name="connsiteX17" fmla="*/ 15214 w 182562"/>
                <a:gd name="connsiteY17" fmla="*/ 45641 h 182562"/>
                <a:gd name="connsiteX18" fmla="*/ 0 w 182562"/>
                <a:gd name="connsiteY18" fmla="*/ 60854 h 182562"/>
                <a:gd name="connsiteX19" fmla="*/ 0 w 182562"/>
                <a:gd name="connsiteY19" fmla="*/ 121708 h 182562"/>
                <a:gd name="connsiteX20" fmla="*/ 15214 w 182562"/>
                <a:gd name="connsiteY20" fmla="*/ 136922 h 182562"/>
                <a:gd name="connsiteX21" fmla="*/ 30427 w 182562"/>
                <a:gd name="connsiteY21" fmla="*/ 76068 h 182562"/>
                <a:gd name="connsiteX22" fmla="*/ 60854 w 182562"/>
                <a:gd name="connsiteY22" fmla="*/ 76068 h 182562"/>
                <a:gd name="connsiteX23" fmla="*/ 76068 w 182562"/>
                <a:gd name="connsiteY23" fmla="*/ 60854 h 182562"/>
                <a:gd name="connsiteX24" fmla="*/ 76068 w 182562"/>
                <a:gd name="connsiteY24" fmla="*/ 30427 h 182562"/>
                <a:gd name="connsiteX25" fmla="*/ 106495 w 182562"/>
                <a:gd name="connsiteY25" fmla="*/ 30427 h 182562"/>
                <a:gd name="connsiteX26" fmla="*/ 106495 w 182562"/>
                <a:gd name="connsiteY26" fmla="*/ 60854 h 182562"/>
                <a:gd name="connsiteX27" fmla="*/ 121708 w 182562"/>
                <a:gd name="connsiteY27" fmla="*/ 76068 h 182562"/>
                <a:gd name="connsiteX28" fmla="*/ 152135 w 182562"/>
                <a:gd name="connsiteY28" fmla="*/ 76068 h 182562"/>
                <a:gd name="connsiteX29" fmla="*/ 152135 w 182562"/>
                <a:gd name="connsiteY29" fmla="*/ 106495 h 182562"/>
                <a:gd name="connsiteX30" fmla="*/ 121708 w 182562"/>
                <a:gd name="connsiteY30" fmla="*/ 106495 h 182562"/>
                <a:gd name="connsiteX31" fmla="*/ 106495 w 182562"/>
                <a:gd name="connsiteY31" fmla="*/ 121708 h 182562"/>
                <a:gd name="connsiteX32" fmla="*/ 106495 w 182562"/>
                <a:gd name="connsiteY32" fmla="*/ 152135 h 182562"/>
                <a:gd name="connsiteX33" fmla="*/ 76068 w 182562"/>
                <a:gd name="connsiteY33" fmla="*/ 152135 h 182562"/>
                <a:gd name="connsiteX34" fmla="*/ 76068 w 182562"/>
                <a:gd name="connsiteY34" fmla="*/ 121708 h 182562"/>
                <a:gd name="connsiteX35" fmla="*/ 60854 w 182562"/>
                <a:gd name="connsiteY35" fmla="*/ 106495 h 182562"/>
                <a:gd name="connsiteX36" fmla="*/ 30427 w 182562"/>
                <a:gd name="connsiteY36" fmla="*/ 106495 h 182562"/>
                <a:gd name="connsiteX37" fmla="*/ 30427 w 182562"/>
                <a:gd name="connsiteY37" fmla="*/ 76068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2562" h="182562">
                  <a:moveTo>
                    <a:pt x="15214" y="136922"/>
                  </a:moveTo>
                  <a:lnTo>
                    <a:pt x="45641" y="136922"/>
                  </a:lnTo>
                  <a:lnTo>
                    <a:pt x="45641" y="167349"/>
                  </a:lnTo>
                  <a:cubicBezTo>
                    <a:pt x="45641" y="176477"/>
                    <a:pt x="51726" y="182563"/>
                    <a:pt x="60854" y="182563"/>
                  </a:cubicBezTo>
                  <a:lnTo>
                    <a:pt x="121708" y="182563"/>
                  </a:lnTo>
                  <a:cubicBezTo>
                    <a:pt x="130836" y="182563"/>
                    <a:pt x="136922" y="176477"/>
                    <a:pt x="136922" y="167349"/>
                  </a:cubicBezTo>
                  <a:lnTo>
                    <a:pt x="136922" y="136922"/>
                  </a:lnTo>
                  <a:lnTo>
                    <a:pt x="167349" y="136922"/>
                  </a:lnTo>
                  <a:cubicBezTo>
                    <a:pt x="176477" y="136922"/>
                    <a:pt x="182563" y="130836"/>
                    <a:pt x="182563" y="121708"/>
                  </a:cubicBezTo>
                  <a:lnTo>
                    <a:pt x="182563" y="60854"/>
                  </a:lnTo>
                  <a:cubicBezTo>
                    <a:pt x="182563" y="51726"/>
                    <a:pt x="176477" y="45641"/>
                    <a:pt x="167349" y="45641"/>
                  </a:cubicBezTo>
                  <a:lnTo>
                    <a:pt x="136922" y="45641"/>
                  </a:lnTo>
                  <a:lnTo>
                    <a:pt x="136922" y="15214"/>
                  </a:lnTo>
                  <a:cubicBezTo>
                    <a:pt x="136922" y="6085"/>
                    <a:pt x="130836" y="0"/>
                    <a:pt x="121708" y="0"/>
                  </a:cubicBezTo>
                  <a:lnTo>
                    <a:pt x="60854" y="0"/>
                  </a:lnTo>
                  <a:cubicBezTo>
                    <a:pt x="51726" y="0"/>
                    <a:pt x="45641" y="6085"/>
                    <a:pt x="45641" y="15214"/>
                  </a:cubicBezTo>
                  <a:lnTo>
                    <a:pt x="45641" y="45641"/>
                  </a:lnTo>
                  <a:lnTo>
                    <a:pt x="15214" y="45641"/>
                  </a:lnTo>
                  <a:cubicBezTo>
                    <a:pt x="6085" y="45641"/>
                    <a:pt x="0" y="51726"/>
                    <a:pt x="0" y="60854"/>
                  </a:cubicBezTo>
                  <a:lnTo>
                    <a:pt x="0" y="121708"/>
                  </a:lnTo>
                  <a:cubicBezTo>
                    <a:pt x="0" y="130836"/>
                    <a:pt x="6085" y="136922"/>
                    <a:pt x="15214" y="136922"/>
                  </a:cubicBezTo>
                  <a:close/>
                  <a:moveTo>
                    <a:pt x="30427" y="76068"/>
                  </a:moveTo>
                  <a:lnTo>
                    <a:pt x="60854" y="76068"/>
                  </a:lnTo>
                  <a:cubicBezTo>
                    <a:pt x="69982" y="76068"/>
                    <a:pt x="76068" y="69982"/>
                    <a:pt x="76068" y="60854"/>
                  </a:cubicBezTo>
                  <a:lnTo>
                    <a:pt x="76068" y="30427"/>
                  </a:lnTo>
                  <a:lnTo>
                    <a:pt x="106495" y="30427"/>
                  </a:lnTo>
                  <a:lnTo>
                    <a:pt x="106495" y="60854"/>
                  </a:lnTo>
                  <a:cubicBezTo>
                    <a:pt x="106495" y="69982"/>
                    <a:pt x="112580" y="76068"/>
                    <a:pt x="121708" y="76068"/>
                  </a:cubicBezTo>
                  <a:lnTo>
                    <a:pt x="152135" y="76068"/>
                  </a:lnTo>
                  <a:lnTo>
                    <a:pt x="152135" y="106495"/>
                  </a:lnTo>
                  <a:lnTo>
                    <a:pt x="121708" y="106495"/>
                  </a:lnTo>
                  <a:cubicBezTo>
                    <a:pt x="112580" y="106495"/>
                    <a:pt x="106495" y="112580"/>
                    <a:pt x="106495" y="121708"/>
                  </a:cubicBezTo>
                  <a:lnTo>
                    <a:pt x="106495" y="152135"/>
                  </a:lnTo>
                  <a:lnTo>
                    <a:pt x="76068" y="152135"/>
                  </a:lnTo>
                  <a:lnTo>
                    <a:pt x="76068" y="121708"/>
                  </a:lnTo>
                  <a:cubicBezTo>
                    <a:pt x="76068" y="112580"/>
                    <a:pt x="69982" y="106495"/>
                    <a:pt x="60854" y="106495"/>
                  </a:cubicBezTo>
                  <a:lnTo>
                    <a:pt x="30427" y="106495"/>
                  </a:lnTo>
                  <a:lnTo>
                    <a:pt x="30427" y="7606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pic>
        <p:nvPicPr>
          <p:cNvPr id="9" name="Picture 8"/>
          <p:cNvPicPr>
            <a:picLocks noChangeAspect="1"/>
          </p:cNvPicPr>
          <p:nvPr/>
        </p:nvPicPr>
        <p:blipFill>
          <a:blip r:embed="rId3"/>
          <a:stretch>
            <a:fillRect/>
          </a:stretch>
        </p:blipFill>
        <p:spPr>
          <a:xfrm>
            <a:off x="2723282" y="2072231"/>
            <a:ext cx="4341659" cy="2713537"/>
          </a:xfrm>
          <a:prstGeom prst="rect">
            <a:avLst/>
          </a:prstGeom>
        </p:spPr>
      </p:pic>
    </p:spTree>
    <p:extLst>
      <p:ext uri="{BB962C8B-B14F-4D97-AF65-F5344CB8AC3E}">
        <p14:creationId xmlns:p14="http://schemas.microsoft.com/office/powerpoint/2010/main" val="354291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99852" y="541696"/>
            <a:ext cx="7823364" cy="457200"/>
          </a:xfrm>
          <a:prstGeom prst="rect">
            <a:avLst/>
          </a:prstGeom>
        </p:spPr>
        <p:txBody>
          <a:bodyPr/>
          <a:lstStyle>
            <a:lvl1pPr algn="l" rtl="0" eaLnBrk="1" fontAlgn="base" hangingPunct="1">
              <a:lnSpc>
                <a:spcPct val="83000"/>
              </a:lnSpc>
              <a:spcBef>
                <a:spcPct val="0"/>
              </a:spcBef>
              <a:spcAft>
                <a:spcPct val="0"/>
              </a:spcAft>
              <a:defRPr sz="4400" b="0" i="0" cap="all" spc="50" baseline="0">
                <a:solidFill>
                  <a:schemeClr val="accent1"/>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a:lstStyle>
          <a:p>
            <a:r>
              <a:rPr lang="en-US" sz="4000" kern="0" cap="none" dirty="0">
                <a:solidFill>
                  <a:srgbClr val="FF5F00"/>
                </a:solidFill>
                <a:effectLst/>
                <a:latin typeface="Roboto Condensed" panose="02000000000000000000" pitchFamily="2" charset="0"/>
                <a:ea typeface="Roboto Condensed" panose="02000000000000000000" pitchFamily="2" charset="0"/>
              </a:rPr>
              <a:t>Employee Assistance Program</a:t>
            </a:r>
          </a:p>
        </p:txBody>
      </p:sp>
      <p:grpSp>
        <p:nvGrpSpPr>
          <p:cNvPr id="29" name="Graphic 1494">
            <a:extLst>
              <a:ext uri="{FF2B5EF4-FFF2-40B4-BE49-F238E27FC236}">
                <a16:creationId xmlns:a16="http://schemas.microsoft.com/office/drawing/2014/main" id="{0B180660-6C2F-1746-B2BC-E3FAB12F8E23}"/>
              </a:ext>
            </a:extLst>
          </p:cNvPr>
          <p:cNvGrpSpPr>
            <a:grpSpLocks noChangeAspect="1"/>
          </p:cNvGrpSpPr>
          <p:nvPr/>
        </p:nvGrpSpPr>
        <p:grpSpPr>
          <a:xfrm>
            <a:off x="599752" y="396918"/>
            <a:ext cx="640080" cy="640080"/>
            <a:chOff x="2585053" y="5558571"/>
            <a:chExt cx="365125" cy="365125"/>
          </a:xfrm>
          <a:solidFill>
            <a:schemeClr val="tx1"/>
          </a:solidFill>
        </p:grpSpPr>
        <p:sp>
          <p:nvSpPr>
            <p:cNvPr id="30" name="Freeform 29">
              <a:extLst>
                <a:ext uri="{FF2B5EF4-FFF2-40B4-BE49-F238E27FC236}">
                  <a16:creationId xmlns:a16="http://schemas.microsoft.com/office/drawing/2014/main" id="{ECF6ADA0-F325-534F-ABDF-D3309C1C7501}"/>
                </a:ext>
              </a:extLst>
            </p:cNvPr>
            <p:cNvSpPr/>
            <p:nvPr/>
          </p:nvSpPr>
          <p:spPr>
            <a:xfrm>
              <a:off x="2585053" y="5558571"/>
              <a:ext cx="365125" cy="365125"/>
            </a:xfrm>
            <a:custGeom>
              <a:avLst/>
              <a:gdLst>
                <a:gd name="connsiteX0" fmla="*/ 349911 w 365125"/>
                <a:gd name="connsiteY0" fmla="*/ 60854 h 365125"/>
                <a:gd name="connsiteX1" fmla="*/ 258630 w 365125"/>
                <a:gd name="connsiteY1" fmla="*/ 60854 h 365125"/>
                <a:gd name="connsiteX2" fmla="*/ 258630 w 365125"/>
                <a:gd name="connsiteY2" fmla="*/ 15214 h 365125"/>
                <a:gd name="connsiteX3" fmla="*/ 243417 w 365125"/>
                <a:gd name="connsiteY3" fmla="*/ 0 h 365125"/>
                <a:gd name="connsiteX4" fmla="*/ 121708 w 365125"/>
                <a:gd name="connsiteY4" fmla="*/ 0 h 365125"/>
                <a:gd name="connsiteX5" fmla="*/ 106495 w 365125"/>
                <a:gd name="connsiteY5" fmla="*/ 15214 h 365125"/>
                <a:gd name="connsiteX6" fmla="*/ 106495 w 365125"/>
                <a:gd name="connsiteY6" fmla="*/ 60854 h 365125"/>
                <a:gd name="connsiteX7" fmla="*/ 15214 w 365125"/>
                <a:gd name="connsiteY7" fmla="*/ 60854 h 365125"/>
                <a:gd name="connsiteX8" fmla="*/ 0 w 365125"/>
                <a:gd name="connsiteY8" fmla="*/ 76068 h 365125"/>
                <a:gd name="connsiteX9" fmla="*/ 0 w 365125"/>
                <a:gd name="connsiteY9" fmla="*/ 349911 h 365125"/>
                <a:gd name="connsiteX10" fmla="*/ 15214 w 365125"/>
                <a:gd name="connsiteY10" fmla="*/ 365125 h 365125"/>
                <a:gd name="connsiteX11" fmla="*/ 349911 w 365125"/>
                <a:gd name="connsiteY11" fmla="*/ 365125 h 365125"/>
                <a:gd name="connsiteX12" fmla="*/ 365125 w 365125"/>
                <a:gd name="connsiteY12" fmla="*/ 349911 h 365125"/>
                <a:gd name="connsiteX13" fmla="*/ 365125 w 365125"/>
                <a:gd name="connsiteY13" fmla="*/ 76068 h 365125"/>
                <a:gd name="connsiteX14" fmla="*/ 349911 w 365125"/>
                <a:gd name="connsiteY14" fmla="*/ 60854 h 365125"/>
                <a:gd name="connsiteX15" fmla="*/ 136922 w 365125"/>
                <a:gd name="connsiteY15" fmla="*/ 30427 h 365125"/>
                <a:gd name="connsiteX16" fmla="*/ 228203 w 365125"/>
                <a:gd name="connsiteY16" fmla="*/ 30427 h 365125"/>
                <a:gd name="connsiteX17" fmla="*/ 228203 w 365125"/>
                <a:gd name="connsiteY17" fmla="*/ 60854 h 365125"/>
                <a:gd name="connsiteX18" fmla="*/ 136922 w 365125"/>
                <a:gd name="connsiteY18" fmla="*/ 60854 h 365125"/>
                <a:gd name="connsiteX19" fmla="*/ 136922 w 365125"/>
                <a:gd name="connsiteY19" fmla="*/ 30427 h 365125"/>
                <a:gd name="connsiteX20" fmla="*/ 334698 w 365125"/>
                <a:gd name="connsiteY20" fmla="*/ 334698 h 365125"/>
                <a:gd name="connsiteX21" fmla="*/ 30427 w 365125"/>
                <a:gd name="connsiteY21" fmla="*/ 334698 h 365125"/>
                <a:gd name="connsiteX22" fmla="*/ 30427 w 365125"/>
                <a:gd name="connsiteY22" fmla="*/ 91281 h 365125"/>
                <a:gd name="connsiteX23" fmla="*/ 334698 w 365125"/>
                <a:gd name="connsiteY23" fmla="*/ 91281 h 365125"/>
                <a:gd name="connsiteX24" fmla="*/ 334698 w 365125"/>
                <a:gd name="connsiteY24" fmla="*/ 334698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5125" h="365125">
                  <a:moveTo>
                    <a:pt x="349911" y="60854"/>
                  </a:moveTo>
                  <a:lnTo>
                    <a:pt x="258630" y="60854"/>
                  </a:lnTo>
                  <a:lnTo>
                    <a:pt x="258630" y="15214"/>
                  </a:lnTo>
                  <a:cubicBezTo>
                    <a:pt x="258630" y="6085"/>
                    <a:pt x="252545" y="0"/>
                    <a:pt x="243417" y="0"/>
                  </a:cubicBezTo>
                  <a:lnTo>
                    <a:pt x="121708" y="0"/>
                  </a:lnTo>
                  <a:cubicBezTo>
                    <a:pt x="112580" y="0"/>
                    <a:pt x="106495" y="6085"/>
                    <a:pt x="106495" y="15214"/>
                  </a:cubicBezTo>
                  <a:lnTo>
                    <a:pt x="106495" y="60854"/>
                  </a:lnTo>
                  <a:lnTo>
                    <a:pt x="15214" y="60854"/>
                  </a:lnTo>
                  <a:cubicBezTo>
                    <a:pt x="6085" y="60854"/>
                    <a:pt x="0" y="66940"/>
                    <a:pt x="0" y="76068"/>
                  </a:cubicBezTo>
                  <a:lnTo>
                    <a:pt x="0" y="349911"/>
                  </a:lnTo>
                  <a:cubicBezTo>
                    <a:pt x="0" y="359040"/>
                    <a:pt x="6085" y="365125"/>
                    <a:pt x="15214" y="365125"/>
                  </a:cubicBezTo>
                  <a:lnTo>
                    <a:pt x="349911" y="365125"/>
                  </a:lnTo>
                  <a:cubicBezTo>
                    <a:pt x="359040" y="365125"/>
                    <a:pt x="365125" y="359040"/>
                    <a:pt x="365125" y="349911"/>
                  </a:cubicBezTo>
                  <a:lnTo>
                    <a:pt x="365125" y="76068"/>
                  </a:lnTo>
                  <a:cubicBezTo>
                    <a:pt x="365125" y="66940"/>
                    <a:pt x="359040" y="60854"/>
                    <a:pt x="349911" y="60854"/>
                  </a:cubicBezTo>
                  <a:close/>
                  <a:moveTo>
                    <a:pt x="136922" y="30427"/>
                  </a:moveTo>
                  <a:lnTo>
                    <a:pt x="228203" y="30427"/>
                  </a:lnTo>
                  <a:lnTo>
                    <a:pt x="228203" y="60854"/>
                  </a:lnTo>
                  <a:lnTo>
                    <a:pt x="136922" y="60854"/>
                  </a:lnTo>
                  <a:lnTo>
                    <a:pt x="136922" y="30427"/>
                  </a:lnTo>
                  <a:close/>
                  <a:moveTo>
                    <a:pt x="334698" y="334698"/>
                  </a:moveTo>
                  <a:lnTo>
                    <a:pt x="30427" y="334698"/>
                  </a:lnTo>
                  <a:lnTo>
                    <a:pt x="30427" y="91281"/>
                  </a:lnTo>
                  <a:lnTo>
                    <a:pt x="334698" y="91281"/>
                  </a:lnTo>
                  <a:lnTo>
                    <a:pt x="334698" y="334698"/>
                  </a:lnTo>
                  <a:close/>
                </a:path>
              </a:pathLst>
            </a:custGeom>
            <a:grpFill/>
            <a:ln w="15081" cap="flat">
              <a:noFill/>
              <a:prstDash val="solid"/>
              <a:miter/>
            </a:ln>
          </p:spPr>
          <p:txBody>
            <a:bodyPr rtlCol="0" anchor="ctr"/>
            <a:lstStyle/>
            <a:p>
              <a:endParaRPr lang="en-US">
                <a:latin typeface="Roboto Condensed" panose="02000000000000000000" pitchFamily="2" charset="0"/>
                <a:ea typeface="Roboto Condensed" panose="02000000000000000000" pitchFamily="2" charset="0"/>
              </a:endParaRPr>
            </a:p>
          </p:txBody>
        </p:sp>
        <p:sp>
          <p:nvSpPr>
            <p:cNvPr id="31" name="Freeform 30">
              <a:extLst>
                <a:ext uri="{FF2B5EF4-FFF2-40B4-BE49-F238E27FC236}">
                  <a16:creationId xmlns:a16="http://schemas.microsoft.com/office/drawing/2014/main" id="{7EF587AE-9DEE-FB4B-A179-5BFC175F7493}"/>
                </a:ext>
              </a:extLst>
            </p:cNvPr>
            <p:cNvSpPr/>
            <p:nvPr/>
          </p:nvSpPr>
          <p:spPr>
            <a:xfrm>
              <a:off x="2676334" y="5680279"/>
              <a:ext cx="182562" cy="182562"/>
            </a:xfrm>
            <a:custGeom>
              <a:avLst/>
              <a:gdLst>
                <a:gd name="connsiteX0" fmla="*/ 15214 w 182562"/>
                <a:gd name="connsiteY0" fmla="*/ 136922 h 182562"/>
                <a:gd name="connsiteX1" fmla="*/ 45641 w 182562"/>
                <a:gd name="connsiteY1" fmla="*/ 136922 h 182562"/>
                <a:gd name="connsiteX2" fmla="*/ 45641 w 182562"/>
                <a:gd name="connsiteY2" fmla="*/ 167349 h 182562"/>
                <a:gd name="connsiteX3" fmla="*/ 60854 w 182562"/>
                <a:gd name="connsiteY3" fmla="*/ 182563 h 182562"/>
                <a:gd name="connsiteX4" fmla="*/ 121708 w 182562"/>
                <a:gd name="connsiteY4" fmla="*/ 182563 h 182562"/>
                <a:gd name="connsiteX5" fmla="*/ 136922 w 182562"/>
                <a:gd name="connsiteY5" fmla="*/ 167349 h 182562"/>
                <a:gd name="connsiteX6" fmla="*/ 136922 w 182562"/>
                <a:gd name="connsiteY6" fmla="*/ 136922 h 182562"/>
                <a:gd name="connsiteX7" fmla="*/ 167349 w 182562"/>
                <a:gd name="connsiteY7" fmla="*/ 136922 h 182562"/>
                <a:gd name="connsiteX8" fmla="*/ 182563 w 182562"/>
                <a:gd name="connsiteY8" fmla="*/ 121708 h 182562"/>
                <a:gd name="connsiteX9" fmla="*/ 182563 w 182562"/>
                <a:gd name="connsiteY9" fmla="*/ 60854 h 182562"/>
                <a:gd name="connsiteX10" fmla="*/ 167349 w 182562"/>
                <a:gd name="connsiteY10" fmla="*/ 45641 h 182562"/>
                <a:gd name="connsiteX11" fmla="*/ 136922 w 182562"/>
                <a:gd name="connsiteY11" fmla="*/ 45641 h 182562"/>
                <a:gd name="connsiteX12" fmla="*/ 136922 w 182562"/>
                <a:gd name="connsiteY12" fmla="*/ 15214 h 182562"/>
                <a:gd name="connsiteX13" fmla="*/ 121708 w 182562"/>
                <a:gd name="connsiteY13" fmla="*/ 0 h 182562"/>
                <a:gd name="connsiteX14" fmla="*/ 60854 w 182562"/>
                <a:gd name="connsiteY14" fmla="*/ 0 h 182562"/>
                <a:gd name="connsiteX15" fmla="*/ 45641 w 182562"/>
                <a:gd name="connsiteY15" fmla="*/ 15214 h 182562"/>
                <a:gd name="connsiteX16" fmla="*/ 45641 w 182562"/>
                <a:gd name="connsiteY16" fmla="*/ 45641 h 182562"/>
                <a:gd name="connsiteX17" fmla="*/ 15214 w 182562"/>
                <a:gd name="connsiteY17" fmla="*/ 45641 h 182562"/>
                <a:gd name="connsiteX18" fmla="*/ 0 w 182562"/>
                <a:gd name="connsiteY18" fmla="*/ 60854 h 182562"/>
                <a:gd name="connsiteX19" fmla="*/ 0 w 182562"/>
                <a:gd name="connsiteY19" fmla="*/ 121708 h 182562"/>
                <a:gd name="connsiteX20" fmla="*/ 15214 w 182562"/>
                <a:gd name="connsiteY20" fmla="*/ 136922 h 182562"/>
                <a:gd name="connsiteX21" fmla="*/ 30427 w 182562"/>
                <a:gd name="connsiteY21" fmla="*/ 76068 h 182562"/>
                <a:gd name="connsiteX22" fmla="*/ 60854 w 182562"/>
                <a:gd name="connsiteY22" fmla="*/ 76068 h 182562"/>
                <a:gd name="connsiteX23" fmla="*/ 76068 w 182562"/>
                <a:gd name="connsiteY23" fmla="*/ 60854 h 182562"/>
                <a:gd name="connsiteX24" fmla="*/ 76068 w 182562"/>
                <a:gd name="connsiteY24" fmla="*/ 30427 h 182562"/>
                <a:gd name="connsiteX25" fmla="*/ 106495 w 182562"/>
                <a:gd name="connsiteY25" fmla="*/ 30427 h 182562"/>
                <a:gd name="connsiteX26" fmla="*/ 106495 w 182562"/>
                <a:gd name="connsiteY26" fmla="*/ 60854 h 182562"/>
                <a:gd name="connsiteX27" fmla="*/ 121708 w 182562"/>
                <a:gd name="connsiteY27" fmla="*/ 76068 h 182562"/>
                <a:gd name="connsiteX28" fmla="*/ 152135 w 182562"/>
                <a:gd name="connsiteY28" fmla="*/ 76068 h 182562"/>
                <a:gd name="connsiteX29" fmla="*/ 152135 w 182562"/>
                <a:gd name="connsiteY29" fmla="*/ 106495 h 182562"/>
                <a:gd name="connsiteX30" fmla="*/ 121708 w 182562"/>
                <a:gd name="connsiteY30" fmla="*/ 106495 h 182562"/>
                <a:gd name="connsiteX31" fmla="*/ 106495 w 182562"/>
                <a:gd name="connsiteY31" fmla="*/ 121708 h 182562"/>
                <a:gd name="connsiteX32" fmla="*/ 106495 w 182562"/>
                <a:gd name="connsiteY32" fmla="*/ 152135 h 182562"/>
                <a:gd name="connsiteX33" fmla="*/ 76068 w 182562"/>
                <a:gd name="connsiteY33" fmla="*/ 152135 h 182562"/>
                <a:gd name="connsiteX34" fmla="*/ 76068 w 182562"/>
                <a:gd name="connsiteY34" fmla="*/ 121708 h 182562"/>
                <a:gd name="connsiteX35" fmla="*/ 60854 w 182562"/>
                <a:gd name="connsiteY35" fmla="*/ 106495 h 182562"/>
                <a:gd name="connsiteX36" fmla="*/ 30427 w 182562"/>
                <a:gd name="connsiteY36" fmla="*/ 106495 h 182562"/>
                <a:gd name="connsiteX37" fmla="*/ 30427 w 182562"/>
                <a:gd name="connsiteY37" fmla="*/ 76068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2562" h="182562">
                  <a:moveTo>
                    <a:pt x="15214" y="136922"/>
                  </a:moveTo>
                  <a:lnTo>
                    <a:pt x="45641" y="136922"/>
                  </a:lnTo>
                  <a:lnTo>
                    <a:pt x="45641" y="167349"/>
                  </a:lnTo>
                  <a:cubicBezTo>
                    <a:pt x="45641" y="176477"/>
                    <a:pt x="51726" y="182563"/>
                    <a:pt x="60854" y="182563"/>
                  </a:cubicBezTo>
                  <a:lnTo>
                    <a:pt x="121708" y="182563"/>
                  </a:lnTo>
                  <a:cubicBezTo>
                    <a:pt x="130836" y="182563"/>
                    <a:pt x="136922" y="176477"/>
                    <a:pt x="136922" y="167349"/>
                  </a:cubicBezTo>
                  <a:lnTo>
                    <a:pt x="136922" y="136922"/>
                  </a:lnTo>
                  <a:lnTo>
                    <a:pt x="167349" y="136922"/>
                  </a:lnTo>
                  <a:cubicBezTo>
                    <a:pt x="176477" y="136922"/>
                    <a:pt x="182563" y="130836"/>
                    <a:pt x="182563" y="121708"/>
                  </a:cubicBezTo>
                  <a:lnTo>
                    <a:pt x="182563" y="60854"/>
                  </a:lnTo>
                  <a:cubicBezTo>
                    <a:pt x="182563" y="51726"/>
                    <a:pt x="176477" y="45641"/>
                    <a:pt x="167349" y="45641"/>
                  </a:cubicBezTo>
                  <a:lnTo>
                    <a:pt x="136922" y="45641"/>
                  </a:lnTo>
                  <a:lnTo>
                    <a:pt x="136922" y="15214"/>
                  </a:lnTo>
                  <a:cubicBezTo>
                    <a:pt x="136922" y="6085"/>
                    <a:pt x="130836" y="0"/>
                    <a:pt x="121708" y="0"/>
                  </a:cubicBezTo>
                  <a:lnTo>
                    <a:pt x="60854" y="0"/>
                  </a:lnTo>
                  <a:cubicBezTo>
                    <a:pt x="51726" y="0"/>
                    <a:pt x="45641" y="6085"/>
                    <a:pt x="45641" y="15214"/>
                  </a:cubicBezTo>
                  <a:lnTo>
                    <a:pt x="45641" y="45641"/>
                  </a:lnTo>
                  <a:lnTo>
                    <a:pt x="15214" y="45641"/>
                  </a:lnTo>
                  <a:cubicBezTo>
                    <a:pt x="6085" y="45641"/>
                    <a:pt x="0" y="51726"/>
                    <a:pt x="0" y="60854"/>
                  </a:cubicBezTo>
                  <a:lnTo>
                    <a:pt x="0" y="121708"/>
                  </a:lnTo>
                  <a:cubicBezTo>
                    <a:pt x="0" y="130836"/>
                    <a:pt x="6085" y="136922"/>
                    <a:pt x="15214" y="136922"/>
                  </a:cubicBezTo>
                  <a:close/>
                  <a:moveTo>
                    <a:pt x="30427" y="76068"/>
                  </a:moveTo>
                  <a:lnTo>
                    <a:pt x="60854" y="76068"/>
                  </a:lnTo>
                  <a:cubicBezTo>
                    <a:pt x="69982" y="76068"/>
                    <a:pt x="76068" y="69982"/>
                    <a:pt x="76068" y="60854"/>
                  </a:cubicBezTo>
                  <a:lnTo>
                    <a:pt x="76068" y="30427"/>
                  </a:lnTo>
                  <a:lnTo>
                    <a:pt x="106495" y="30427"/>
                  </a:lnTo>
                  <a:lnTo>
                    <a:pt x="106495" y="60854"/>
                  </a:lnTo>
                  <a:cubicBezTo>
                    <a:pt x="106495" y="69982"/>
                    <a:pt x="112580" y="76068"/>
                    <a:pt x="121708" y="76068"/>
                  </a:cubicBezTo>
                  <a:lnTo>
                    <a:pt x="152135" y="76068"/>
                  </a:lnTo>
                  <a:lnTo>
                    <a:pt x="152135" y="106495"/>
                  </a:lnTo>
                  <a:lnTo>
                    <a:pt x="121708" y="106495"/>
                  </a:lnTo>
                  <a:cubicBezTo>
                    <a:pt x="112580" y="106495"/>
                    <a:pt x="106495" y="112580"/>
                    <a:pt x="106495" y="121708"/>
                  </a:cubicBezTo>
                  <a:lnTo>
                    <a:pt x="106495" y="152135"/>
                  </a:lnTo>
                  <a:lnTo>
                    <a:pt x="76068" y="152135"/>
                  </a:lnTo>
                  <a:lnTo>
                    <a:pt x="76068" y="121708"/>
                  </a:lnTo>
                  <a:cubicBezTo>
                    <a:pt x="76068" y="112580"/>
                    <a:pt x="69982" y="106495"/>
                    <a:pt x="60854" y="106495"/>
                  </a:cubicBezTo>
                  <a:lnTo>
                    <a:pt x="30427" y="106495"/>
                  </a:lnTo>
                  <a:lnTo>
                    <a:pt x="30427" y="76068"/>
                  </a:lnTo>
                  <a:close/>
                </a:path>
              </a:pathLst>
            </a:custGeom>
            <a:grpFill/>
            <a:ln w="15081" cap="flat">
              <a:noFill/>
              <a:prstDash val="solid"/>
              <a:miter/>
            </a:ln>
          </p:spPr>
          <p:txBody>
            <a:bodyPr rtlCol="0" anchor="ctr"/>
            <a:lstStyle/>
            <a:p>
              <a:endParaRPr lang="en-US">
                <a:latin typeface="Roboto Condensed" panose="02000000000000000000" pitchFamily="2" charset="0"/>
                <a:ea typeface="Roboto Condensed" panose="02000000000000000000" pitchFamily="2" charset="0"/>
              </a:endParaRPr>
            </a:p>
          </p:txBody>
        </p:sp>
      </p:grpSp>
      <p:pic>
        <p:nvPicPr>
          <p:cNvPr id="9" name="Picture 8" descr="A close-up of a brochure&#10;&#10;Description automatically generated">
            <a:extLst>
              <a:ext uri="{FF2B5EF4-FFF2-40B4-BE49-F238E27FC236}">
                <a16:creationId xmlns:a16="http://schemas.microsoft.com/office/drawing/2014/main" id="{217DBE23-7FC7-439B-B4D5-3B6589855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36" y="1212255"/>
            <a:ext cx="8587893" cy="5626185"/>
          </a:xfrm>
          <a:prstGeom prst="rect">
            <a:avLst/>
          </a:prstGeom>
        </p:spPr>
      </p:pic>
    </p:spTree>
    <p:extLst>
      <p:ext uri="{BB962C8B-B14F-4D97-AF65-F5344CB8AC3E}">
        <p14:creationId xmlns:p14="http://schemas.microsoft.com/office/powerpoint/2010/main" val="3023754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65784" y="1028140"/>
            <a:ext cx="9537004" cy="5470217"/>
          </a:xfrm>
        </p:spPr>
        <p:txBody>
          <a:bodyPr/>
          <a:lstStyle/>
          <a:p>
            <a:pPr marL="285750" indent="-285750">
              <a:buFont typeface="Arial" panose="020B0604020202020204" pitchFamily="34" charset="0"/>
              <a:buChar char="•"/>
            </a:pPr>
            <a:r>
              <a:rPr lang="en-US" altLang="en-US" sz="2400" dirty="0">
                <a:latin typeface="Roboto Condensed" panose="02000000000000000000" pitchFamily="2" charset="0"/>
                <a:ea typeface="Roboto Condensed" panose="02000000000000000000" pitchFamily="2" charset="0"/>
              </a:rPr>
              <a:t>This is an </a:t>
            </a:r>
            <a:r>
              <a:rPr lang="en-US" altLang="en-US" sz="2400" dirty="0">
                <a:solidFill>
                  <a:srgbClr val="FF5F00"/>
                </a:solidFill>
                <a:latin typeface="Roboto Condensed" panose="02000000000000000000" pitchFamily="2" charset="0"/>
                <a:ea typeface="Roboto Condensed" panose="02000000000000000000" pitchFamily="2" charset="0"/>
              </a:rPr>
              <a:t>Active Open Enrollment, and you need to take action</a:t>
            </a:r>
            <a:r>
              <a:rPr lang="en-US" altLang="en-US" sz="2400" dirty="0">
                <a:latin typeface="Roboto Condensed" panose="02000000000000000000" pitchFamily="2" charset="0"/>
                <a:ea typeface="Roboto Condensed" panose="02000000000000000000" pitchFamily="2" charset="0"/>
              </a:rPr>
              <a:t>. Your elections will NOT automatically transfer to the new plan year.</a:t>
            </a:r>
          </a:p>
          <a:p>
            <a:pPr marL="285750" indent="-285750">
              <a:buFont typeface="Arial" panose="020B0604020202020204" pitchFamily="34" charset="0"/>
              <a:buChar char="•"/>
            </a:pPr>
            <a:r>
              <a:rPr lang="en-US" altLang="en-US" sz="2400" dirty="0">
                <a:latin typeface="Roboto Condensed" panose="02000000000000000000" pitchFamily="2" charset="0"/>
                <a:ea typeface="Roboto Condensed" panose="02000000000000000000" pitchFamily="2" charset="0"/>
              </a:rPr>
              <a:t>Open Enrollment dates: From 11/3/2025 to 11/14/2025.</a:t>
            </a:r>
          </a:p>
          <a:p>
            <a:pPr marL="285750" indent="-285750">
              <a:buFont typeface="Arial" panose="020B0604020202020204" pitchFamily="34" charset="0"/>
              <a:buChar char="•"/>
            </a:pPr>
            <a:r>
              <a:rPr lang="en-US" altLang="en-US" sz="2400" dirty="0">
                <a:latin typeface="Roboto Condensed" panose="02000000000000000000" pitchFamily="2" charset="0"/>
                <a:ea typeface="Roboto Condensed" panose="02000000000000000000" pitchFamily="2" charset="0"/>
              </a:rPr>
              <a:t>These changes or additions will be effective from January 1, 2026, through December 31, 2026.</a:t>
            </a:r>
          </a:p>
          <a:p>
            <a:pPr marL="285750" indent="-285750">
              <a:buFont typeface="Arial" panose="020B0604020202020204" pitchFamily="34" charset="0"/>
              <a:buChar char="•"/>
            </a:pPr>
            <a:r>
              <a:rPr lang="en-US" altLang="en-US" sz="2400" dirty="0">
                <a:latin typeface="Roboto Condensed" panose="02000000000000000000" pitchFamily="2" charset="0"/>
                <a:ea typeface="Roboto Condensed" panose="02000000000000000000" pitchFamily="2" charset="0"/>
              </a:rPr>
              <a:t>How do I Enroll?</a:t>
            </a:r>
          </a:p>
          <a:p>
            <a:pPr marL="742950" lvl="1" indent="-285750">
              <a:buFont typeface="Arial" panose="020B0604020202020204" pitchFamily="34" charset="0"/>
              <a:buChar char="•"/>
            </a:pPr>
            <a:r>
              <a:rPr lang="en-US" altLang="en-US" sz="2000" dirty="0">
                <a:latin typeface="Roboto Condensed" panose="02000000000000000000" pitchFamily="2" charset="0"/>
                <a:ea typeface="Roboto Condensed" panose="02000000000000000000" pitchFamily="2" charset="0"/>
              </a:rPr>
              <a:t>Benefit Enrollment is a period of time in which eligible employees can make beneﬁt elections for the upcoming calendar year. Enrollment elections can be viewed and made at: </a:t>
            </a:r>
          </a:p>
          <a:p>
            <a:pPr lvl="1" algn="ctr"/>
            <a:r>
              <a:rPr lang="en-US" altLang="en-US" sz="2000" dirty="0">
                <a:latin typeface="Roboto Condensed" panose="02000000000000000000" pitchFamily="2" charset="0"/>
                <a:ea typeface="Roboto Condensed" panose="02000000000000000000" pitchFamily="2" charset="0"/>
                <a:hlinkClick r:id="rId3"/>
              </a:rPr>
              <a:t>https://ew15.ultipro.com/Login</a:t>
            </a:r>
            <a:r>
              <a:rPr lang="en-US" altLang="en-US" sz="2000" dirty="0">
                <a:latin typeface="Roboto Condensed" panose="02000000000000000000" pitchFamily="2" charset="0"/>
                <a:ea typeface="Roboto Condensed" panose="02000000000000000000" pitchFamily="2" charset="0"/>
              </a:rPr>
              <a:t> </a:t>
            </a:r>
          </a:p>
          <a:p>
            <a:pPr marL="800100" lvl="1" indent="-342900">
              <a:buFont typeface="Arial" panose="020B0604020202020204" pitchFamily="34" charset="0"/>
              <a:buChar char="•"/>
            </a:pPr>
            <a:r>
              <a:rPr lang="en-US" altLang="en-US" sz="2000" dirty="0">
                <a:latin typeface="Roboto Condensed" panose="02000000000000000000" pitchFamily="2" charset="0"/>
                <a:ea typeface="Roboto Condensed" panose="02000000000000000000" pitchFamily="2" charset="0"/>
              </a:rPr>
              <a:t>Then go to Benefit&gt;Manage My Benefits. You will be redirected to your benefit record in </a:t>
            </a:r>
            <a:r>
              <a:rPr lang="en-US" altLang="en-US" sz="2000" dirty="0" err="1">
                <a:latin typeface="Roboto Condensed" panose="02000000000000000000" pitchFamily="2" charset="0"/>
                <a:ea typeface="Roboto Condensed" panose="02000000000000000000" pitchFamily="2" charset="0"/>
              </a:rPr>
              <a:t>Plansource</a:t>
            </a:r>
            <a:r>
              <a:rPr lang="en-US" altLang="en-US" sz="2000" dirty="0">
                <a:latin typeface="Roboto Condensed" panose="02000000000000000000" pitchFamily="2" charset="0"/>
                <a:ea typeface="Roboto Condensed" panose="02000000000000000000" pitchFamily="2" charset="0"/>
              </a:rPr>
              <a:t>.</a:t>
            </a:r>
          </a:p>
          <a:p>
            <a:pPr marL="742950" lvl="1" indent="-285750">
              <a:buFont typeface="Arial" panose="020B0604020202020204" pitchFamily="34" charset="0"/>
              <a:buChar char="•"/>
            </a:pPr>
            <a:r>
              <a:rPr lang="en-US" altLang="en-US" sz="2000" dirty="0">
                <a:latin typeface="Roboto Condensed" panose="02000000000000000000" pitchFamily="2" charset="0"/>
                <a:ea typeface="Roboto Condensed" panose="02000000000000000000" pitchFamily="2" charset="0"/>
              </a:rPr>
              <a:t>If you choose to waive any coverage, you must still login and waive coverage. Beneﬁt elections from 2025 do not carry over into 2026.</a:t>
            </a:r>
          </a:p>
          <a:p>
            <a:pPr lvl="1" algn="ctr"/>
            <a:r>
              <a:rPr lang="en-US" altLang="en-US" sz="2000" dirty="0">
                <a:solidFill>
                  <a:srgbClr val="FF5F00"/>
                </a:solidFill>
                <a:latin typeface="Roboto Condensed" panose="02000000000000000000" pitchFamily="2" charset="0"/>
                <a:ea typeface="Roboto Condensed" panose="02000000000000000000" pitchFamily="2" charset="0"/>
              </a:rPr>
              <a:t>New Hires must sign up for their Health and Welfare benefits </a:t>
            </a:r>
          </a:p>
          <a:p>
            <a:pPr lvl="1" algn="ctr"/>
            <a:r>
              <a:rPr lang="en-US" altLang="en-US" sz="2000" dirty="0">
                <a:solidFill>
                  <a:srgbClr val="FF5F00"/>
                </a:solidFill>
                <a:latin typeface="Roboto Condensed" panose="02000000000000000000" pitchFamily="2" charset="0"/>
                <a:ea typeface="Roboto Condensed" panose="02000000000000000000" pitchFamily="2" charset="0"/>
              </a:rPr>
              <a:t>within 30 days of their hire date.</a:t>
            </a:r>
          </a:p>
          <a:p>
            <a:endParaRPr lang="en-US" altLang="en-US" sz="2400" dirty="0">
              <a:latin typeface="Roboto Condensed" panose="02000000000000000000" pitchFamily="2" charset="0"/>
              <a:ea typeface="Roboto Condensed" panose="02000000000000000000" pitchFamily="2" charset="0"/>
            </a:endParaRPr>
          </a:p>
        </p:txBody>
      </p:sp>
      <p:sp>
        <p:nvSpPr>
          <p:cNvPr id="9" name="Rectangle 2"/>
          <p:cNvSpPr txBox="1">
            <a:spLocks noChangeArrowheads="1"/>
          </p:cNvSpPr>
          <p:nvPr/>
        </p:nvSpPr>
        <p:spPr bwMode="gray">
          <a:xfrm>
            <a:off x="1528682" y="357581"/>
            <a:ext cx="5847916" cy="4572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ctr" rtl="0" eaLnBrk="1" fontAlgn="base" hangingPunct="1">
              <a:lnSpc>
                <a:spcPct val="83000"/>
              </a:lnSpc>
              <a:spcBef>
                <a:spcPct val="0"/>
              </a:spcBef>
              <a:spcAft>
                <a:spcPct val="0"/>
              </a:spcAft>
              <a:defRPr sz="4000" b="1" i="0" cap="all" spc="50" baseline="0">
                <a:solidFill>
                  <a:schemeClr val="accent1"/>
                </a:solidFill>
                <a:effectLst>
                  <a:outerShdw blurRad="38100" dist="38100" dir="2700000" algn="tl">
                    <a:srgbClr val="000000">
                      <a:alpha val="43137"/>
                    </a:srgbClr>
                  </a:outerShdw>
                </a:effectLst>
                <a:latin typeface="Franklin Gothic Demi Cond" panose="020B0706030402020204"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pitchFamily="34" charset="0"/>
              </a:defRPr>
            </a:lvl2pPr>
            <a:lvl3pPr algn="l" rtl="0" eaLnBrk="1" fontAlgn="base" hangingPunct="1">
              <a:lnSpc>
                <a:spcPct val="83000"/>
              </a:lnSpc>
              <a:spcBef>
                <a:spcPct val="0"/>
              </a:spcBef>
              <a:spcAft>
                <a:spcPct val="0"/>
              </a:spcAft>
              <a:defRPr sz="2100">
                <a:solidFill>
                  <a:schemeClr val="accent1"/>
                </a:solidFill>
                <a:latin typeface="Arial" pitchFamily="34" charset="0"/>
              </a:defRPr>
            </a:lvl3pPr>
            <a:lvl4pPr algn="l" rtl="0" eaLnBrk="1" fontAlgn="base" hangingPunct="1">
              <a:lnSpc>
                <a:spcPct val="83000"/>
              </a:lnSpc>
              <a:spcBef>
                <a:spcPct val="0"/>
              </a:spcBef>
              <a:spcAft>
                <a:spcPct val="0"/>
              </a:spcAft>
              <a:defRPr sz="2100">
                <a:solidFill>
                  <a:schemeClr val="accent1"/>
                </a:solidFill>
                <a:latin typeface="Arial" pitchFamily="34" charset="0"/>
              </a:defRPr>
            </a:lvl4pPr>
            <a:lvl5pPr algn="l" rtl="0" eaLnBrk="1" fontAlgn="base" hangingPunct="1">
              <a:lnSpc>
                <a:spcPct val="83000"/>
              </a:lnSpc>
              <a:spcBef>
                <a:spcPct val="0"/>
              </a:spcBef>
              <a:spcAft>
                <a:spcPct val="0"/>
              </a:spcAft>
              <a:defRPr sz="2100">
                <a:solidFill>
                  <a:schemeClr val="accent1"/>
                </a:solidFill>
                <a:latin typeface="Arial" pitchFamily="34" charset="0"/>
              </a:defRPr>
            </a:lvl5pPr>
            <a:lvl6pPr marL="457200" algn="l" rtl="0" eaLnBrk="1" fontAlgn="base" hangingPunct="1">
              <a:lnSpc>
                <a:spcPct val="83000"/>
              </a:lnSpc>
              <a:spcBef>
                <a:spcPct val="0"/>
              </a:spcBef>
              <a:spcAft>
                <a:spcPct val="0"/>
              </a:spcAft>
              <a:defRPr sz="2100">
                <a:solidFill>
                  <a:schemeClr val="accent1"/>
                </a:solidFill>
                <a:latin typeface="Arial" pitchFamily="34" charset="0"/>
              </a:defRPr>
            </a:lvl6pPr>
            <a:lvl7pPr marL="914400" algn="l" rtl="0" eaLnBrk="1" fontAlgn="base" hangingPunct="1">
              <a:lnSpc>
                <a:spcPct val="83000"/>
              </a:lnSpc>
              <a:spcBef>
                <a:spcPct val="0"/>
              </a:spcBef>
              <a:spcAft>
                <a:spcPct val="0"/>
              </a:spcAft>
              <a:defRPr sz="2100">
                <a:solidFill>
                  <a:schemeClr val="accent1"/>
                </a:solidFill>
                <a:latin typeface="Arial" pitchFamily="34" charset="0"/>
              </a:defRPr>
            </a:lvl7pPr>
            <a:lvl8pPr marL="1371600" algn="l" rtl="0" eaLnBrk="1" fontAlgn="base" hangingPunct="1">
              <a:lnSpc>
                <a:spcPct val="83000"/>
              </a:lnSpc>
              <a:spcBef>
                <a:spcPct val="0"/>
              </a:spcBef>
              <a:spcAft>
                <a:spcPct val="0"/>
              </a:spcAft>
              <a:defRPr sz="2100">
                <a:solidFill>
                  <a:schemeClr val="accent1"/>
                </a:solidFill>
                <a:latin typeface="Arial" pitchFamily="34" charset="0"/>
              </a:defRPr>
            </a:lvl8pPr>
            <a:lvl9pPr marL="1828800" algn="l" rtl="0" eaLnBrk="1" fontAlgn="base" hangingPunct="1">
              <a:lnSpc>
                <a:spcPct val="83000"/>
              </a:lnSpc>
              <a:spcBef>
                <a:spcPct val="0"/>
              </a:spcBef>
              <a:spcAft>
                <a:spcPct val="0"/>
              </a:spcAft>
              <a:defRPr sz="2100">
                <a:solidFill>
                  <a:schemeClr val="accent1"/>
                </a:solidFill>
                <a:latin typeface="Arial" pitchFamily="34" charset="0"/>
              </a:defRPr>
            </a:lvl9pPr>
          </a:lstStyle>
          <a:p>
            <a:pPr algn="l"/>
            <a:r>
              <a:rPr lang="en-US" sz="4400" b="0" kern="0" cap="none" dirty="0">
                <a:solidFill>
                  <a:srgbClr val="FF5F00"/>
                </a:solidFill>
                <a:effectLst/>
                <a:latin typeface="Roboto Condensed" panose="02000000000000000000" pitchFamily="2" charset="0"/>
                <a:ea typeface="Roboto Condensed" panose="02000000000000000000" pitchFamily="2" charset="0"/>
              </a:rPr>
              <a:t>Next Steps</a:t>
            </a:r>
          </a:p>
        </p:txBody>
      </p:sp>
      <p:grpSp>
        <p:nvGrpSpPr>
          <p:cNvPr id="10" name="Graphic 1494">
            <a:extLst>
              <a:ext uri="{FF2B5EF4-FFF2-40B4-BE49-F238E27FC236}">
                <a16:creationId xmlns:a16="http://schemas.microsoft.com/office/drawing/2014/main" id="{0B180660-6C2F-1746-B2BC-E3FAB12F8E23}"/>
              </a:ext>
            </a:extLst>
          </p:cNvPr>
          <p:cNvGrpSpPr>
            <a:grpSpLocks noChangeAspect="1"/>
          </p:cNvGrpSpPr>
          <p:nvPr/>
        </p:nvGrpSpPr>
        <p:grpSpPr>
          <a:xfrm>
            <a:off x="608460" y="228866"/>
            <a:ext cx="640080" cy="640080"/>
            <a:chOff x="2585053" y="5558571"/>
            <a:chExt cx="365125" cy="365125"/>
          </a:xfrm>
          <a:solidFill>
            <a:schemeClr val="tx1"/>
          </a:solidFill>
        </p:grpSpPr>
        <p:sp>
          <p:nvSpPr>
            <p:cNvPr id="11" name="Freeform 10">
              <a:extLst>
                <a:ext uri="{FF2B5EF4-FFF2-40B4-BE49-F238E27FC236}">
                  <a16:creationId xmlns:a16="http://schemas.microsoft.com/office/drawing/2014/main" id="{ECF6ADA0-F325-534F-ABDF-D3309C1C7501}"/>
                </a:ext>
              </a:extLst>
            </p:cNvPr>
            <p:cNvSpPr/>
            <p:nvPr/>
          </p:nvSpPr>
          <p:spPr>
            <a:xfrm>
              <a:off x="2585053" y="5558571"/>
              <a:ext cx="365125" cy="365125"/>
            </a:xfrm>
            <a:custGeom>
              <a:avLst/>
              <a:gdLst>
                <a:gd name="connsiteX0" fmla="*/ 349911 w 365125"/>
                <a:gd name="connsiteY0" fmla="*/ 60854 h 365125"/>
                <a:gd name="connsiteX1" fmla="*/ 258630 w 365125"/>
                <a:gd name="connsiteY1" fmla="*/ 60854 h 365125"/>
                <a:gd name="connsiteX2" fmla="*/ 258630 w 365125"/>
                <a:gd name="connsiteY2" fmla="*/ 15214 h 365125"/>
                <a:gd name="connsiteX3" fmla="*/ 243417 w 365125"/>
                <a:gd name="connsiteY3" fmla="*/ 0 h 365125"/>
                <a:gd name="connsiteX4" fmla="*/ 121708 w 365125"/>
                <a:gd name="connsiteY4" fmla="*/ 0 h 365125"/>
                <a:gd name="connsiteX5" fmla="*/ 106495 w 365125"/>
                <a:gd name="connsiteY5" fmla="*/ 15214 h 365125"/>
                <a:gd name="connsiteX6" fmla="*/ 106495 w 365125"/>
                <a:gd name="connsiteY6" fmla="*/ 60854 h 365125"/>
                <a:gd name="connsiteX7" fmla="*/ 15214 w 365125"/>
                <a:gd name="connsiteY7" fmla="*/ 60854 h 365125"/>
                <a:gd name="connsiteX8" fmla="*/ 0 w 365125"/>
                <a:gd name="connsiteY8" fmla="*/ 76068 h 365125"/>
                <a:gd name="connsiteX9" fmla="*/ 0 w 365125"/>
                <a:gd name="connsiteY9" fmla="*/ 349911 h 365125"/>
                <a:gd name="connsiteX10" fmla="*/ 15214 w 365125"/>
                <a:gd name="connsiteY10" fmla="*/ 365125 h 365125"/>
                <a:gd name="connsiteX11" fmla="*/ 349911 w 365125"/>
                <a:gd name="connsiteY11" fmla="*/ 365125 h 365125"/>
                <a:gd name="connsiteX12" fmla="*/ 365125 w 365125"/>
                <a:gd name="connsiteY12" fmla="*/ 349911 h 365125"/>
                <a:gd name="connsiteX13" fmla="*/ 365125 w 365125"/>
                <a:gd name="connsiteY13" fmla="*/ 76068 h 365125"/>
                <a:gd name="connsiteX14" fmla="*/ 349911 w 365125"/>
                <a:gd name="connsiteY14" fmla="*/ 60854 h 365125"/>
                <a:gd name="connsiteX15" fmla="*/ 136922 w 365125"/>
                <a:gd name="connsiteY15" fmla="*/ 30427 h 365125"/>
                <a:gd name="connsiteX16" fmla="*/ 228203 w 365125"/>
                <a:gd name="connsiteY16" fmla="*/ 30427 h 365125"/>
                <a:gd name="connsiteX17" fmla="*/ 228203 w 365125"/>
                <a:gd name="connsiteY17" fmla="*/ 60854 h 365125"/>
                <a:gd name="connsiteX18" fmla="*/ 136922 w 365125"/>
                <a:gd name="connsiteY18" fmla="*/ 60854 h 365125"/>
                <a:gd name="connsiteX19" fmla="*/ 136922 w 365125"/>
                <a:gd name="connsiteY19" fmla="*/ 30427 h 365125"/>
                <a:gd name="connsiteX20" fmla="*/ 334698 w 365125"/>
                <a:gd name="connsiteY20" fmla="*/ 334698 h 365125"/>
                <a:gd name="connsiteX21" fmla="*/ 30427 w 365125"/>
                <a:gd name="connsiteY21" fmla="*/ 334698 h 365125"/>
                <a:gd name="connsiteX22" fmla="*/ 30427 w 365125"/>
                <a:gd name="connsiteY22" fmla="*/ 91281 h 365125"/>
                <a:gd name="connsiteX23" fmla="*/ 334698 w 365125"/>
                <a:gd name="connsiteY23" fmla="*/ 91281 h 365125"/>
                <a:gd name="connsiteX24" fmla="*/ 334698 w 365125"/>
                <a:gd name="connsiteY24" fmla="*/ 334698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5125" h="365125">
                  <a:moveTo>
                    <a:pt x="349911" y="60854"/>
                  </a:moveTo>
                  <a:lnTo>
                    <a:pt x="258630" y="60854"/>
                  </a:lnTo>
                  <a:lnTo>
                    <a:pt x="258630" y="15214"/>
                  </a:lnTo>
                  <a:cubicBezTo>
                    <a:pt x="258630" y="6085"/>
                    <a:pt x="252545" y="0"/>
                    <a:pt x="243417" y="0"/>
                  </a:cubicBezTo>
                  <a:lnTo>
                    <a:pt x="121708" y="0"/>
                  </a:lnTo>
                  <a:cubicBezTo>
                    <a:pt x="112580" y="0"/>
                    <a:pt x="106495" y="6085"/>
                    <a:pt x="106495" y="15214"/>
                  </a:cubicBezTo>
                  <a:lnTo>
                    <a:pt x="106495" y="60854"/>
                  </a:lnTo>
                  <a:lnTo>
                    <a:pt x="15214" y="60854"/>
                  </a:lnTo>
                  <a:cubicBezTo>
                    <a:pt x="6085" y="60854"/>
                    <a:pt x="0" y="66940"/>
                    <a:pt x="0" y="76068"/>
                  </a:cubicBezTo>
                  <a:lnTo>
                    <a:pt x="0" y="349911"/>
                  </a:lnTo>
                  <a:cubicBezTo>
                    <a:pt x="0" y="359040"/>
                    <a:pt x="6085" y="365125"/>
                    <a:pt x="15214" y="365125"/>
                  </a:cubicBezTo>
                  <a:lnTo>
                    <a:pt x="349911" y="365125"/>
                  </a:lnTo>
                  <a:cubicBezTo>
                    <a:pt x="359040" y="365125"/>
                    <a:pt x="365125" y="359040"/>
                    <a:pt x="365125" y="349911"/>
                  </a:cubicBezTo>
                  <a:lnTo>
                    <a:pt x="365125" y="76068"/>
                  </a:lnTo>
                  <a:cubicBezTo>
                    <a:pt x="365125" y="66940"/>
                    <a:pt x="359040" y="60854"/>
                    <a:pt x="349911" y="60854"/>
                  </a:cubicBezTo>
                  <a:close/>
                  <a:moveTo>
                    <a:pt x="136922" y="30427"/>
                  </a:moveTo>
                  <a:lnTo>
                    <a:pt x="228203" y="30427"/>
                  </a:lnTo>
                  <a:lnTo>
                    <a:pt x="228203" y="60854"/>
                  </a:lnTo>
                  <a:lnTo>
                    <a:pt x="136922" y="60854"/>
                  </a:lnTo>
                  <a:lnTo>
                    <a:pt x="136922" y="30427"/>
                  </a:lnTo>
                  <a:close/>
                  <a:moveTo>
                    <a:pt x="334698" y="334698"/>
                  </a:moveTo>
                  <a:lnTo>
                    <a:pt x="30427" y="334698"/>
                  </a:lnTo>
                  <a:lnTo>
                    <a:pt x="30427" y="91281"/>
                  </a:lnTo>
                  <a:lnTo>
                    <a:pt x="334698" y="91281"/>
                  </a:lnTo>
                  <a:lnTo>
                    <a:pt x="334698" y="33469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sp>
          <p:nvSpPr>
            <p:cNvPr id="12" name="Freeform 11">
              <a:extLst>
                <a:ext uri="{FF2B5EF4-FFF2-40B4-BE49-F238E27FC236}">
                  <a16:creationId xmlns:a16="http://schemas.microsoft.com/office/drawing/2014/main" id="{7EF587AE-9DEE-FB4B-A179-5BFC175F7493}"/>
                </a:ext>
              </a:extLst>
            </p:cNvPr>
            <p:cNvSpPr/>
            <p:nvPr/>
          </p:nvSpPr>
          <p:spPr>
            <a:xfrm>
              <a:off x="2676334" y="5680279"/>
              <a:ext cx="182562" cy="182562"/>
            </a:xfrm>
            <a:custGeom>
              <a:avLst/>
              <a:gdLst>
                <a:gd name="connsiteX0" fmla="*/ 15214 w 182562"/>
                <a:gd name="connsiteY0" fmla="*/ 136922 h 182562"/>
                <a:gd name="connsiteX1" fmla="*/ 45641 w 182562"/>
                <a:gd name="connsiteY1" fmla="*/ 136922 h 182562"/>
                <a:gd name="connsiteX2" fmla="*/ 45641 w 182562"/>
                <a:gd name="connsiteY2" fmla="*/ 167349 h 182562"/>
                <a:gd name="connsiteX3" fmla="*/ 60854 w 182562"/>
                <a:gd name="connsiteY3" fmla="*/ 182563 h 182562"/>
                <a:gd name="connsiteX4" fmla="*/ 121708 w 182562"/>
                <a:gd name="connsiteY4" fmla="*/ 182563 h 182562"/>
                <a:gd name="connsiteX5" fmla="*/ 136922 w 182562"/>
                <a:gd name="connsiteY5" fmla="*/ 167349 h 182562"/>
                <a:gd name="connsiteX6" fmla="*/ 136922 w 182562"/>
                <a:gd name="connsiteY6" fmla="*/ 136922 h 182562"/>
                <a:gd name="connsiteX7" fmla="*/ 167349 w 182562"/>
                <a:gd name="connsiteY7" fmla="*/ 136922 h 182562"/>
                <a:gd name="connsiteX8" fmla="*/ 182563 w 182562"/>
                <a:gd name="connsiteY8" fmla="*/ 121708 h 182562"/>
                <a:gd name="connsiteX9" fmla="*/ 182563 w 182562"/>
                <a:gd name="connsiteY9" fmla="*/ 60854 h 182562"/>
                <a:gd name="connsiteX10" fmla="*/ 167349 w 182562"/>
                <a:gd name="connsiteY10" fmla="*/ 45641 h 182562"/>
                <a:gd name="connsiteX11" fmla="*/ 136922 w 182562"/>
                <a:gd name="connsiteY11" fmla="*/ 45641 h 182562"/>
                <a:gd name="connsiteX12" fmla="*/ 136922 w 182562"/>
                <a:gd name="connsiteY12" fmla="*/ 15214 h 182562"/>
                <a:gd name="connsiteX13" fmla="*/ 121708 w 182562"/>
                <a:gd name="connsiteY13" fmla="*/ 0 h 182562"/>
                <a:gd name="connsiteX14" fmla="*/ 60854 w 182562"/>
                <a:gd name="connsiteY14" fmla="*/ 0 h 182562"/>
                <a:gd name="connsiteX15" fmla="*/ 45641 w 182562"/>
                <a:gd name="connsiteY15" fmla="*/ 15214 h 182562"/>
                <a:gd name="connsiteX16" fmla="*/ 45641 w 182562"/>
                <a:gd name="connsiteY16" fmla="*/ 45641 h 182562"/>
                <a:gd name="connsiteX17" fmla="*/ 15214 w 182562"/>
                <a:gd name="connsiteY17" fmla="*/ 45641 h 182562"/>
                <a:gd name="connsiteX18" fmla="*/ 0 w 182562"/>
                <a:gd name="connsiteY18" fmla="*/ 60854 h 182562"/>
                <a:gd name="connsiteX19" fmla="*/ 0 w 182562"/>
                <a:gd name="connsiteY19" fmla="*/ 121708 h 182562"/>
                <a:gd name="connsiteX20" fmla="*/ 15214 w 182562"/>
                <a:gd name="connsiteY20" fmla="*/ 136922 h 182562"/>
                <a:gd name="connsiteX21" fmla="*/ 30427 w 182562"/>
                <a:gd name="connsiteY21" fmla="*/ 76068 h 182562"/>
                <a:gd name="connsiteX22" fmla="*/ 60854 w 182562"/>
                <a:gd name="connsiteY22" fmla="*/ 76068 h 182562"/>
                <a:gd name="connsiteX23" fmla="*/ 76068 w 182562"/>
                <a:gd name="connsiteY23" fmla="*/ 60854 h 182562"/>
                <a:gd name="connsiteX24" fmla="*/ 76068 w 182562"/>
                <a:gd name="connsiteY24" fmla="*/ 30427 h 182562"/>
                <a:gd name="connsiteX25" fmla="*/ 106495 w 182562"/>
                <a:gd name="connsiteY25" fmla="*/ 30427 h 182562"/>
                <a:gd name="connsiteX26" fmla="*/ 106495 w 182562"/>
                <a:gd name="connsiteY26" fmla="*/ 60854 h 182562"/>
                <a:gd name="connsiteX27" fmla="*/ 121708 w 182562"/>
                <a:gd name="connsiteY27" fmla="*/ 76068 h 182562"/>
                <a:gd name="connsiteX28" fmla="*/ 152135 w 182562"/>
                <a:gd name="connsiteY28" fmla="*/ 76068 h 182562"/>
                <a:gd name="connsiteX29" fmla="*/ 152135 w 182562"/>
                <a:gd name="connsiteY29" fmla="*/ 106495 h 182562"/>
                <a:gd name="connsiteX30" fmla="*/ 121708 w 182562"/>
                <a:gd name="connsiteY30" fmla="*/ 106495 h 182562"/>
                <a:gd name="connsiteX31" fmla="*/ 106495 w 182562"/>
                <a:gd name="connsiteY31" fmla="*/ 121708 h 182562"/>
                <a:gd name="connsiteX32" fmla="*/ 106495 w 182562"/>
                <a:gd name="connsiteY32" fmla="*/ 152135 h 182562"/>
                <a:gd name="connsiteX33" fmla="*/ 76068 w 182562"/>
                <a:gd name="connsiteY33" fmla="*/ 152135 h 182562"/>
                <a:gd name="connsiteX34" fmla="*/ 76068 w 182562"/>
                <a:gd name="connsiteY34" fmla="*/ 121708 h 182562"/>
                <a:gd name="connsiteX35" fmla="*/ 60854 w 182562"/>
                <a:gd name="connsiteY35" fmla="*/ 106495 h 182562"/>
                <a:gd name="connsiteX36" fmla="*/ 30427 w 182562"/>
                <a:gd name="connsiteY36" fmla="*/ 106495 h 182562"/>
                <a:gd name="connsiteX37" fmla="*/ 30427 w 182562"/>
                <a:gd name="connsiteY37" fmla="*/ 76068 h 18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2562" h="182562">
                  <a:moveTo>
                    <a:pt x="15214" y="136922"/>
                  </a:moveTo>
                  <a:lnTo>
                    <a:pt x="45641" y="136922"/>
                  </a:lnTo>
                  <a:lnTo>
                    <a:pt x="45641" y="167349"/>
                  </a:lnTo>
                  <a:cubicBezTo>
                    <a:pt x="45641" y="176477"/>
                    <a:pt x="51726" y="182563"/>
                    <a:pt x="60854" y="182563"/>
                  </a:cubicBezTo>
                  <a:lnTo>
                    <a:pt x="121708" y="182563"/>
                  </a:lnTo>
                  <a:cubicBezTo>
                    <a:pt x="130836" y="182563"/>
                    <a:pt x="136922" y="176477"/>
                    <a:pt x="136922" y="167349"/>
                  </a:cubicBezTo>
                  <a:lnTo>
                    <a:pt x="136922" y="136922"/>
                  </a:lnTo>
                  <a:lnTo>
                    <a:pt x="167349" y="136922"/>
                  </a:lnTo>
                  <a:cubicBezTo>
                    <a:pt x="176477" y="136922"/>
                    <a:pt x="182563" y="130836"/>
                    <a:pt x="182563" y="121708"/>
                  </a:cubicBezTo>
                  <a:lnTo>
                    <a:pt x="182563" y="60854"/>
                  </a:lnTo>
                  <a:cubicBezTo>
                    <a:pt x="182563" y="51726"/>
                    <a:pt x="176477" y="45641"/>
                    <a:pt x="167349" y="45641"/>
                  </a:cubicBezTo>
                  <a:lnTo>
                    <a:pt x="136922" y="45641"/>
                  </a:lnTo>
                  <a:lnTo>
                    <a:pt x="136922" y="15214"/>
                  </a:lnTo>
                  <a:cubicBezTo>
                    <a:pt x="136922" y="6085"/>
                    <a:pt x="130836" y="0"/>
                    <a:pt x="121708" y="0"/>
                  </a:cubicBezTo>
                  <a:lnTo>
                    <a:pt x="60854" y="0"/>
                  </a:lnTo>
                  <a:cubicBezTo>
                    <a:pt x="51726" y="0"/>
                    <a:pt x="45641" y="6085"/>
                    <a:pt x="45641" y="15214"/>
                  </a:cubicBezTo>
                  <a:lnTo>
                    <a:pt x="45641" y="45641"/>
                  </a:lnTo>
                  <a:lnTo>
                    <a:pt x="15214" y="45641"/>
                  </a:lnTo>
                  <a:cubicBezTo>
                    <a:pt x="6085" y="45641"/>
                    <a:pt x="0" y="51726"/>
                    <a:pt x="0" y="60854"/>
                  </a:cubicBezTo>
                  <a:lnTo>
                    <a:pt x="0" y="121708"/>
                  </a:lnTo>
                  <a:cubicBezTo>
                    <a:pt x="0" y="130836"/>
                    <a:pt x="6085" y="136922"/>
                    <a:pt x="15214" y="136922"/>
                  </a:cubicBezTo>
                  <a:close/>
                  <a:moveTo>
                    <a:pt x="30427" y="76068"/>
                  </a:moveTo>
                  <a:lnTo>
                    <a:pt x="60854" y="76068"/>
                  </a:lnTo>
                  <a:cubicBezTo>
                    <a:pt x="69982" y="76068"/>
                    <a:pt x="76068" y="69982"/>
                    <a:pt x="76068" y="60854"/>
                  </a:cubicBezTo>
                  <a:lnTo>
                    <a:pt x="76068" y="30427"/>
                  </a:lnTo>
                  <a:lnTo>
                    <a:pt x="106495" y="30427"/>
                  </a:lnTo>
                  <a:lnTo>
                    <a:pt x="106495" y="60854"/>
                  </a:lnTo>
                  <a:cubicBezTo>
                    <a:pt x="106495" y="69982"/>
                    <a:pt x="112580" y="76068"/>
                    <a:pt x="121708" y="76068"/>
                  </a:cubicBezTo>
                  <a:lnTo>
                    <a:pt x="152135" y="76068"/>
                  </a:lnTo>
                  <a:lnTo>
                    <a:pt x="152135" y="106495"/>
                  </a:lnTo>
                  <a:lnTo>
                    <a:pt x="121708" y="106495"/>
                  </a:lnTo>
                  <a:cubicBezTo>
                    <a:pt x="112580" y="106495"/>
                    <a:pt x="106495" y="112580"/>
                    <a:pt x="106495" y="121708"/>
                  </a:cubicBezTo>
                  <a:lnTo>
                    <a:pt x="106495" y="152135"/>
                  </a:lnTo>
                  <a:lnTo>
                    <a:pt x="76068" y="152135"/>
                  </a:lnTo>
                  <a:lnTo>
                    <a:pt x="76068" y="121708"/>
                  </a:lnTo>
                  <a:cubicBezTo>
                    <a:pt x="76068" y="112580"/>
                    <a:pt x="69982" y="106495"/>
                    <a:pt x="60854" y="106495"/>
                  </a:cubicBezTo>
                  <a:lnTo>
                    <a:pt x="30427" y="106495"/>
                  </a:lnTo>
                  <a:lnTo>
                    <a:pt x="30427" y="76068"/>
                  </a:lnTo>
                  <a:close/>
                </a:path>
              </a:pathLst>
            </a:custGeom>
            <a:grpFill/>
            <a:ln w="15081" cap="flat">
              <a:noFill/>
              <a:prstDash val="solid"/>
              <a:miter/>
            </a:ln>
          </p:spPr>
          <p:txBody>
            <a:bodyPr rtlCol="0" anchor="ctr"/>
            <a:lstStyle/>
            <a:p>
              <a:endParaRPr lang="en-US" dirty="0">
                <a:latin typeface="Roboto Condensed" panose="02000000000000000000" pitchFamily="2" charset="0"/>
                <a:ea typeface="Roboto Condensed" panose="02000000000000000000" pitchFamily="2" charset="0"/>
              </a:endParaRPr>
            </a:p>
          </p:txBody>
        </p:sp>
      </p:grpSp>
    </p:spTree>
    <p:extLst>
      <p:ext uri="{BB962C8B-B14F-4D97-AF65-F5344CB8AC3E}">
        <p14:creationId xmlns:p14="http://schemas.microsoft.com/office/powerpoint/2010/main" val="1592719994"/>
      </p:ext>
    </p:extLst>
  </p:cSld>
  <p:clrMapOvr>
    <a:masterClrMapping/>
  </p:clrMapOvr>
  <p:transition>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68260" y="542238"/>
            <a:ext cx="8161338" cy="1362075"/>
          </a:xfrm>
        </p:spPr>
        <p:txBody>
          <a:bodyPr/>
          <a:lstStyle/>
          <a:p>
            <a:r>
              <a:rPr lang="en-US" sz="8000" dirty="0">
                <a:solidFill>
                  <a:srgbClr val="FF5F00"/>
                </a:solidFill>
                <a:latin typeface="Roboto Condensed" panose="02000000000000000000" pitchFamily="2" charset="0"/>
                <a:ea typeface="Roboto Condensed" panose="02000000000000000000" pitchFamily="2" charset="0"/>
              </a:rPr>
              <a:t>Thank you!</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762" t="30391"/>
          <a:stretch/>
        </p:blipFill>
        <p:spPr>
          <a:xfrm>
            <a:off x="944381" y="1904313"/>
            <a:ext cx="7609096" cy="4456677"/>
          </a:xfrm>
          <a:prstGeom prst="rect">
            <a:avLst/>
          </a:prstGeom>
        </p:spPr>
      </p:pic>
    </p:spTree>
    <p:extLst>
      <p:ext uri="{BB962C8B-B14F-4D97-AF65-F5344CB8AC3E}">
        <p14:creationId xmlns:p14="http://schemas.microsoft.com/office/powerpoint/2010/main" val="177286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770" y="602836"/>
            <a:ext cx="8061018" cy="457200"/>
          </a:xfrm>
        </p:spPr>
        <p:txBody>
          <a:bodyPr/>
          <a:lstStyle/>
          <a:p>
            <a:r>
              <a:rPr lang="en-US" sz="4200" b="0" dirty="0">
                <a:solidFill>
                  <a:srgbClr val="FF5F00"/>
                </a:solidFill>
                <a:latin typeface="Roboto Condensed" panose="02000000000000000000" pitchFamily="2" charset="0"/>
                <a:ea typeface="Roboto Condensed" panose="02000000000000000000" pitchFamily="2" charset="0"/>
              </a:rPr>
              <a:t>Qualified Family Status Change</a:t>
            </a:r>
          </a:p>
        </p:txBody>
      </p:sp>
      <p:sp>
        <p:nvSpPr>
          <p:cNvPr id="3" name="Content Placeholder 2"/>
          <p:cNvSpPr>
            <a:spLocks noGrp="1"/>
          </p:cNvSpPr>
          <p:nvPr>
            <p:ph idx="1"/>
          </p:nvPr>
        </p:nvSpPr>
        <p:spPr>
          <a:xfrm>
            <a:off x="390257" y="1435704"/>
            <a:ext cx="8957673" cy="5300595"/>
          </a:xfrm>
        </p:spPr>
        <p:txBody>
          <a:bodyPr>
            <a:noAutofit/>
          </a:bodyPr>
          <a:lstStyle/>
          <a:p>
            <a:pPr>
              <a:buFont typeface="Wingdings" pitchFamily="2" charset="2"/>
              <a:buNone/>
              <a:defRPr/>
            </a:pPr>
            <a:r>
              <a:rPr lang="en-US" sz="1800" dirty="0">
                <a:latin typeface="Roboto Condensed" panose="02000000000000000000" pitchFamily="2" charset="0"/>
                <a:ea typeface="Roboto Condensed" panose="02000000000000000000" pitchFamily="2" charset="0"/>
              </a:rPr>
              <a:t>1. Special Enrollment Events (Add Coverage for yourself and/or dependents)</a:t>
            </a:r>
          </a:p>
          <a:p>
            <a:pPr marL="800100" lvl="1" indent="-342900">
              <a:buFont typeface="Arial" panose="020B0604020202020204" pitchFamily="34" charset="0"/>
              <a:buChar char="•"/>
              <a:defRPr/>
            </a:pPr>
            <a:r>
              <a:rPr lang="en-US" sz="1800" dirty="0">
                <a:latin typeface="Roboto Condensed" panose="02000000000000000000" pitchFamily="2" charset="0"/>
                <a:ea typeface="Roboto Condensed" panose="02000000000000000000" pitchFamily="2" charset="0"/>
              </a:rPr>
              <a:t>Involuntary loss of other group coverage</a:t>
            </a:r>
          </a:p>
          <a:p>
            <a:pPr marL="800100" lvl="1" indent="-342900">
              <a:buFont typeface="Arial" panose="020B0604020202020204" pitchFamily="34" charset="0"/>
              <a:buChar char="•"/>
              <a:defRPr/>
            </a:pPr>
            <a:r>
              <a:rPr lang="en-US" sz="1800" dirty="0">
                <a:latin typeface="Roboto Condensed" panose="02000000000000000000" pitchFamily="2" charset="0"/>
                <a:ea typeface="Roboto Condensed" panose="02000000000000000000" pitchFamily="2" charset="0"/>
              </a:rPr>
              <a:t>Acquire a new dependent through marriage, birth or adoption</a:t>
            </a:r>
          </a:p>
          <a:p>
            <a:pPr marL="800100" lvl="1" indent="-342900">
              <a:buFont typeface="Arial" panose="020B0604020202020204" pitchFamily="34" charset="0"/>
              <a:buChar char="•"/>
              <a:defRPr/>
            </a:pPr>
            <a:r>
              <a:rPr lang="en-US" sz="1800" dirty="0">
                <a:latin typeface="Roboto Condensed" panose="02000000000000000000" pitchFamily="2" charset="0"/>
                <a:ea typeface="Roboto Condensed" panose="02000000000000000000" pitchFamily="2" charset="0"/>
              </a:rPr>
              <a:t>Change in Medicaid or CHIP eligibility</a:t>
            </a:r>
          </a:p>
          <a:p>
            <a:pPr>
              <a:buClr>
                <a:srgbClr val="000066"/>
              </a:buClr>
              <a:buFont typeface="Wingdings" pitchFamily="2" charset="2"/>
              <a:buNone/>
              <a:defRPr/>
            </a:pPr>
            <a:endParaRPr lang="en-US" sz="1800" dirty="0">
              <a:latin typeface="Roboto Condensed" panose="02000000000000000000" pitchFamily="2" charset="0"/>
              <a:ea typeface="Roboto Condensed" panose="02000000000000000000" pitchFamily="2" charset="0"/>
            </a:endParaRPr>
          </a:p>
          <a:p>
            <a:pPr>
              <a:buClr>
                <a:srgbClr val="000066"/>
              </a:buClr>
              <a:buFont typeface="Wingdings" pitchFamily="2" charset="2"/>
              <a:buNone/>
              <a:defRPr/>
            </a:pPr>
            <a:r>
              <a:rPr lang="en-US" sz="1800" dirty="0">
                <a:latin typeface="Roboto Condensed" panose="02000000000000000000" pitchFamily="2" charset="0"/>
                <a:ea typeface="Roboto Condensed" panose="02000000000000000000" pitchFamily="2" charset="0"/>
              </a:rPr>
              <a:t>2. IRC Section 125 Status Change Events (Add, cancel or change coverage for yourself and/or dependents) Examples include:</a:t>
            </a:r>
          </a:p>
          <a:p>
            <a:pPr marL="742950" indent="-285750">
              <a:buClrTx/>
              <a:buFont typeface="Arial" panose="020B0604020202020204" pitchFamily="34" charset="0"/>
              <a:buChar char="•"/>
              <a:defRPr/>
            </a:pPr>
            <a:r>
              <a:rPr lang="en-US" sz="1800" dirty="0">
                <a:latin typeface="Roboto Condensed" panose="02000000000000000000" pitchFamily="2" charset="0"/>
                <a:ea typeface="Roboto Condensed" panose="02000000000000000000" pitchFamily="2" charset="0"/>
              </a:rPr>
              <a:t>Involuntary loss or gain of other group coverage</a:t>
            </a:r>
          </a:p>
          <a:p>
            <a:pPr marL="742950" indent="-285750">
              <a:buClrTx/>
              <a:buFont typeface="Arial" panose="020B0604020202020204" pitchFamily="34" charset="0"/>
              <a:buChar char="•"/>
              <a:defRPr/>
            </a:pPr>
            <a:r>
              <a:rPr lang="en-US" sz="1800" dirty="0">
                <a:latin typeface="Roboto Condensed" panose="02000000000000000000" pitchFamily="2" charset="0"/>
                <a:ea typeface="Roboto Condensed" panose="02000000000000000000" pitchFamily="2" charset="0"/>
              </a:rPr>
              <a:t>Divorce</a:t>
            </a:r>
          </a:p>
          <a:p>
            <a:pPr marL="742950" indent="-285750">
              <a:buClrTx/>
              <a:buFont typeface="Arial" panose="020B0604020202020204" pitchFamily="34" charset="0"/>
              <a:buChar char="•"/>
              <a:defRPr/>
            </a:pPr>
            <a:r>
              <a:rPr lang="en-US" sz="1800" dirty="0">
                <a:latin typeface="Roboto Condensed" panose="02000000000000000000" pitchFamily="2" charset="0"/>
                <a:ea typeface="Roboto Condensed" panose="02000000000000000000" pitchFamily="2" charset="0"/>
              </a:rPr>
              <a:t>Death of covered spouse or child</a:t>
            </a:r>
          </a:p>
          <a:p>
            <a:pPr marL="742950" indent="-285750">
              <a:buClrTx/>
              <a:buFont typeface="Arial" panose="020B0604020202020204" pitchFamily="34" charset="0"/>
              <a:buChar char="•"/>
              <a:defRPr/>
            </a:pPr>
            <a:r>
              <a:rPr lang="en-US" sz="1800" dirty="0">
                <a:latin typeface="Roboto Condensed" panose="02000000000000000000" pitchFamily="2" charset="0"/>
                <a:ea typeface="Roboto Condensed" panose="02000000000000000000" pitchFamily="2" charset="0"/>
              </a:rPr>
              <a:t>Change in employment status</a:t>
            </a:r>
          </a:p>
          <a:p>
            <a:pPr marL="742950" indent="-285750">
              <a:buClrTx/>
              <a:buFont typeface="Arial" panose="020B0604020202020204" pitchFamily="34" charset="0"/>
              <a:buChar char="•"/>
              <a:defRPr/>
            </a:pPr>
            <a:r>
              <a:rPr lang="en-US" sz="1800" dirty="0">
                <a:latin typeface="Roboto Condensed" panose="02000000000000000000" pitchFamily="2" charset="0"/>
                <a:ea typeface="Roboto Condensed" panose="02000000000000000000" pitchFamily="2" charset="0"/>
              </a:rPr>
              <a:t>Medicare Entitlement</a:t>
            </a:r>
          </a:p>
          <a:p>
            <a:pPr marL="742950" indent="-285750">
              <a:buClrTx/>
              <a:buFont typeface="Arial" pitchFamily="34" charset="0"/>
              <a:buChar char="−"/>
              <a:defRPr/>
            </a:pPr>
            <a:endParaRPr lang="en-US" sz="1800" dirty="0">
              <a:latin typeface="Roboto Condensed" panose="02000000000000000000" pitchFamily="2" charset="0"/>
              <a:ea typeface="Roboto Condensed" panose="02000000000000000000" pitchFamily="2" charset="0"/>
            </a:endParaRPr>
          </a:p>
          <a:p>
            <a:pPr marL="0" indent="0">
              <a:buFont typeface="Arial" pitchFamily="34" charset="0"/>
              <a:buNone/>
              <a:defRPr/>
            </a:pPr>
            <a:r>
              <a:rPr lang="en-US" sz="1800" dirty="0">
                <a:latin typeface="Roboto Condensed" panose="02000000000000000000" pitchFamily="2" charset="0"/>
                <a:ea typeface="Roboto Condensed" panose="02000000000000000000" pitchFamily="2" charset="0"/>
              </a:rPr>
              <a:t>These are a few examples of status change events. You should verify the allowed events with Human Resources. You must notify Human Resources within 30 days of the event (60 days in the case of Medicaid or CHIP eligibility).</a:t>
            </a:r>
            <a:endParaRPr lang="en-US" sz="2400" dirty="0">
              <a:latin typeface="Roboto Condensed" panose="02000000000000000000" pitchFamily="2" charset="0"/>
              <a:ea typeface="Roboto Condensed" panose="02000000000000000000" pitchFamily="2" charset="0"/>
            </a:endParaRPr>
          </a:p>
        </p:txBody>
      </p:sp>
      <p:grpSp>
        <p:nvGrpSpPr>
          <p:cNvPr id="8" name="Graphic 1822">
            <a:extLst>
              <a:ext uri="{FF2B5EF4-FFF2-40B4-BE49-F238E27FC236}">
                <a16:creationId xmlns:a16="http://schemas.microsoft.com/office/drawing/2014/main" id="{B70BB899-D993-2C4C-9E24-725F8F049015}"/>
              </a:ext>
            </a:extLst>
          </p:cNvPr>
          <p:cNvGrpSpPr>
            <a:grpSpLocks noChangeAspect="1"/>
          </p:cNvGrpSpPr>
          <p:nvPr/>
        </p:nvGrpSpPr>
        <p:grpSpPr>
          <a:xfrm>
            <a:off x="510179" y="511396"/>
            <a:ext cx="533399" cy="640080"/>
            <a:chOff x="8352406" y="3689915"/>
            <a:chExt cx="304270" cy="365125"/>
          </a:xfrm>
          <a:solidFill>
            <a:schemeClr val="tx1"/>
          </a:solidFill>
        </p:grpSpPr>
        <p:sp>
          <p:nvSpPr>
            <p:cNvPr id="9" name="Freeform 8">
              <a:extLst>
                <a:ext uri="{FF2B5EF4-FFF2-40B4-BE49-F238E27FC236}">
                  <a16:creationId xmlns:a16="http://schemas.microsoft.com/office/drawing/2014/main" id="{1C746E3D-4C7A-3B41-9055-FBF311CE968E}"/>
                </a:ext>
              </a:extLst>
            </p:cNvPr>
            <p:cNvSpPr/>
            <p:nvPr/>
          </p:nvSpPr>
          <p:spPr>
            <a:xfrm>
              <a:off x="8352406" y="3689915"/>
              <a:ext cx="304270" cy="365125"/>
            </a:xfrm>
            <a:custGeom>
              <a:avLst/>
              <a:gdLst>
                <a:gd name="connsiteX0" fmla="*/ 289057 w 304270"/>
                <a:gd name="connsiteY0" fmla="*/ 0 h 365125"/>
                <a:gd name="connsiteX1" fmla="*/ 15214 w 304270"/>
                <a:gd name="connsiteY1" fmla="*/ 0 h 365125"/>
                <a:gd name="connsiteX2" fmla="*/ 0 w 304270"/>
                <a:gd name="connsiteY2" fmla="*/ 15214 h 365125"/>
                <a:gd name="connsiteX3" fmla="*/ 0 w 304270"/>
                <a:gd name="connsiteY3" fmla="*/ 349911 h 365125"/>
                <a:gd name="connsiteX4" fmla="*/ 15214 w 304270"/>
                <a:gd name="connsiteY4" fmla="*/ 365125 h 365125"/>
                <a:gd name="connsiteX5" fmla="*/ 289057 w 304270"/>
                <a:gd name="connsiteY5" fmla="*/ 365125 h 365125"/>
                <a:gd name="connsiteX6" fmla="*/ 304271 w 304270"/>
                <a:gd name="connsiteY6" fmla="*/ 349911 h 365125"/>
                <a:gd name="connsiteX7" fmla="*/ 304271 w 304270"/>
                <a:gd name="connsiteY7" fmla="*/ 15214 h 365125"/>
                <a:gd name="connsiteX8" fmla="*/ 289057 w 304270"/>
                <a:gd name="connsiteY8" fmla="*/ 0 h 365125"/>
                <a:gd name="connsiteX9" fmla="*/ 273844 w 304270"/>
                <a:gd name="connsiteY9" fmla="*/ 334698 h 365125"/>
                <a:gd name="connsiteX10" fmla="*/ 30427 w 304270"/>
                <a:gd name="connsiteY10" fmla="*/ 334698 h 365125"/>
                <a:gd name="connsiteX11" fmla="*/ 30427 w 304270"/>
                <a:gd name="connsiteY11" fmla="*/ 30427 h 365125"/>
                <a:gd name="connsiteX12" fmla="*/ 273844 w 304270"/>
                <a:gd name="connsiteY12" fmla="*/ 30427 h 365125"/>
                <a:gd name="connsiteX13" fmla="*/ 273844 w 304270"/>
                <a:gd name="connsiteY13" fmla="*/ 334698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270" h="365125">
                  <a:moveTo>
                    <a:pt x="289057" y="0"/>
                  </a:moveTo>
                  <a:lnTo>
                    <a:pt x="15214" y="0"/>
                  </a:lnTo>
                  <a:cubicBezTo>
                    <a:pt x="6085" y="0"/>
                    <a:pt x="0" y="6085"/>
                    <a:pt x="0" y="15214"/>
                  </a:cubicBezTo>
                  <a:lnTo>
                    <a:pt x="0" y="349911"/>
                  </a:lnTo>
                  <a:cubicBezTo>
                    <a:pt x="0" y="359040"/>
                    <a:pt x="6085" y="365125"/>
                    <a:pt x="15214" y="365125"/>
                  </a:cubicBezTo>
                  <a:lnTo>
                    <a:pt x="289057" y="365125"/>
                  </a:lnTo>
                  <a:cubicBezTo>
                    <a:pt x="298185" y="365125"/>
                    <a:pt x="304271" y="359040"/>
                    <a:pt x="304271" y="349911"/>
                  </a:cubicBezTo>
                  <a:lnTo>
                    <a:pt x="304271" y="15214"/>
                  </a:lnTo>
                  <a:cubicBezTo>
                    <a:pt x="304271" y="6085"/>
                    <a:pt x="298185" y="0"/>
                    <a:pt x="289057" y="0"/>
                  </a:cubicBezTo>
                  <a:close/>
                  <a:moveTo>
                    <a:pt x="273844" y="334698"/>
                  </a:moveTo>
                  <a:lnTo>
                    <a:pt x="30427" y="334698"/>
                  </a:lnTo>
                  <a:lnTo>
                    <a:pt x="30427" y="30427"/>
                  </a:lnTo>
                  <a:lnTo>
                    <a:pt x="273844" y="30427"/>
                  </a:lnTo>
                  <a:lnTo>
                    <a:pt x="273844" y="334698"/>
                  </a:lnTo>
                  <a:close/>
                </a:path>
              </a:pathLst>
            </a:custGeom>
            <a:grpFill/>
            <a:ln w="15081"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8AEE1A7C-6116-2E4A-9CED-3B467FD4623A}"/>
                </a:ext>
              </a:extLst>
            </p:cNvPr>
            <p:cNvSpPr/>
            <p:nvPr/>
          </p:nvSpPr>
          <p:spPr>
            <a:xfrm>
              <a:off x="8428473" y="3811623"/>
              <a:ext cx="152135" cy="121708"/>
            </a:xfrm>
            <a:custGeom>
              <a:avLst/>
              <a:gdLst>
                <a:gd name="connsiteX0" fmla="*/ 34991 w 152135"/>
                <a:gd name="connsiteY0" fmla="*/ 117144 h 121708"/>
                <a:gd name="connsiteX1" fmla="*/ 45641 w 152135"/>
                <a:gd name="connsiteY1" fmla="*/ 121708 h 121708"/>
                <a:gd name="connsiteX2" fmla="*/ 56290 w 152135"/>
                <a:gd name="connsiteY2" fmla="*/ 117144 h 121708"/>
                <a:gd name="connsiteX3" fmla="*/ 147571 w 152135"/>
                <a:gd name="connsiteY3" fmla="*/ 25863 h 121708"/>
                <a:gd name="connsiteX4" fmla="*/ 147571 w 152135"/>
                <a:gd name="connsiteY4" fmla="*/ 4564 h 121708"/>
                <a:gd name="connsiteX5" fmla="*/ 126272 w 152135"/>
                <a:gd name="connsiteY5" fmla="*/ 4564 h 121708"/>
                <a:gd name="connsiteX6" fmla="*/ 45641 w 152135"/>
                <a:gd name="connsiteY6" fmla="*/ 85196 h 121708"/>
                <a:gd name="connsiteX7" fmla="*/ 25863 w 152135"/>
                <a:gd name="connsiteY7" fmla="*/ 65418 h 121708"/>
                <a:gd name="connsiteX8" fmla="*/ 4564 w 152135"/>
                <a:gd name="connsiteY8" fmla="*/ 65418 h 121708"/>
                <a:gd name="connsiteX9" fmla="*/ 4564 w 152135"/>
                <a:gd name="connsiteY9" fmla="*/ 86717 h 121708"/>
                <a:gd name="connsiteX10" fmla="*/ 34991 w 152135"/>
                <a:gd name="connsiteY10" fmla="*/ 117144 h 12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35" h="121708">
                  <a:moveTo>
                    <a:pt x="34991" y="117144"/>
                  </a:moveTo>
                  <a:cubicBezTo>
                    <a:pt x="38034" y="120187"/>
                    <a:pt x="41077" y="121708"/>
                    <a:pt x="45641" y="121708"/>
                  </a:cubicBezTo>
                  <a:cubicBezTo>
                    <a:pt x="50205" y="121708"/>
                    <a:pt x="53247" y="120187"/>
                    <a:pt x="56290" y="117144"/>
                  </a:cubicBezTo>
                  <a:lnTo>
                    <a:pt x="147571" y="25863"/>
                  </a:lnTo>
                  <a:cubicBezTo>
                    <a:pt x="153657" y="19778"/>
                    <a:pt x="153657" y="10649"/>
                    <a:pt x="147571" y="4564"/>
                  </a:cubicBezTo>
                  <a:cubicBezTo>
                    <a:pt x="141486" y="-1521"/>
                    <a:pt x="132358" y="-1521"/>
                    <a:pt x="126272" y="4564"/>
                  </a:cubicBezTo>
                  <a:lnTo>
                    <a:pt x="45641" y="85196"/>
                  </a:lnTo>
                  <a:lnTo>
                    <a:pt x="25863" y="65418"/>
                  </a:lnTo>
                  <a:cubicBezTo>
                    <a:pt x="19778" y="59333"/>
                    <a:pt x="10649" y="59333"/>
                    <a:pt x="4564" y="65418"/>
                  </a:cubicBezTo>
                  <a:cubicBezTo>
                    <a:pt x="-1521" y="71504"/>
                    <a:pt x="-1521" y="80632"/>
                    <a:pt x="4564" y="86717"/>
                  </a:cubicBezTo>
                  <a:lnTo>
                    <a:pt x="34991" y="117144"/>
                  </a:lnTo>
                  <a:close/>
                </a:path>
              </a:pathLst>
            </a:custGeom>
            <a:grpFill/>
            <a:ln w="15081"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31547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bwMode="gray">
          <a:xfrm>
            <a:off x="59207" y="1400454"/>
            <a:ext cx="9543581" cy="622898"/>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marL="203200" indent="-203200" algn="l" rtl="0" eaLnBrk="1" fontAlgn="base" hangingPunct="1">
              <a:spcBef>
                <a:spcPts val="600"/>
              </a:spcBef>
              <a:spcAft>
                <a:spcPct val="0"/>
              </a:spcAft>
              <a:buChar char="•"/>
              <a:defRPr sz="2000">
                <a:solidFill>
                  <a:schemeClr val="tx1"/>
                </a:solidFill>
                <a:latin typeface="+mn-lt"/>
                <a:ea typeface="+mn-ea"/>
                <a:cs typeface="+mn-cs"/>
              </a:defRPr>
            </a:lvl1pPr>
            <a:lvl2pPr marL="508000" indent="-279400" algn="l" rtl="0" eaLnBrk="1" fontAlgn="base" hangingPunct="1">
              <a:spcBef>
                <a:spcPts val="300"/>
              </a:spcBef>
              <a:spcAft>
                <a:spcPct val="0"/>
              </a:spcAft>
              <a:buChar char="–"/>
              <a:defRPr sz="2000">
                <a:solidFill>
                  <a:schemeClr val="tx1"/>
                </a:solidFill>
                <a:latin typeface="+mn-lt"/>
                <a:ea typeface="+mn-ea"/>
              </a:defRPr>
            </a:lvl2pPr>
            <a:lvl3pPr marL="685800" indent="-177800" algn="l" rtl="0" eaLnBrk="1" fontAlgn="base" hangingPunct="1">
              <a:spcBef>
                <a:spcPts val="300"/>
              </a:spcBef>
              <a:spcAft>
                <a:spcPct val="0"/>
              </a:spcAft>
              <a:buFont typeface="Arial" charset="0"/>
              <a:buChar char="­"/>
              <a:defRPr sz="2000">
                <a:solidFill>
                  <a:schemeClr val="tx1"/>
                </a:solidFill>
                <a:latin typeface="+mn-lt"/>
                <a:ea typeface="+mn-ea"/>
              </a:defRPr>
            </a:lvl3pPr>
            <a:lvl4pPr marL="863600" indent="-177800" algn="l" rtl="0" eaLnBrk="1" fontAlgn="base" hangingPunct="1">
              <a:spcBef>
                <a:spcPts val="300"/>
              </a:spcBef>
              <a:spcAft>
                <a:spcPct val="0"/>
              </a:spcAft>
              <a:buFont typeface="Arial" charset="0"/>
              <a:buChar char="­"/>
              <a:defRPr sz="2000">
                <a:solidFill>
                  <a:schemeClr val="tx1"/>
                </a:solidFill>
                <a:latin typeface="+mn-lt"/>
                <a:ea typeface="+mn-ea"/>
              </a:defRPr>
            </a:lvl4pPr>
            <a:lvl5pPr marL="1041400" indent="-177800" algn="l" rtl="0" eaLnBrk="1" fontAlgn="base" hangingPunct="1">
              <a:spcBef>
                <a:spcPts val="300"/>
              </a:spcBef>
              <a:spcAft>
                <a:spcPct val="0"/>
              </a:spcAft>
              <a:buFont typeface="Arial" charset="0"/>
              <a:buChar char="-"/>
              <a:defRPr sz="2000">
                <a:solidFill>
                  <a:schemeClr val="tx1"/>
                </a:solidFill>
                <a:latin typeface="+mn-lt"/>
                <a:ea typeface="+mn-ea"/>
              </a:defRPr>
            </a:lvl5pPr>
            <a:lvl6pPr marL="14986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6pPr>
            <a:lvl7pPr marL="19558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7pPr>
            <a:lvl8pPr marL="24130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8pPr>
            <a:lvl9pPr marL="2870200" indent="-177800" algn="l" rtl="0" eaLnBrk="1" fontAlgn="base" hangingPunct="1">
              <a:spcBef>
                <a:spcPct val="20000"/>
              </a:spcBef>
              <a:spcAft>
                <a:spcPct val="0"/>
              </a:spcAft>
              <a:buFont typeface="Arial" pitchFamily="34" charset="0"/>
              <a:buChar char="-"/>
              <a:defRPr sz="2000">
                <a:solidFill>
                  <a:schemeClr val="tx1"/>
                </a:solidFill>
                <a:latin typeface="+mn-lt"/>
                <a:ea typeface="+mn-ea"/>
              </a:defRPr>
            </a:lvl9pPr>
          </a:lstStyle>
          <a:p>
            <a:pPr marL="0" indent="0" algn="ctr">
              <a:buNone/>
            </a:pPr>
            <a:r>
              <a:rPr lang="en-US" sz="2400" b="1" dirty="0">
                <a:latin typeface="Roboto Condensed" panose="02000000000000000000"/>
              </a:rPr>
              <a:t>The service center will be available Monday – Friday </a:t>
            </a:r>
          </a:p>
          <a:p>
            <a:pPr marL="0" indent="0" algn="ctr">
              <a:buNone/>
            </a:pPr>
            <a:r>
              <a:rPr lang="en-US" sz="2400" b="1" dirty="0">
                <a:latin typeface="Roboto Condensed" panose="02000000000000000000"/>
              </a:rPr>
              <a:t>9:00 AM – 8:00 PM EST</a:t>
            </a:r>
          </a:p>
          <a:p>
            <a:pPr marL="0" indent="0" algn="ctr">
              <a:buNone/>
            </a:pPr>
            <a:endParaRPr lang="en-US" sz="2400" dirty="0">
              <a:latin typeface="Roboto Condensed" panose="02000000000000000000"/>
            </a:endParaRPr>
          </a:p>
        </p:txBody>
      </p:sp>
      <p:sp>
        <p:nvSpPr>
          <p:cNvPr id="16" name="Rectangle 2"/>
          <p:cNvSpPr>
            <a:spLocks noGrp="1" noChangeArrowheads="1"/>
          </p:cNvSpPr>
          <p:nvPr>
            <p:ph type="title"/>
          </p:nvPr>
        </p:nvSpPr>
        <p:spPr>
          <a:xfrm>
            <a:off x="1615955" y="541696"/>
            <a:ext cx="7986833" cy="457200"/>
          </a:xfrm>
        </p:spPr>
        <p:txBody>
          <a:bodyPr/>
          <a:lstStyle/>
          <a:p>
            <a:r>
              <a:rPr lang="en-US" sz="3600" b="0" dirty="0">
                <a:solidFill>
                  <a:srgbClr val="FF5F00"/>
                </a:solidFill>
                <a:latin typeface="Roboto Condensed" panose="02000000000000000000" pitchFamily="2" charset="0"/>
                <a:ea typeface="Roboto Condensed" panose="02000000000000000000" pitchFamily="2" charset="0"/>
              </a:rPr>
              <a:t>Employee Benefits Service Center</a:t>
            </a:r>
          </a:p>
        </p:txBody>
      </p:sp>
      <p:sp>
        <p:nvSpPr>
          <p:cNvPr id="20" name="Graphic 2584">
            <a:extLst>
              <a:ext uri="{FF2B5EF4-FFF2-40B4-BE49-F238E27FC236}">
                <a16:creationId xmlns:a16="http://schemas.microsoft.com/office/drawing/2014/main" id="{2227B621-B992-2E43-94CA-3ECAAB122E68}"/>
              </a:ext>
            </a:extLst>
          </p:cNvPr>
          <p:cNvSpPr>
            <a:spLocks noChangeAspect="1"/>
          </p:cNvSpPr>
          <p:nvPr/>
        </p:nvSpPr>
        <p:spPr>
          <a:xfrm>
            <a:off x="585508" y="380376"/>
            <a:ext cx="668566" cy="673164"/>
          </a:xfrm>
          <a:custGeom>
            <a:avLst/>
            <a:gdLst>
              <a:gd name="connsiteX0" fmla="*/ 362631 w 362631"/>
              <a:gd name="connsiteY0" fmla="*/ 212990 h 365125"/>
              <a:gd name="connsiteX1" fmla="*/ 301777 w 362631"/>
              <a:gd name="connsiteY1" fmla="*/ 152135 h 365125"/>
              <a:gd name="connsiteX2" fmla="*/ 240923 w 362631"/>
              <a:gd name="connsiteY2" fmla="*/ 212990 h 365125"/>
              <a:gd name="connsiteX3" fmla="*/ 286563 w 362631"/>
              <a:gd name="connsiteY3" fmla="*/ 272322 h 365125"/>
              <a:gd name="connsiteX4" fmla="*/ 286563 w 362631"/>
              <a:gd name="connsiteY4" fmla="*/ 334698 h 365125"/>
              <a:gd name="connsiteX5" fmla="*/ 134428 w 362631"/>
              <a:gd name="connsiteY5" fmla="*/ 334698 h 365125"/>
              <a:gd name="connsiteX6" fmla="*/ 134428 w 362631"/>
              <a:gd name="connsiteY6" fmla="*/ 257109 h 365125"/>
              <a:gd name="connsiteX7" fmla="*/ 167898 w 362631"/>
              <a:gd name="connsiteY7" fmla="*/ 257109 h 365125"/>
              <a:gd name="connsiteX8" fmla="*/ 213538 w 362631"/>
              <a:gd name="connsiteY8" fmla="*/ 217554 h 365125"/>
              <a:gd name="connsiteX9" fmla="*/ 237880 w 362631"/>
              <a:gd name="connsiteY9" fmla="*/ 48683 h 365125"/>
              <a:gd name="connsiteX10" fmla="*/ 231795 w 362631"/>
              <a:gd name="connsiteY10" fmla="*/ 25863 h 365125"/>
              <a:gd name="connsiteX11" fmla="*/ 207453 w 362631"/>
              <a:gd name="connsiteY11" fmla="*/ 15214 h 365125"/>
              <a:gd name="connsiteX12" fmla="*/ 180069 w 362631"/>
              <a:gd name="connsiteY12" fmla="*/ 15214 h 365125"/>
              <a:gd name="connsiteX13" fmla="*/ 164855 w 362631"/>
              <a:gd name="connsiteY13" fmla="*/ 0 h 365125"/>
              <a:gd name="connsiteX14" fmla="*/ 149641 w 362631"/>
              <a:gd name="connsiteY14" fmla="*/ 15214 h 365125"/>
              <a:gd name="connsiteX15" fmla="*/ 149641 w 362631"/>
              <a:gd name="connsiteY15" fmla="*/ 45641 h 365125"/>
              <a:gd name="connsiteX16" fmla="*/ 164855 w 362631"/>
              <a:gd name="connsiteY16" fmla="*/ 60854 h 365125"/>
              <a:gd name="connsiteX17" fmla="*/ 180069 w 362631"/>
              <a:gd name="connsiteY17" fmla="*/ 45641 h 365125"/>
              <a:gd name="connsiteX18" fmla="*/ 207453 w 362631"/>
              <a:gd name="connsiteY18" fmla="*/ 45641 h 365125"/>
              <a:gd name="connsiteX19" fmla="*/ 183111 w 362631"/>
              <a:gd name="connsiteY19" fmla="*/ 214511 h 365125"/>
              <a:gd name="connsiteX20" fmla="*/ 167898 w 362631"/>
              <a:gd name="connsiteY20" fmla="*/ 226682 h 365125"/>
              <a:gd name="connsiteX21" fmla="*/ 69010 w 362631"/>
              <a:gd name="connsiteY21" fmla="*/ 226682 h 365125"/>
              <a:gd name="connsiteX22" fmla="*/ 53796 w 362631"/>
              <a:gd name="connsiteY22" fmla="*/ 214511 h 365125"/>
              <a:gd name="connsiteX23" fmla="*/ 30976 w 362631"/>
              <a:gd name="connsiteY23" fmla="*/ 45641 h 365125"/>
              <a:gd name="connsiteX24" fmla="*/ 30976 w 362631"/>
              <a:gd name="connsiteY24" fmla="*/ 45641 h 365125"/>
              <a:gd name="connsiteX25" fmla="*/ 58360 w 362631"/>
              <a:gd name="connsiteY25" fmla="*/ 45641 h 365125"/>
              <a:gd name="connsiteX26" fmla="*/ 73574 w 362631"/>
              <a:gd name="connsiteY26" fmla="*/ 60854 h 365125"/>
              <a:gd name="connsiteX27" fmla="*/ 88787 w 362631"/>
              <a:gd name="connsiteY27" fmla="*/ 45641 h 365125"/>
              <a:gd name="connsiteX28" fmla="*/ 88787 w 362631"/>
              <a:gd name="connsiteY28" fmla="*/ 15214 h 365125"/>
              <a:gd name="connsiteX29" fmla="*/ 73574 w 362631"/>
              <a:gd name="connsiteY29" fmla="*/ 0 h 365125"/>
              <a:gd name="connsiteX30" fmla="*/ 58360 w 362631"/>
              <a:gd name="connsiteY30" fmla="*/ 15214 h 365125"/>
              <a:gd name="connsiteX31" fmla="*/ 30976 w 362631"/>
              <a:gd name="connsiteY31" fmla="*/ 15214 h 365125"/>
              <a:gd name="connsiteX32" fmla="*/ 6634 w 362631"/>
              <a:gd name="connsiteY32" fmla="*/ 25863 h 365125"/>
              <a:gd name="connsiteX33" fmla="*/ 549 w 362631"/>
              <a:gd name="connsiteY33" fmla="*/ 48683 h 365125"/>
              <a:gd name="connsiteX34" fmla="*/ 23369 w 362631"/>
              <a:gd name="connsiteY34" fmla="*/ 219075 h 365125"/>
              <a:gd name="connsiteX35" fmla="*/ 69010 w 362631"/>
              <a:gd name="connsiteY35" fmla="*/ 257109 h 365125"/>
              <a:gd name="connsiteX36" fmla="*/ 104001 w 362631"/>
              <a:gd name="connsiteY36" fmla="*/ 257109 h 365125"/>
              <a:gd name="connsiteX37" fmla="*/ 104001 w 362631"/>
              <a:gd name="connsiteY37" fmla="*/ 349911 h 365125"/>
              <a:gd name="connsiteX38" fmla="*/ 119214 w 362631"/>
              <a:gd name="connsiteY38" fmla="*/ 365125 h 365125"/>
              <a:gd name="connsiteX39" fmla="*/ 301777 w 362631"/>
              <a:gd name="connsiteY39" fmla="*/ 365125 h 365125"/>
              <a:gd name="connsiteX40" fmla="*/ 316990 w 362631"/>
              <a:gd name="connsiteY40" fmla="*/ 349911 h 365125"/>
              <a:gd name="connsiteX41" fmla="*/ 316990 w 362631"/>
              <a:gd name="connsiteY41" fmla="*/ 272322 h 365125"/>
              <a:gd name="connsiteX42" fmla="*/ 362631 w 362631"/>
              <a:gd name="connsiteY42" fmla="*/ 212990 h 365125"/>
              <a:gd name="connsiteX43" fmla="*/ 301777 w 362631"/>
              <a:gd name="connsiteY43" fmla="*/ 243417 h 365125"/>
              <a:gd name="connsiteX44" fmla="*/ 271350 w 362631"/>
              <a:gd name="connsiteY44" fmla="*/ 212990 h 365125"/>
              <a:gd name="connsiteX45" fmla="*/ 301777 w 362631"/>
              <a:gd name="connsiteY45" fmla="*/ 182563 h 365125"/>
              <a:gd name="connsiteX46" fmla="*/ 332204 w 362631"/>
              <a:gd name="connsiteY46" fmla="*/ 212990 h 365125"/>
              <a:gd name="connsiteX47" fmla="*/ 301777 w 362631"/>
              <a:gd name="connsiteY47" fmla="*/ 243417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631" h="365125">
                <a:moveTo>
                  <a:pt x="362631" y="212990"/>
                </a:moveTo>
                <a:cubicBezTo>
                  <a:pt x="362631" y="179520"/>
                  <a:pt x="335247" y="152135"/>
                  <a:pt x="301777" y="152135"/>
                </a:cubicBezTo>
                <a:cubicBezTo>
                  <a:pt x="268307" y="152135"/>
                  <a:pt x="240923" y="179520"/>
                  <a:pt x="240923" y="212990"/>
                </a:cubicBezTo>
                <a:cubicBezTo>
                  <a:pt x="240923" y="241895"/>
                  <a:pt x="260700" y="264716"/>
                  <a:pt x="286563" y="272322"/>
                </a:cubicBezTo>
                <a:lnTo>
                  <a:pt x="286563" y="334698"/>
                </a:lnTo>
                <a:lnTo>
                  <a:pt x="134428" y="334698"/>
                </a:lnTo>
                <a:lnTo>
                  <a:pt x="134428" y="257109"/>
                </a:lnTo>
                <a:lnTo>
                  <a:pt x="167898" y="257109"/>
                </a:lnTo>
                <a:cubicBezTo>
                  <a:pt x="192239" y="257109"/>
                  <a:pt x="210496" y="240374"/>
                  <a:pt x="213538" y="217554"/>
                </a:cubicBezTo>
                <a:lnTo>
                  <a:pt x="237880" y="48683"/>
                </a:lnTo>
                <a:cubicBezTo>
                  <a:pt x="239401" y="39555"/>
                  <a:pt x="236359" y="31948"/>
                  <a:pt x="231795" y="25863"/>
                </a:cubicBezTo>
                <a:cubicBezTo>
                  <a:pt x="225709" y="19778"/>
                  <a:pt x="216581" y="15214"/>
                  <a:pt x="207453" y="15214"/>
                </a:cubicBezTo>
                <a:lnTo>
                  <a:pt x="180069" y="15214"/>
                </a:lnTo>
                <a:cubicBezTo>
                  <a:pt x="180069" y="6085"/>
                  <a:pt x="173983" y="0"/>
                  <a:pt x="164855" y="0"/>
                </a:cubicBezTo>
                <a:cubicBezTo>
                  <a:pt x="155727" y="0"/>
                  <a:pt x="149641" y="6085"/>
                  <a:pt x="149641" y="15214"/>
                </a:cubicBezTo>
                <a:lnTo>
                  <a:pt x="149641" y="45641"/>
                </a:lnTo>
                <a:cubicBezTo>
                  <a:pt x="149641" y="54769"/>
                  <a:pt x="155727" y="60854"/>
                  <a:pt x="164855" y="60854"/>
                </a:cubicBezTo>
                <a:cubicBezTo>
                  <a:pt x="173983" y="60854"/>
                  <a:pt x="180069" y="54769"/>
                  <a:pt x="180069" y="45641"/>
                </a:cubicBezTo>
                <a:lnTo>
                  <a:pt x="207453" y="45641"/>
                </a:lnTo>
                <a:lnTo>
                  <a:pt x="183111" y="214511"/>
                </a:lnTo>
                <a:cubicBezTo>
                  <a:pt x="183111" y="222118"/>
                  <a:pt x="173983" y="226682"/>
                  <a:pt x="167898" y="226682"/>
                </a:cubicBezTo>
                <a:lnTo>
                  <a:pt x="69010" y="226682"/>
                </a:lnTo>
                <a:cubicBezTo>
                  <a:pt x="61403" y="226682"/>
                  <a:pt x="55317" y="220596"/>
                  <a:pt x="53796" y="214511"/>
                </a:cubicBezTo>
                <a:lnTo>
                  <a:pt x="30976" y="45641"/>
                </a:lnTo>
                <a:cubicBezTo>
                  <a:pt x="30976" y="45641"/>
                  <a:pt x="30976" y="45641"/>
                  <a:pt x="30976" y="45641"/>
                </a:cubicBezTo>
                <a:lnTo>
                  <a:pt x="58360" y="45641"/>
                </a:lnTo>
                <a:cubicBezTo>
                  <a:pt x="58360" y="54769"/>
                  <a:pt x="64446" y="60854"/>
                  <a:pt x="73574" y="60854"/>
                </a:cubicBezTo>
                <a:cubicBezTo>
                  <a:pt x="82702" y="60854"/>
                  <a:pt x="88787" y="54769"/>
                  <a:pt x="88787" y="45641"/>
                </a:cubicBezTo>
                <a:lnTo>
                  <a:pt x="88787" y="15214"/>
                </a:lnTo>
                <a:cubicBezTo>
                  <a:pt x="88787" y="6085"/>
                  <a:pt x="82702" y="0"/>
                  <a:pt x="73574" y="0"/>
                </a:cubicBezTo>
                <a:cubicBezTo>
                  <a:pt x="64446" y="0"/>
                  <a:pt x="58360" y="6085"/>
                  <a:pt x="58360" y="15214"/>
                </a:cubicBezTo>
                <a:lnTo>
                  <a:pt x="30976" y="15214"/>
                </a:lnTo>
                <a:cubicBezTo>
                  <a:pt x="21848" y="15214"/>
                  <a:pt x="12720" y="18256"/>
                  <a:pt x="6634" y="25863"/>
                </a:cubicBezTo>
                <a:cubicBezTo>
                  <a:pt x="549" y="31948"/>
                  <a:pt x="-973" y="41077"/>
                  <a:pt x="549" y="48683"/>
                </a:cubicBezTo>
                <a:lnTo>
                  <a:pt x="23369" y="219075"/>
                </a:lnTo>
                <a:cubicBezTo>
                  <a:pt x="27933" y="241895"/>
                  <a:pt x="46189" y="257109"/>
                  <a:pt x="69010" y="257109"/>
                </a:cubicBezTo>
                <a:lnTo>
                  <a:pt x="104001" y="257109"/>
                </a:lnTo>
                <a:lnTo>
                  <a:pt x="104001" y="349911"/>
                </a:lnTo>
                <a:cubicBezTo>
                  <a:pt x="104001" y="359040"/>
                  <a:pt x="110086" y="365125"/>
                  <a:pt x="119214" y="365125"/>
                </a:cubicBezTo>
                <a:lnTo>
                  <a:pt x="301777" y="365125"/>
                </a:lnTo>
                <a:cubicBezTo>
                  <a:pt x="310905" y="365125"/>
                  <a:pt x="316990" y="359040"/>
                  <a:pt x="316990" y="349911"/>
                </a:cubicBezTo>
                <a:lnTo>
                  <a:pt x="316990" y="272322"/>
                </a:lnTo>
                <a:cubicBezTo>
                  <a:pt x="342853" y="264716"/>
                  <a:pt x="362631" y="241895"/>
                  <a:pt x="362631" y="212990"/>
                </a:cubicBezTo>
                <a:close/>
                <a:moveTo>
                  <a:pt x="301777" y="243417"/>
                </a:moveTo>
                <a:cubicBezTo>
                  <a:pt x="285042" y="243417"/>
                  <a:pt x="271350" y="229724"/>
                  <a:pt x="271350" y="212990"/>
                </a:cubicBezTo>
                <a:cubicBezTo>
                  <a:pt x="271350" y="196255"/>
                  <a:pt x="285042" y="182563"/>
                  <a:pt x="301777" y="182563"/>
                </a:cubicBezTo>
                <a:cubicBezTo>
                  <a:pt x="318512" y="182563"/>
                  <a:pt x="332204" y="196255"/>
                  <a:pt x="332204" y="212990"/>
                </a:cubicBezTo>
                <a:cubicBezTo>
                  <a:pt x="332204" y="229724"/>
                  <a:pt x="318512" y="243417"/>
                  <a:pt x="301777" y="243417"/>
                </a:cubicBezTo>
                <a:close/>
              </a:path>
            </a:pathLst>
          </a:custGeom>
          <a:solidFill>
            <a:schemeClr val="tx1"/>
          </a:solidFill>
          <a:ln w="15081" cap="flat">
            <a:noFill/>
            <a:prstDash val="solid"/>
            <a:miter/>
          </a:ln>
        </p:spPr>
        <p:txBody>
          <a:bodyPr rtlCol="0" anchor="ctr"/>
          <a:lstStyle/>
          <a:p>
            <a:pPr algn="l" defTabSz="457200" fontAlgn="auto">
              <a:lnSpc>
                <a:spcPct val="100000"/>
              </a:lnSpc>
              <a:spcBef>
                <a:spcPts val="0"/>
              </a:spcBef>
              <a:spcAft>
                <a:spcPts val="0"/>
              </a:spcAft>
            </a:pPr>
            <a:endParaRPr lang="en-US" sz="1800" dirty="0">
              <a:solidFill>
                <a:srgbClr val="202020"/>
              </a:solidFill>
              <a:latin typeface="Roboto Condensed" panose="02000000000000000000"/>
              <a:ea typeface="+mn-ea"/>
            </a:endParaRPr>
          </a:p>
        </p:txBody>
      </p:sp>
      <p:sp>
        <p:nvSpPr>
          <p:cNvPr id="7" name="Rectangle 4"/>
          <p:cNvSpPr>
            <a:spLocks noChangeArrowheads="1"/>
          </p:cNvSpPr>
          <p:nvPr/>
        </p:nvSpPr>
        <p:spPr bwMode="auto">
          <a:xfrm>
            <a:off x="806548" y="2238875"/>
            <a:ext cx="821687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5F00"/>
                </a:solidFill>
                <a:effectLst/>
                <a:latin typeface="Roboto Condensed" panose="02000000000000000000" charset="0"/>
                <a:ea typeface="Times New Roman" panose="02020603050405020304" pitchFamily="18" charset="0"/>
                <a:cs typeface="Times New Roman" panose="02020603050405020304" pitchFamily="18" charset="0"/>
              </a:rPr>
              <a:t>Representatives will explain all benefit options, answer your benefit questions, help you navigate UKG/PlanSource, and provide Benefit Enrollment Assistance.</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5F00"/>
                </a:solidFill>
                <a:effectLst/>
                <a:latin typeface="Roboto Condensed" panose="02000000000000000000" charset="0"/>
                <a:cs typeface="Times New Roman" panose="02020603050405020304" pitchFamily="18" charset="0"/>
              </a:rPr>
              <a:t>Call or Email them today!</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0" name="Rectangle 4">
            <a:extLst>
              <a:ext uri="{FF2B5EF4-FFF2-40B4-BE49-F238E27FC236}">
                <a16:creationId xmlns:a16="http://schemas.microsoft.com/office/drawing/2014/main" id="{AF1C820A-112F-4A34-8A13-1FF40C69B58F}"/>
              </a:ext>
            </a:extLst>
          </p:cNvPr>
          <p:cNvSpPr>
            <a:spLocks noChangeArrowheads="1"/>
          </p:cNvSpPr>
          <p:nvPr/>
        </p:nvSpPr>
        <p:spPr bwMode="auto">
          <a:xfrm>
            <a:off x="2287725" y="5052754"/>
            <a:ext cx="502733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5F00"/>
                </a:solidFill>
                <a:effectLst/>
                <a:latin typeface="Roboto Condensed" panose="02000000000000000000" charset="0"/>
                <a:ea typeface="Times New Roman" panose="02020603050405020304" pitchFamily="18" charset="0"/>
                <a:cs typeface="Times New Roman" panose="02020603050405020304" pitchFamily="18" charset="0"/>
              </a:rPr>
              <a:t>To Speak to a Benefits Counselor:</a:t>
            </a:r>
          </a:p>
          <a:p>
            <a:pPr marL="0" marR="0" lvl="0" indent="0" defTabSz="914400" rtl="0" eaLnBrk="0" fontAlgn="base" latinLnBrk="0" hangingPunct="0">
              <a:lnSpc>
                <a:spcPct val="100000"/>
              </a:lnSpc>
              <a:spcBef>
                <a:spcPct val="0"/>
              </a:spcBef>
              <a:spcAft>
                <a:spcPct val="0"/>
              </a:spcAft>
              <a:buClrTx/>
              <a:buSzTx/>
              <a:buFontTx/>
              <a:buNone/>
              <a:tabLst/>
            </a:pPr>
            <a:r>
              <a:rPr lang="en-US" altLang="en-US" sz="2400" dirty="0">
                <a:solidFill>
                  <a:srgbClr val="FF5F00"/>
                </a:solidFill>
                <a:latin typeface="Roboto Condensed" panose="02000000000000000000" charset="0"/>
                <a:cs typeface="Times New Roman" panose="02020603050405020304" pitchFamily="18" charset="0"/>
              </a:rPr>
              <a:t>Call 877.223.1869 </a:t>
            </a:r>
          </a:p>
          <a:p>
            <a:pPr marL="0" marR="0" lvl="0" indent="0" defTabSz="914400" rtl="0" eaLnBrk="0" fontAlgn="base" latinLnBrk="0" hangingPunct="0">
              <a:lnSpc>
                <a:spcPct val="100000"/>
              </a:lnSpc>
              <a:spcBef>
                <a:spcPct val="0"/>
              </a:spcBef>
              <a:spcAft>
                <a:spcPct val="0"/>
              </a:spcAft>
              <a:buClrTx/>
              <a:buSzTx/>
              <a:buFontTx/>
              <a:buNone/>
              <a:tabLst/>
            </a:pPr>
            <a:r>
              <a:rPr lang="en-US" altLang="en-US" sz="2400" dirty="0">
                <a:solidFill>
                  <a:srgbClr val="FF5F00"/>
                </a:solidFill>
                <a:latin typeface="Roboto Condensed" panose="02000000000000000000" charset="0"/>
                <a:cs typeface="Times New Roman" panose="02020603050405020304" pitchFamily="18" charset="0"/>
              </a:rPr>
              <a:t>or</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5F00"/>
                </a:solidFill>
                <a:effectLst/>
                <a:latin typeface="Roboto Condensed" panose="02000000000000000000" charset="0"/>
                <a:cs typeface="Times New Roman" panose="02020603050405020304" pitchFamily="18" charset="0"/>
              </a:rPr>
              <a:t>Email: </a:t>
            </a:r>
            <a:r>
              <a:rPr kumimoji="0" lang="en-US" altLang="en-US" sz="2400" b="0" i="0" u="none" strike="noStrike" cap="none" normalizeH="0" baseline="0" dirty="0">
                <a:ln>
                  <a:noFill/>
                </a:ln>
                <a:solidFill>
                  <a:srgbClr val="FF5F00"/>
                </a:solidFill>
                <a:effectLst/>
                <a:latin typeface="Roboto Condensed" panose="02000000000000000000" charset="0"/>
                <a:cs typeface="Times New Roman" panose="02020603050405020304" pitchFamily="18" charset="0"/>
                <a:hlinkClick r:id="rId3"/>
              </a:rPr>
              <a:t>Sixtbenefits@usenrollments.com</a:t>
            </a:r>
            <a:endParaRPr lang="en-US" altLang="en-US" sz="2400" dirty="0">
              <a:solidFill>
                <a:srgbClr val="FF5F00"/>
              </a:solidFill>
              <a:latin typeface="Roboto Condensed" panose="02000000000000000000" charset="0"/>
              <a:cs typeface="Times New Roman" panose="02020603050405020304" pitchFamily="18" charset="0"/>
            </a:endParaRPr>
          </a:p>
        </p:txBody>
      </p:sp>
      <p:sp>
        <p:nvSpPr>
          <p:cNvPr id="12" name="Rectangle 4">
            <a:extLst>
              <a:ext uri="{FF2B5EF4-FFF2-40B4-BE49-F238E27FC236}">
                <a16:creationId xmlns:a16="http://schemas.microsoft.com/office/drawing/2014/main" id="{77DE6C6B-D27D-4B9D-B054-61CCFF1D9D3D}"/>
              </a:ext>
            </a:extLst>
          </p:cNvPr>
          <p:cNvSpPr>
            <a:spLocks noChangeArrowheads="1"/>
          </p:cNvSpPr>
          <p:nvPr/>
        </p:nvSpPr>
        <p:spPr bwMode="auto">
          <a:xfrm>
            <a:off x="2052963" y="3531618"/>
            <a:ext cx="29588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effectLst/>
                <a:latin typeface="Roboto Condensed" panose="02000000000000000000" charset="0"/>
                <a:ea typeface="Times New Roman" panose="02020603050405020304" pitchFamily="18" charset="0"/>
                <a:cs typeface="Times New Roman" panose="02020603050405020304" pitchFamily="18" charset="0"/>
              </a:rPr>
              <a:t>Eligibility &amp; Tech</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dirty="0">
                <a:latin typeface="Roboto Condensed" panose="02000000000000000000" charset="0"/>
                <a:cs typeface="Times New Roman" panose="02020603050405020304" pitchFamily="18" charset="0"/>
              </a:rPr>
              <a:t>Eligibility &amp; Cost Questions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effectLst/>
                <a:latin typeface="Roboto Condensed" panose="02000000000000000000" charset="0"/>
                <a:cs typeface="Times New Roman" panose="02020603050405020304" pitchFamily="18" charset="0"/>
              </a:rPr>
              <a:t>Benefit Navigation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dirty="0">
                <a:latin typeface="Roboto Condensed" panose="02000000000000000000" charset="0"/>
                <a:cs typeface="Times New Roman" panose="02020603050405020304" pitchFamily="18" charset="0"/>
              </a:rPr>
              <a:t>Password Resets</a:t>
            </a:r>
            <a:endParaRPr kumimoji="0" lang="en-US" altLang="en-US" sz="1800" b="0" i="0" u="none" strike="noStrike" cap="none" normalizeH="0" baseline="0" dirty="0">
              <a:ln>
                <a:noFill/>
              </a:ln>
              <a:effectLst/>
              <a:latin typeface="Arial" panose="020B0604020202020204" pitchFamily="34" charset="0"/>
            </a:endParaRPr>
          </a:p>
        </p:txBody>
      </p:sp>
      <p:sp>
        <p:nvSpPr>
          <p:cNvPr id="13" name="Rectangle 4">
            <a:extLst>
              <a:ext uri="{FF2B5EF4-FFF2-40B4-BE49-F238E27FC236}">
                <a16:creationId xmlns:a16="http://schemas.microsoft.com/office/drawing/2014/main" id="{ED6F07AF-B5C3-4F63-BD4D-3F6C36D89068}"/>
              </a:ext>
            </a:extLst>
          </p:cNvPr>
          <p:cNvSpPr>
            <a:spLocks noChangeArrowheads="1"/>
          </p:cNvSpPr>
          <p:nvPr/>
        </p:nvSpPr>
        <p:spPr bwMode="auto">
          <a:xfrm>
            <a:off x="5416191" y="3531617"/>
            <a:ext cx="33484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latin typeface="Roboto Condensed" panose="02000000000000000000" charset="0"/>
                <a:ea typeface="Times New Roman" panose="02020603050405020304" pitchFamily="18" charset="0"/>
                <a:cs typeface="Times New Roman" panose="02020603050405020304" pitchFamily="18" charset="0"/>
              </a:rPr>
              <a:t>General Questions</a:t>
            </a:r>
            <a:endParaRPr kumimoji="0" lang="en-US" altLang="en-US" sz="1800" b="0" i="0" u="none" strike="noStrike" cap="none" normalizeH="0" baseline="0" dirty="0">
              <a:ln>
                <a:noFill/>
              </a:ln>
              <a:effectLst/>
              <a:latin typeface="Roboto Condensed" panose="02000000000000000000"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dirty="0">
                <a:latin typeface="Roboto Condensed" panose="02000000000000000000" charset="0"/>
                <a:cs typeface="Times New Roman" panose="02020603050405020304" pitchFamily="18" charset="0"/>
              </a:rPr>
              <a:t>Basic Benefit Questions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800" dirty="0">
                <a:latin typeface="Roboto Condensed" panose="02000000000000000000" charset="0"/>
                <a:cs typeface="Times New Roman" panose="02020603050405020304" pitchFamily="18" charset="0"/>
              </a:rPr>
              <a:t>Plan Options</a:t>
            </a:r>
            <a:endParaRPr kumimoji="0" lang="en-US" altLang="en-US" sz="1800" b="0" i="0" u="none" strike="noStrike" cap="none" normalizeH="0" baseline="0" dirty="0">
              <a:ln>
                <a:noFill/>
              </a:ln>
              <a:effectLst/>
              <a:latin typeface="Roboto Condensed" panose="02000000000000000000"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effectLst/>
                <a:latin typeface="Roboto Condensed" panose="02000000000000000000" charset="0"/>
                <a:cs typeface="Times New Roman" panose="02020603050405020304" pitchFamily="18" charset="0"/>
              </a:rPr>
              <a:t>Benefit Carrier Warm Transfer</a:t>
            </a:r>
            <a:endParaRPr kumimoji="0" lang="en-US" altLang="en-US" sz="1800" b="0" i="0" u="none" strike="noStrike" cap="none" normalizeH="0" baseline="0" dirty="0">
              <a:ln>
                <a:noFill/>
              </a:ln>
              <a:effectLst/>
              <a:latin typeface="Arial" panose="020B0604020202020204" pitchFamily="34" charset="0"/>
            </a:endParaRPr>
          </a:p>
        </p:txBody>
      </p:sp>
      <p:pic>
        <p:nvPicPr>
          <p:cNvPr id="3" name="Picture 2" descr="A qr code with a square border&#10;&#10;Description automatically generated">
            <a:extLst>
              <a:ext uri="{FF2B5EF4-FFF2-40B4-BE49-F238E27FC236}">
                <a16:creationId xmlns:a16="http://schemas.microsoft.com/office/drawing/2014/main" id="{AD2C27B1-F1F1-BB39-4558-69E9A4C109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76" y="5101857"/>
            <a:ext cx="1457528" cy="1409897"/>
          </a:xfrm>
          <a:prstGeom prst="rect">
            <a:avLst/>
          </a:prstGeom>
        </p:spPr>
      </p:pic>
    </p:spTree>
    <p:extLst>
      <p:ext uri="{BB962C8B-B14F-4D97-AF65-F5344CB8AC3E}">
        <p14:creationId xmlns:p14="http://schemas.microsoft.com/office/powerpoint/2010/main" val="400812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2093" y="1630608"/>
            <a:ext cx="4199467" cy="858095"/>
          </a:xfrm>
        </p:spPr>
        <p:txBody>
          <a:bodyPr/>
          <a:lstStyle/>
          <a:p>
            <a:r>
              <a:rPr lang="en-US" sz="8000" b="0" dirty="0">
                <a:solidFill>
                  <a:srgbClr val="FF5F00"/>
                </a:solidFill>
                <a:latin typeface="Roboto Condensed" panose="02000000000000000000" pitchFamily="2" charset="0"/>
                <a:ea typeface="Roboto Condensed" panose="02000000000000000000" pitchFamily="2" charset="0"/>
              </a:rPr>
              <a:t>Medical</a:t>
            </a:r>
          </a:p>
        </p:txBody>
      </p:sp>
      <p:sp>
        <p:nvSpPr>
          <p:cNvPr id="13" name="Freeform 12">
            <a:extLst>
              <a:ext uri="{FF2B5EF4-FFF2-40B4-BE49-F238E27FC236}">
                <a16:creationId xmlns:a16="http://schemas.microsoft.com/office/drawing/2014/main" id="{6C28D570-764E-8746-A9D3-AD94F6E88F8D}"/>
              </a:ext>
            </a:extLst>
          </p:cNvPr>
          <p:cNvSpPr/>
          <p:nvPr/>
        </p:nvSpPr>
        <p:spPr>
          <a:xfrm>
            <a:off x="5568474"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7" name="Text Placeholder 6"/>
          <p:cNvSpPr>
            <a:spLocks noGrp="1"/>
          </p:cNvSpPr>
          <p:nvPr>
            <p:ph type="body" idx="1"/>
          </p:nvPr>
        </p:nvSpPr>
        <p:spPr>
          <a:xfrm>
            <a:off x="5903262" y="1538672"/>
            <a:ext cx="3391936" cy="1836695"/>
          </a:xfrm>
        </p:spPr>
        <p:txBody>
          <a:bodyPr/>
          <a:lstStyle/>
          <a:p>
            <a:r>
              <a:rPr lang="en-US" altLang="en-US" sz="2600" b="1" dirty="0">
                <a:solidFill>
                  <a:schemeClr val="accent3"/>
                </a:solidFill>
                <a:latin typeface="Roboto Condensed" panose="02000000000000000000" pitchFamily="2" charset="0"/>
                <a:ea typeface="Roboto Condensed" panose="02000000000000000000" pitchFamily="2" charset="0"/>
              </a:rPr>
              <a:t>Three CIGNA Healthcare Options:</a:t>
            </a:r>
            <a:endParaRPr lang="en-US" altLang="en-US" sz="2600" dirty="0">
              <a:solidFill>
                <a:schemeClr val="accent3"/>
              </a:solidFill>
              <a:latin typeface="Roboto Condensed" panose="02000000000000000000" pitchFamily="2" charset="0"/>
              <a:ea typeface="Roboto Condensed" panose="02000000000000000000" pitchFamily="2" charset="0"/>
            </a:endParaRPr>
          </a:p>
          <a:p>
            <a:pPr marL="914400" lvl="1" indent="-457200">
              <a:buFont typeface="Wingdings" pitchFamily="2" charset="2"/>
              <a:buAutoNum type="arabicPeriod"/>
            </a:pPr>
            <a:r>
              <a:rPr lang="en-US" altLang="en-US" sz="2000" dirty="0">
                <a:solidFill>
                  <a:schemeClr val="accent3"/>
                </a:solidFill>
                <a:latin typeface="Roboto Condensed" panose="02000000000000000000" pitchFamily="2" charset="0"/>
                <a:ea typeface="Roboto Condensed" panose="02000000000000000000" pitchFamily="2" charset="0"/>
              </a:rPr>
              <a:t>HDHP with HSA</a:t>
            </a:r>
          </a:p>
          <a:p>
            <a:pPr marL="914400" lvl="1" indent="-457200">
              <a:buFont typeface="Wingdings" pitchFamily="2" charset="2"/>
              <a:buAutoNum type="arabicPeriod"/>
            </a:pPr>
            <a:r>
              <a:rPr lang="en-US" altLang="en-US" sz="2000" dirty="0">
                <a:solidFill>
                  <a:schemeClr val="accent3"/>
                </a:solidFill>
                <a:latin typeface="Roboto Condensed" panose="02000000000000000000" pitchFamily="2" charset="0"/>
                <a:ea typeface="Roboto Condensed" panose="02000000000000000000" pitchFamily="2" charset="0"/>
              </a:rPr>
              <a:t>Silver PPO Plan</a:t>
            </a:r>
          </a:p>
          <a:p>
            <a:pPr marL="914400" lvl="1" indent="-457200">
              <a:buFont typeface="Wingdings" pitchFamily="2" charset="2"/>
              <a:buAutoNum type="arabicPeriod"/>
            </a:pPr>
            <a:r>
              <a:rPr lang="en-US" altLang="en-US" sz="2000" dirty="0">
                <a:solidFill>
                  <a:schemeClr val="accent3"/>
                </a:solidFill>
                <a:latin typeface="Roboto Condensed" panose="02000000000000000000" pitchFamily="2" charset="0"/>
                <a:ea typeface="Roboto Condensed" panose="02000000000000000000" pitchFamily="2" charset="0"/>
              </a:rPr>
              <a:t>Gold PPO Plan</a:t>
            </a:r>
            <a:endParaRPr lang="en-US" altLang="en-US" sz="2000" b="1" i="1" dirty="0">
              <a:solidFill>
                <a:schemeClr val="accent3"/>
              </a:solidFill>
              <a:latin typeface="Roboto Condensed" panose="02000000000000000000" pitchFamily="2" charset="0"/>
              <a:ea typeface="Roboto Condensed" panose="02000000000000000000" pitchFamily="2" charset="0"/>
            </a:endParaRPr>
          </a:p>
        </p:txBody>
      </p:sp>
      <p:sp>
        <p:nvSpPr>
          <p:cNvPr id="14" name="Graphic 2584">
            <a:extLst>
              <a:ext uri="{FF2B5EF4-FFF2-40B4-BE49-F238E27FC236}">
                <a16:creationId xmlns:a16="http://schemas.microsoft.com/office/drawing/2014/main" id="{2227B621-B992-2E43-94CA-3ECAAB122E68}"/>
              </a:ext>
            </a:extLst>
          </p:cNvPr>
          <p:cNvSpPr>
            <a:spLocks noChangeAspect="1"/>
          </p:cNvSpPr>
          <p:nvPr/>
        </p:nvSpPr>
        <p:spPr>
          <a:xfrm>
            <a:off x="2011554" y="2990826"/>
            <a:ext cx="1260543" cy="1269212"/>
          </a:xfrm>
          <a:custGeom>
            <a:avLst/>
            <a:gdLst>
              <a:gd name="connsiteX0" fmla="*/ 362631 w 362631"/>
              <a:gd name="connsiteY0" fmla="*/ 212990 h 365125"/>
              <a:gd name="connsiteX1" fmla="*/ 301777 w 362631"/>
              <a:gd name="connsiteY1" fmla="*/ 152135 h 365125"/>
              <a:gd name="connsiteX2" fmla="*/ 240923 w 362631"/>
              <a:gd name="connsiteY2" fmla="*/ 212990 h 365125"/>
              <a:gd name="connsiteX3" fmla="*/ 286563 w 362631"/>
              <a:gd name="connsiteY3" fmla="*/ 272322 h 365125"/>
              <a:gd name="connsiteX4" fmla="*/ 286563 w 362631"/>
              <a:gd name="connsiteY4" fmla="*/ 334698 h 365125"/>
              <a:gd name="connsiteX5" fmla="*/ 134428 w 362631"/>
              <a:gd name="connsiteY5" fmla="*/ 334698 h 365125"/>
              <a:gd name="connsiteX6" fmla="*/ 134428 w 362631"/>
              <a:gd name="connsiteY6" fmla="*/ 257109 h 365125"/>
              <a:gd name="connsiteX7" fmla="*/ 167898 w 362631"/>
              <a:gd name="connsiteY7" fmla="*/ 257109 h 365125"/>
              <a:gd name="connsiteX8" fmla="*/ 213538 w 362631"/>
              <a:gd name="connsiteY8" fmla="*/ 217554 h 365125"/>
              <a:gd name="connsiteX9" fmla="*/ 237880 w 362631"/>
              <a:gd name="connsiteY9" fmla="*/ 48683 h 365125"/>
              <a:gd name="connsiteX10" fmla="*/ 231795 w 362631"/>
              <a:gd name="connsiteY10" fmla="*/ 25863 h 365125"/>
              <a:gd name="connsiteX11" fmla="*/ 207453 w 362631"/>
              <a:gd name="connsiteY11" fmla="*/ 15214 h 365125"/>
              <a:gd name="connsiteX12" fmla="*/ 180069 w 362631"/>
              <a:gd name="connsiteY12" fmla="*/ 15214 h 365125"/>
              <a:gd name="connsiteX13" fmla="*/ 164855 w 362631"/>
              <a:gd name="connsiteY13" fmla="*/ 0 h 365125"/>
              <a:gd name="connsiteX14" fmla="*/ 149641 w 362631"/>
              <a:gd name="connsiteY14" fmla="*/ 15214 h 365125"/>
              <a:gd name="connsiteX15" fmla="*/ 149641 w 362631"/>
              <a:gd name="connsiteY15" fmla="*/ 45641 h 365125"/>
              <a:gd name="connsiteX16" fmla="*/ 164855 w 362631"/>
              <a:gd name="connsiteY16" fmla="*/ 60854 h 365125"/>
              <a:gd name="connsiteX17" fmla="*/ 180069 w 362631"/>
              <a:gd name="connsiteY17" fmla="*/ 45641 h 365125"/>
              <a:gd name="connsiteX18" fmla="*/ 207453 w 362631"/>
              <a:gd name="connsiteY18" fmla="*/ 45641 h 365125"/>
              <a:gd name="connsiteX19" fmla="*/ 183111 w 362631"/>
              <a:gd name="connsiteY19" fmla="*/ 214511 h 365125"/>
              <a:gd name="connsiteX20" fmla="*/ 167898 w 362631"/>
              <a:gd name="connsiteY20" fmla="*/ 226682 h 365125"/>
              <a:gd name="connsiteX21" fmla="*/ 69010 w 362631"/>
              <a:gd name="connsiteY21" fmla="*/ 226682 h 365125"/>
              <a:gd name="connsiteX22" fmla="*/ 53796 w 362631"/>
              <a:gd name="connsiteY22" fmla="*/ 214511 h 365125"/>
              <a:gd name="connsiteX23" fmla="*/ 30976 w 362631"/>
              <a:gd name="connsiteY23" fmla="*/ 45641 h 365125"/>
              <a:gd name="connsiteX24" fmla="*/ 30976 w 362631"/>
              <a:gd name="connsiteY24" fmla="*/ 45641 h 365125"/>
              <a:gd name="connsiteX25" fmla="*/ 58360 w 362631"/>
              <a:gd name="connsiteY25" fmla="*/ 45641 h 365125"/>
              <a:gd name="connsiteX26" fmla="*/ 73574 w 362631"/>
              <a:gd name="connsiteY26" fmla="*/ 60854 h 365125"/>
              <a:gd name="connsiteX27" fmla="*/ 88787 w 362631"/>
              <a:gd name="connsiteY27" fmla="*/ 45641 h 365125"/>
              <a:gd name="connsiteX28" fmla="*/ 88787 w 362631"/>
              <a:gd name="connsiteY28" fmla="*/ 15214 h 365125"/>
              <a:gd name="connsiteX29" fmla="*/ 73574 w 362631"/>
              <a:gd name="connsiteY29" fmla="*/ 0 h 365125"/>
              <a:gd name="connsiteX30" fmla="*/ 58360 w 362631"/>
              <a:gd name="connsiteY30" fmla="*/ 15214 h 365125"/>
              <a:gd name="connsiteX31" fmla="*/ 30976 w 362631"/>
              <a:gd name="connsiteY31" fmla="*/ 15214 h 365125"/>
              <a:gd name="connsiteX32" fmla="*/ 6634 w 362631"/>
              <a:gd name="connsiteY32" fmla="*/ 25863 h 365125"/>
              <a:gd name="connsiteX33" fmla="*/ 549 w 362631"/>
              <a:gd name="connsiteY33" fmla="*/ 48683 h 365125"/>
              <a:gd name="connsiteX34" fmla="*/ 23369 w 362631"/>
              <a:gd name="connsiteY34" fmla="*/ 219075 h 365125"/>
              <a:gd name="connsiteX35" fmla="*/ 69010 w 362631"/>
              <a:gd name="connsiteY35" fmla="*/ 257109 h 365125"/>
              <a:gd name="connsiteX36" fmla="*/ 104001 w 362631"/>
              <a:gd name="connsiteY36" fmla="*/ 257109 h 365125"/>
              <a:gd name="connsiteX37" fmla="*/ 104001 w 362631"/>
              <a:gd name="connsiteY37" fmla="*/ 349911 h 365125"/>
              <a:gd name="connsiteX38" fmla="*/ 119214 w 362631"/>
              <a:gd name="connsiteY38" fmla="*/ 365125 h 365125"/>
              <a:gd name="connsiteX39" fmla="*/ 301777 w 362631"/>
              <a:gd name="connsiteY39" fmla="*/ 365125 h 365125"/>
              <a:gd name="connsiteX40" fmla="*/ 316990 w 362631"/>
              <a:gd name="connsiteY40" fmla="*/ 349911 h 365125"/>
              <a:gd name="connsiteX41" fmla="*/ 316990 w 362631"/>
              <a:gd name="connsiteY41" fmla="*/ 272322 h 365125"/>
              <a:gd name="connsiteX42" fmla="*/ 362631 w 362631"/>
              <a:gd name="connsiteY42" fmla="*/ 212990 h 365125"/>
              <a:gd name="connsiteX43" fmla="*/ 301777 w 362631"/>
              <a:gd name="connsiteY43" fmla="*/ 243417 h 365125"/>
              <a:gd name="connsiteX44" fmla="*/ 271350 w 362631"/>
              <a:gd name="connsiteY44" fmla="*/ 212990 h 365125"/>
              <a:gd name="connsiteX45" fmla="*/ 301777 w 362631"/>
              <a:gd name="connsiteY45" fmla="*/ 182563 h 365125"/>
              <a:gd name="connsiteX46" fmla="*/ 332204 w 362631"/>
              <a:gd name="connsiteY46" fmla="*/ 212990 h 365125"/>
              <a:gd name="connsiteX47" fmla="*/ 301777 w 362631"/>
              <a:gd name="connsiteY47" fmla="*/ 243417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631" h="365125">
                <a:moveTo>
                  <a:pt x="362631" y="212990"/>
                </a:moveTo>
                <a:cubicBezTo>
                  <a:pt x="362631" y="179520"/>
                  <a:pt x="335247" y="152135"/>
                  <a:pt x="301777" y="152135"/>
                </a:cubicBezTo>
                <a:cubicBezTo>
                  <a:pt x="268307" y="152135"/>
                  <a:pt x="240923" y="179520"/>
                  <a:pt x="240923" y="212990"/>
                </a:cubicBezTo>
                <a:cubicBezTo>
                  <a:pt x="240923" y="241895"/>
                  <a:pt x="260700" y="264716"/>
                  <a:pt x="286563" y="272322"/>
                </a:cubicBezTo>
                <a:lnTo>
                  <a:pt x="286563" y="334698"/>
                </a:lnTo>
                <a:lnTo>
                  <a:pt x="134428" y="334698"/>
                </a:lnTo>
                <a:lnTo>
                  <a:pt x="134428" y="257109"/>
                </a:lnTo>
                <a:lnTo>
                  <a:pt x="167898" y="257109"/>
                </a:lnTo>
                <a:cubicBezTo>
                  <a:pt x="192239" y="257109"/>
                  <a:pt x="210496" y="240374"/>
                  <a:pt x="213538" y="217554"/>
                </a:cubicBezTo>
                <a:lnTo>
                  <a:pt x="237880" y="48683"/>
                </a:lnTo>
                <a:cubicBezTo>
                  <a:pt x="239401" y="39555"/>
                  <a:pt x="236359" y="31948"/>
                  <a:pt x="231795" y="25863"/>
                </a:cubicBezTo>
                <a:cubicBezTo>
                  <a:pt x="225709" y="19778"/>
                  <a:pt x="216581" y="15214"/>
                  <a:pt x="207453" y="15214"/>
                </a:cubicBezTo>
                <a:lnTo>
                  <a:pt x="180069" y="15214"/>
                </a:lnTo>
                <a:cubicBezTo>
                  <a:pt x="180069" y="6085"/>
                  <a:pt x="173983" y="0"/>
                  <a:pt x="164855" y="0"/>
                </a:cubicBezTo>
                <a:cubicBezTo>
                  <a:pt x="155727" y="0"/>
                  <a:pt x="149641" y="6085"/>
                  <a:pt x="149641" y="15214"/>
                </a:cubicBezTo>
                <a:lnTo>
                  <a:pt x="149641" y="45641"/>
                </a:lnTo>
                <a:cubicBezTo>
                  <a:pt x="149641" y="54769"/>
                  <a:pt x="155727" y="60854"/>
                  <a:pt x="164855" y="60854"/>
                </a:cubicBezTo>
                <a:cubicBezTo>
                  <a:pt x="173983" y="60854"/>
                  <a:pt x="180069" y="54769"/>
                  <a:pt x="180069" y="45641"/>
                </a:cubicBezTo>
                <a:lnTo>
                  <a:pt x="207453" y="45641"/>
                </a:lnTo>
                <a:lnTo>
                  <a:pt x="183111" y="214511"/>
                </a:lnTo>
                <a:cubicBezTo>
                  <a:pt x="183111" y="222118"/>
                  <a:pt x="173983" y="226682"/>
                  <a:pt x="167898" y="226682"/>
                </a:cubicBezTo>
                <a:lnTo>
                  <a:pt x="69010" y="226682"/>
                </a:lnTo>
                <a:cubicBezTo>
                  <a:pt x="61403" y="226682"/>
                  <a:pt x="55317" y="220596"/>
                  <a:pt x="53796" y="214511"/>
                </a:cubicBezTo>
                <a:lnTo>
                  <a:pt x="30976" y="45641"/>
                </a:lnTo>
                <a:cubicBezTo>
                  <a:pt x="30976" y="45641"/>
                  <a:pt x="30976" y="45641"/>
                  <a:pt x="30976" y="45641"/>
                </a:cubicBezTo>
                <a:lnTo>
                  <a:pt x="58360" y="45641"/>
                </a:lnTo>
                <a:cubicBezTo>
                  <a:pt x="58360" y="54769"/>
                  <a:pt x="64446" y="60854"/>
                  <a:pt x="73574" y="60854"/>
                </a:cubicBezTo>
                <a:cubicBezTo>
                  <a:pt x="82702" y="60854"/>
                  <a:pt x="88787" y="54769"/>
                  <a:pt x="88787" y="45641"/>
                </a:cubicBezTo>
                <a:lnTo>
                  <a:pt x="88787" y="15214"/>
                </a:lnTo>
                <a:cubicBezTo>
                  <a:pt x="88787" y="6085"/>
                  <a:pt x="82702" y="0"/>
                  <a:pt x="73574" y="0"/>
                </a:cubicBezTo>
                <a:cubicBezTo>
                  <a:pt x="64446" y="0"/>
                  <a:pt x="58360" y="6085"/>
                  <a:pt x="58360" y="15214"/>
                </a:cubicBezTo>
                <a:lnTo>
                  <a:pt x="30976" y="15214"/>
                </a:lnTo>
                <a:cubicBezTo>
                  <a:pt x="21848" y="15214"/>
                  <a:pt x="12720" y="18256"/>
                  <a:pt x="6634" y="25863"/>
                </a:cubicBezTo>
                <a:cubicBezTo>
                  <a:pt x="549" y="31948"/>
                  <a:pt x="-973" y="41077"/>
                  <a:pt x="549" y="48683"/>
                </a:cubicBezTo>
                <a:lnTo>
                  <a:pt x="23369" y="219075"/>
                </a:lnTo>
                <a:cubicBezTo>
                  <a:pt x="27933" y="241895"/>
                  <a:pt x="46189" y="257109"/>
                  <a:pt x="69010" y="257109"/>
                </a:cubicBezTo>
                <a:lnTo>
                  <a:pt x="104001" y="257109"/>
                </a:lnTo>
                <a:lnTo>
                  <a:pt x="104001" y="349911"/>
                </a:lnTo>
                <a:cubicBezTo>
                  <a:pt x="104001" y="359040"/>
                  <a:pt x="110086" y="365125"/>
                  <a:pt x="119214" y="365125"/>
                </a:cubicBezTo>
                <a:lnTo>
                  <a:pt x="301777" y="365125"/>
                </a:lnTo>
                <a:cubicBezTo>
                  <a:pt x="310905" y="365125"/>
                  <a:pt x="316990" y="359040"/>
                  <a:pt x="316990" y="349911"/>
                </a:cubicBezTo>
                <a:lnTo>
                  <a:pt x="316990" y="272322"/>
                </a:lnTo>
                <a:cubicBezTo>
                  <a:pt x="342853" y="264716"/>
                  <a:pt x="362631" y="241895"/>
                  <a:pt x="362631" y="212990"/>
                </a:cubicBezTo>
                <a:close/>
                <a:moveTo>
                  <a:pt x="301777" y="243417"/>
                </a:moveTo>
                <a:cubicBezTo>
                  <a:pt x="285042" y="243417"/>
                  <a:pt x="271350" y="229724"/>
                  <a:pt x="271350" y="212990"/>
                </a:cubicBezTo>
                <a:cubicBezTo>
                  <a:pt x="271350" y="196255"/>
                  <a:pt x="285042" y="182563"/>
                  <a:pt x="301777" y="182563"/>
                </a:cubicBezTo>
                <a:cubicBezTo>
                  <a:pt x="318512" y="182563"/>
                  <a:pt x="332204" y="196255"/>
                  <a:pt x="332204" y="212990"/>
                </a:cubicBezTo>
                <a:cubicBezTo>
                  <a:pt x="332204" y="229724"/>
                  <a:pt x="318512" y="243417"/>
                  <a:pt x="301777" y="243417"/>
                </a:cubicBezTo>
                <a:close/>
              </a:path>
            </a:pathLst>
          </a:custGeom>
          <a:solidFill>
            <a:schemeClr val="tx1"/>
          </a:solidFill>
          <a:ln w="15081" cap="flat">
            <a:noFill/>
            <a:prstDash val="solid"/>
            <a:miter/>
          </a:ln>
        </p:spPr>
        <p:txBody>
          <a:bodyPr rtlCol="0" anchor="ctr"/>
          <a:lstStyle/>
          <a:p>
            <a:pPr algn="l" defTabSz="457200" fontAlgn="auto">
              <a:lnSpc>
                <a:spcPct val="100000"/>
              </a:lnSpc>
              <a:spcBef>
                <a:spcPts val="0"/>
              </a:spcBef>
              <a:spcAft>
                <a:spcPts val="0"/>
              </a:spcAft>
            </a:pPr>
            <a:endParaRPr lang="en-US" sz="1800" dirty="0">
              <a:solidFill>
                <a:srgbClr val="202020"/>
              </a:solidFill>
              <a:latin typeface="Arial" panose="020B0604020202020204"/>
              <a:ea typeface="+mn-ea"/>
            </a:endParaRPr>
          </a:p>
        </p:txBody>
      </p:sp>
    </p:spTree>
    <p:extLst>
      <p:ext uri="{BB962C8B-B14F-4D97-AF65-F5344CB8AC3E}">
        <p14:creationId xmlns:p14="http://schemas.microsoft.com/office/powerpoint/2010/main" val="256495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4"/>
          <p:cNvSpPr>
            <a:spLocks noGrp="1" noChangeArrowheads="1"/>
          </p:cNvSpPr>
          <p:nvPr>
            <p:ph type="title"/>
          </p:nvPr>
        </p:nvSpPr>
        <p:spPr>
          <a:xfrm>
            <a:off x="1399852" y="488358"/>
            <a:ext cx="7941521" cy="457200"/>
          </a:xfrm>
        </p:spPr>
        <p:txBody>
          <a:bodyPr/>
          <a:lstStyle/>
          <a:p>
            <a:r>
              <a:rPr lang="en-US" sz="3600" b="0" dirty="0">
                <a:solidFill>
                  <a:srgbClr val="FF5F00"/>
                </a:solidFill>
                <a:latin typeface="Roboto Condensed" panose="02000000000000000000" pitchFamily="2" charset="0"/>
                <a:ea typeface="Roboto Condensed" panose="02000000000000000000" pitchFamily="2" charset="0"/>
              </a:rPr>
              <a:t>CIGNA HDHP with HSA</a:t>
            </a:r>
          </a:p>
        </p:txBody>
      </p:sp>
      <p:sp>
        <p:nvSpPr>
          <p:cNvPr id="4" name="Rectangle 3"/>
          <p:cNvSpPr/>
          <p:nvPr/>
        </p:nvSpPr>
        <p:spPr>
          <a:xfrm>
            <a:off x="184002" y="6477624"/>
            <a:ext cx="9003821" cy="198196"/>
          </a:xfrm>
          <a:prstGeom prst="rect">
            <a:avLst/>
          </a:prstGeom>
        </p:spPr>
        <p:txBody>
          <a:bodyPr wrap="square">
            <a:spAutoFit/>
          </a:bodyPr>
          <a:lstStyle/>
          <a:p>
            <a:pPr lvl="0" algn="l"/>
            <a:r>
              <a:rPr lang="en-US" sz="800" baseline="30000" dirty="0">
                <a:latin typeface="+mn-lt"/>
              </a:rPr>
              <a:t>1</a:t>
            </a:r>
            <a:r>
              <a:rPr lang="en-US" sz="800" dirty="0">
                <a:latin typeface="+mn-lt"/>
              </a:rPr>
              <a:t>Out of network services are always subject to balance billing. Member will be responsible for payment of the difference between UHC’s allowable charges and the provider’s actual fee.</a:t>
            </a:r>
          </a:p>
        </p:txBody>
      </p:sp>
      <p:sp>
        <p:nvSpPr>
          <p:cNvPr id="5" name="Graphic 2584">
            <a:extLst>
              <a:ext uri="{FF2B5EF4-FFF2-40B4-BE49-F238E27FC236}">
                <a16:creationId xmlns:a16="http://schemas.microsoft.com/office/drawing/2014/main" id="{2227B621-B992-2E43-94CA-3ECAAB122E68}"/>
              </a:ext>
            </a:extLst>
          </p:cNvPr>
          <p:cNvSpPr>
            <a:spLocks noChangeAspect="1"/>
          </p:cNvSpPr>
          <p:nvPr/>
        </p:nvSpPr>
        <p:spPr>
          <a:xfrm>
            <a:off x="585508" y="380376"/>
            <a:ext cx="668566" cy="673164"/>
          </a:xfrm>
          <a:custGeom>
            <a:avLst/>
            <a:gdLst>
              <a:gd name="connsiteX0" fmla="*/ 362631 w 362631"/>
              <a:gd name="connsiteY0" fmla="*/ 212990 h 365125"/>
              <a:gd name="connsiteX1" fmla="*/ 301777 w 362631"/>
              <a:gd name="connsiteY1" fmla="*/ 152135 h 365125"/>
              <a:gd name="connsiteX2" fmla="*/ 240923 w 362631"/>
              <a:gd name="connsiteY2" fmla="*/ 212990 h 365125"/>
              <a:gd name="connsiteX3" fmla="*/ 286563 w 362631"/>
              <a:gd name="connsiteY3" fmla="*/ 272322 h 365125"/>
              <a:gd name="connsiteX4" fmla="*/ 286563 w 362631"/>
              <a:gd name="connsiteY4" fmla="*/ 334698 h 365125"/>
              <a:gd name="connsiteX5" fmla="*/ 134428 w 362631"/>
              <a:gd name="connsiteY5" fmla="*/ 334698 h 365125"/>
              <a:gd name="connsiteX6" fmla="*/ 134428 w 362631"/>
              <a:gd name="connsiteY6" fmla="*/ 257109 h 365125"/>
              <a:gd name="connsiteX7" fmla="*/ 167898 w 362631"/>
              <a:gd name="connsiteY7" fmla="*/ 257109 h 365125"/>
              <a:gd name="connsiteX8" fmla="*/ 213538 w 362631"/>
              <a:gd name="connsiteY8" fmla="*/ 217554 h 365125"/>
              <a:gd name="connsiteX9" fmla="*/ 237880 w 362631"/>
              <a:gd name="connsiteY9" fmla="*/ 48683 h 365125"/>
              <a:gd name="connsiteX10" fmla="*/ 231795 w 362631"/>
              <a:gd name="connsiteY10" fmla="*/ 25863 h 365125"/>
              <a:gd name="connsiteX11" fmla="*/ 207453 w 362631"/>
              <a:gd name="connsiteY11" fmla="*/ 15214 h 365125"/>
              <a:gd name="connsiteX12" fmla="*/ 180069 w 362631"/>
              <a:gd name="connsiteY12" fmla="*/ 15214 h 365125"/>
              <a:gd name="connsiteX13" fmla="*/ 164855 w 362631"/>
              <a:gd name="connsiteY13" fmla="*/ 0 h 365125"/>
              <a:gd name="connsiteX14" fmla="*/ 149641 w 362631"/>
              <a:gd name="connsiteY14" fmla="*/ 15214 h 365125"/>
              <a:gd name="connsiteX15" fmla="*/ 149641 w 362631"/>
              <a:gd name="connsiteY15" fmla="*/ 45641 h 365125"/>
              <a:gd name="connsiteX16" fmla="*/ 164855 w 362631"/>
              <a:gd name="connsiteY16" fmla="*/ 60854 h 365125"/>
              <a:gd name="connsiteX17" fmla="*/ 180069 w 362631"/>
              <a:gd name="connsiteY17" fmla="*/ 45641 h 365125"/>
              <a:gd name="connsiteX18" fmla="*/ 207453 w 362631"/>
              <a:gd name="connsiteY18" fmla="*/ 45641 h 365125"/>
              <a:gd name="connsiteX19" fmla="*/ 183111 w 362631"/>
              <a:gd name="connsiteY19" fmla="*/ 214511 h 365125"/>
              <a:gd name="connsiteX20" fmla="*/ 167898 w 362631"/>
              <a:gd name="connsiteY20" fmla="*/ 226682 h 365125"/>
              <a:gd name="connsiteX21" fmla="*/ 69010 w 362631"/>
              <a:gd name="connsiteY21" fmla="*/ 226682 h 365125"/>
              <a:gd name="connsiteX22" fmla="*/ 53796 w 362631"/>
              <a:gd name="connsiteY22" fmla="*/ 214511 h 365125"/>
              <a:gd name="connsiteX23" fmla="*/ 30976 w 362631"/>
              <a:gd name="connsiteY23" fmla="*/ 45641 h 365125"/>
              <a:gd name="connsiteX24" fmla="*/ 30976 w 362631"/>
              <a:gd name="connsiteY24" fmla="*/ 45641 h 365125"/>
              <a:gd name="connsiteX25" fmla="*/ 58360 w 362631"/>
              <a:gd name="connsiteY25" fmla="*/ 45641 h 365125"/>
              <a:gd name="connsiteX26" fmla="*/ 73574 w 362631"/>
              <a:gd name="connsiteY26" fmla="*/ 60854 h 365125"/>
              <a:gd name="connsiteX27" fmla="*/ 88787 w 362631"/>
              <a:gd name="connsiteY27" fmla="*/ 45641 h 365125"/>
              <a:gd name="connsiteX28" fmla="*/ 88787 w 362631"/>
              <a:gd name="connsiteY28" fmla="*/ 15214 h 365125"/>
              <a:gd name="connsiteX29" fmla="*/ 73574 w 362631"/>
              <a:gd name="connsiteY29" fmla="*/ 0 h 365125"/>
              <a:gd name="connsiteX30" fmla="*/ 58360 w 362631"/>
              <a:gd name="connsiteY30" fmla="*/ 15214 h 365125"/>
              <a:gd name="connsiteX31" fmla="*/ 30976 w 362631"/>
              <a:gd name="connsiteY31" fmla="*/ 15214 h 365125"/>
              <a:gd name="connsiteX32" fmla="*/ 6634 w 362631"/>
              <a:gd name="connsiteY32" fmla="*/ 25863 h 365125"/>
              <a:gd name="connsiteX33" fmla="*/ 549 w 362631"/>
              <a:gd name="connsiteY33" fmla="*/ 48683 h 365125"/>
              <a:gd name="connsiteX34" fmla="*/ 23369 w 362631"/>
              <a:gd name="connsiteY34" fmla="*/ 219075 h 365125"/>
              <a:gd name="connsiteX35" fmla="*/ 69010 w 362631"/>
              <a:gd name="connsiteY35" fmla="*/ 257109 h 365125"/>
              <a:gd name="connsiteX36" fmla="*/ 104001 w 362631"/>
              <a:gd name="connsiteY36" fmla="*/ 257109 h 365125"/>
              <a:gd name="connsiteX37" fmla="*/ 104001 w 362631"/>
              <a:gd name="connsiteY37" fmla="*/ 349911 h 365125"/>
              <a:gd name="connsiteX38" fmla="*/ 119214 w 362631"/>
              <a:gd name="connsiteY38" fmla="*/ 365125 h 365125"/>
              <a:gd name="connsiteX39" fmla="*/ 301777 w 362631"/>
              <a:gd name="connsiteY39" fmla="*/ 365125 h 365125"/>
              <a:gd name="connsiteX40" fmla="*/ 316990 w 362631"/>
              <a:gd name="connsiteY40" fmla="*/ 349911 h 365125"/>
              <a:gd name="connsiteX41" fmla="*/ 316990 w 362631"/>
              <a:gd name="connsiteY41" fmla="*/ 272322 h 365125"/>
              <a:gd name="connsiteX42" fmla="*/ 362631 w 362631"/>
              <a:gd name="connsiteY42" fmla="*/ 212990 h 365125"/>
              <a:gd name="connsiteX43" fmla="*/ 301777 w 362631"/>
              <a:gd name="connsiteY43" fmla="*/ 243417 h 365125"/>
              <a:gd name="connsiteX44" fmla="*/ 271350 w 362631"/>
              <a:gd name="connsiteY44" fmla="*/ 212990 h 365125"/>
              <a:gd name="connsiteX45" fmla="*/ 301777 w 362631"/>
              <a:gd name="connsiteY45" fmla="*/ 182563 h 365125"/>
              <a:gd name="connsiteX46" fmla="*/ 332204 w 362631"/>
              <a:gd name="connsiteY46" fmla="*/ 212990 h 365125"/>
              <a:gd name="connsiteX47" fmla="*/ 301777 w 362631"/>
              <a:gd name="connsiteY47" fmla="*/ 243417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631" h="365125">
                <a:moveTo>
                  <a:pt x="362631" y="212990"/>
                </a:moveTo>
                <a:cubicBezTo>
                  <a:pt x="362631" y="179520"/>
                  <a:pt x="335247" y="152135"/>
                  <a:pt x="301777" y="152135"/>
                </a:cubicBezTo>
                <a:cubicBezTo>
                  <a:pt x="268307" y="152135"/>
                  <a:pt x="240923" y="179520"/>
                  <a:pt x="240923" y="212990"/>
                </a:cubicBezTo>
                <a:cubicBezTo>
                  <a:pt x="240923" y="241895"/>
                  <a:pt x="260700" y="264716"/>
                  <a:pt x="286563" y="272322"/>
                </a:cubicBezTo>
                <a:lnTo>
                  <a:pt x="286563" y="334698"/>
                </a:lnTo>
                <a:lnTo>
                  <a:pt x="134428" y="334698"/>
                </a:lnTo>
                <a:lnTo>
                  <a:pt x="134428" y="257109"/>
                </a:lnTo>
                <a:lnTo>
                  <a:pt x="167898" y="257109"/>
                </a:lnTo>
                <a:cubicBezTo>
                  <a:pt x="192239" y="257109"/>
                  <a:pt x="210496" y="240374"/>
                  <a:pt x="213538" y="217554"/>
                </a:cubicBezTo>
                <a:lnTo>
                  <a:pt x="237880" y="48683"/>
                </a:lnTo>
                <a:cubicBezTo>
                  <a:pt x="239401" y="39555"/>
                  <a:pt x="236359" y="31948"/>
                  <a:pt x="231795" y="25863"/>
                </a:cubicBezTo>
                <a:cubicBezTo>
                  <a:pt x="225709" y="19778"/>
                  <a:pt x="216581" y="15214"/>
                  <a:pt x="207453" y="15214"/>
                </a:cubicBezTo>
                <a:lnTo>
                  <a:pt x="180069" y="15214"/>
                </a:lnTo>
                <a:cubicBezTo>
                  <a:pt x="180069" y="6085"/>
                  <a:pt x="173983" y="0"/>
                  <a:pt x="164855" y="0"/>
                </a:cubicBezTo>
                <a:cubicBezTo>
                  <a:pt x="155727" y="0"/>
                  <a:pt x="149641" y="6085"/>
                  <a:pt x="149641" y="15214"/>
                </a:cubicBezTo>
                <a:lnTo>
                  <a:pt x="149641" y="45641"/>
                </a:lnTo>
                <a:cubicBezTo>
                  <a:pt x="149641" y="54769"/>
                  <a:pt x="155727" y="60854"/>
                  <a:pt x="164855" y="60854"/>
                </a:cubicBezTo>
                <a:cubicBezTo>
                  <a:pt x="173983" y="60854"/>
                  <a:pt x="180069" y="54769"/>
                  <a:pt x="180069" y="45641"/>
                </a:cubicBezTo>
                <a:lnTo>
                  <a:pt x="207453" y="45641"/>
                </a:lnTo>
                <a:lnTo>
                  <a:pt x="183111" y="214511"/>
                </a:lnTo>
                <a:cubicBezTo>
                  <a:pt x="183111" y="222118"/>
                  <a:pt x="173983" y="226682"/>
                  <a:pt x="167898" y="226682"/>
                </a:cubicBezTo>
                <a:lnTo>
                  <a:pt x="69010" y="226682"/>
                </a:lnTo>
                <a:cubicBezTo>
                  <a:pt x="61403" y="226682"/>
                  <a:pt x="55317" y="220596"/>
                  <a:pt x="53796" y="214511"/>
                </a:cubicBezTo>
                <a:lnTo>
                  <a:pt x="30976" y="45641"/>
                </a:lnTo>
                <a:cubicBezTo>
                  <a:pt x="30976" y="45641"/>
                  <a:pt x="30976" y="45641"/>
                  <a:pt x="30976" y="45641"/>
                </a:cubicBezTo>
                <a:lnTo>
                  <a:pt x="58360" y="45641"/>
                </a:lnTo>
                <a:cubicBezTo>
                  <a:pt x="58360" y="54769"/>
                  <a:pt x="64446" y="60854"/>
                  <a:pt x="73574" y="60854"/>
                </a:cubicBezTo>
                <a:cubicBezTo>
                  <a:pt x="82702" y="60854"/>
                  <a:pt x="88787" y="54769"/>
                  <a:pt x="88787" y="45641"/>
                </a:cubicBezTo>
                <a:lnTo>
                  <a:pt x="88787" y="15214"/>
                </a:lnTo>
                <a:cubicBezTo>
                  <a:pt x="88787" y="6085"/>
                  <a:pt x="82702" y="0"/>
                  <a:pt x="73574" y="0"/>
                </a:cubicBezTo>
                <a:cubicBezTo>
                  <a:pt x="64446" y="0"/>
                  <a:pt x="58360" y="6085"/>
                  <a:pt x="58360" y="15214"/>
                </a:cubicBezTo>
                <a:lnTo>
                  <a:pt x="30976" y="15214"/>
                </a:lnTo>
                <a:cubicBezTo>
                  <a:pt x="21848" y="15214"/>
                  <a:pt x="12720" y="18256"/>
                  <a:pt x="6634" y="25863"/>
                </a:cubicBezTo>
                <a:cubicBezTo>
                  <a:pt x="549" y="31948"/>
                  <a:pt x="-973" y="41077"/>
                  <a:pt x="549" y="48683"/>
                </a:cubicBezTo>
                <a:lnTo>
                  <a:pt x="23369" y="219075"/>
                </a:lnTo>
                <a:cubicBezTo>
                  <a:pt x="27933" y="241895"/>
                  <a:pt x="46189" y="257109"/>
                  <a:pt x="69010" y="257109"/>
                </a:cubicBezTo>
                <a:lnTo>
                  <a:pt x="104001" y="257109"/>
                </a:lnTo>
                <a:lnTo>
                  <a:pt x="104001" y="349911"/>
                </a:lnTo>
                <a:cubicBezTo>
                  <a:pt x="104001" y="359040"/>
                  <a:pt x="110086" y="365125"/>
                  <a:pt x="119214" y="365125"/>
                </a:cubicBezTo>
                <a:lnTo>
                  <a:pt x="301777" y="365125"/>
                </a:lnTo>
                <a:cubicBezTo>
                  <a:pt x="310905" y="365125"/>
                  <a:pt x="316990" y="359040"/>
                  <a:pt x="316990" y="349911"/>
                </a:cubicBezTo>
                <a:lnTo>
                  <a:pt x="316990" y="272322"/>
                </a:lnTo>
                <a:cubicBezTo>
                  <a:pt x="342853" y="264716"/>
                  <a:pt x="362631" y="241895"/>
                  <a:pt x="362631" y="212990"/>
                </a:cubicBezTo>
                <a:close/>
                <a:moveTo>
                  <a:pt x="301777" y="243417"/>
                </a:moveTo>
                <a:cubicBezTo>
                  <a:pt x="285042" y="243417"/>
                  <a:pt x="271350" y="229724"/>
                  <a:pt x="271350" y="212990"/>
                </a:cubicBezTo>
                <a:cubicBezTo>
                  <a:pt x="271350" y="196255"/>
                  <a:pt x="285042" y="182563"/>
                  <a:pt x="301777" y="182563"/>
                </a:cubicBezTo>
                <a:cubicBezTo>
                  <a:pt x="318512" y="182563"/>
                  <a:pt x="332204" y="196255"/>
                  <a:pt x="332204" y="212990"/>
                </a:cubicBezTo>
                <a:cubicBezTo>
                  <a:pt x="332204" y="229724"/>
                  <a:pt x="318512" y="243417"/>
                  <a:pt x="301777" y="243417"/>
                </a:cubicBezTo>
                <a:close/>
              </a:path>
            </a:pathLst>
          </a:custGeom>
          <a:solidFill>
            <a:schemeClr val="tx1"/>
          </a:solidFill>
          <a:ln w="15081" cap="flat">
            <a:noFill/>
            <a:prstDash val="solid"/>
            <a:miter/>
          </a:ln>
        </p:spPr>
        <p:txBody>
          <a:bodyPr rtlCol="0" anchor="ctr"/>
          <a:lstStyle/>
          <a:p>
            <a:pPr algn="l" defTabSz="457200" fontAlgn="auto">
              <a:lnSpc>
                <a:spcPct val="100000"/>
              </a:lnSpc>
              <a:spcBef>
                <a:spcPts val="0"/>
              </a:spcBef>
              <a:spcAft>
                <a:spcPts val="0"/>
              </a:spcAft>
            </a:pPr>
            <a:endParaRPr lang="en-US" sz="1800" dirty="0">
              <a:solidFill>
                <a:srgbClr val="202020"/>
              </a:solidFill>
              <a:latin typeface="Arial" panose="020B0604020202020204"/>
              <a:ea typeface="+mn-ea"/>
            </a:endParaRPr>
          </a:p>
        </p:txBody>
      </p:sp>
      <p:graphicFrame>
        <p:nvGraphicFramePr>
          <p:cNvPr id="6" name="Table 5"/>
          <p:cNvGraphicFramePr>
            <a:graphicFrameLocks noGrp="1"/>
          </p:cNvGraphicFramePr>
          <p:nvPr>
            <p:extLst>
              <p:ext uri="{D42A27DB-BD31-4B8C-83A1-F6EECF244321}">
                <p14:modId xmlns:p14="http://schemas.microsoft.com/office/powerpoint/2010/main" val="2473264229"/>
              </p:ext>
            </p:extLst>
          </p:nvPr>
        </p:nvGraphicFramePr>
        <p:xfrm>
          <a:off x="724126" y="1060267"/>
          <a:ext cx="7923575" cy="4949648"/>
        </p:xfrm>
        <a:graphic>
          <a:graphicData uri="http://schemas.openxmlformats.org/drawingml/2006/table">
            <a:tbl>
              <a:tblPr firstRow="1" firstCol="1" bandRow="1"/>
              <a:tblGrid>
                <a:gridCol w="4003056">
                  <a:extLst>
                    <a:ext uri="{9D8B030D-6E8A-4147-A177-3AD203B41FA5}">
                      <a16:colId xmlns:a16="http://schemas.microsoft.com/office/drawing/2014/main" val="2299935963"/>
                    </a:ext>
                  </a:extLst>
                </a:gridCol>
                <a:gridCol w="1857088">
                  <a:extLst>
                    <a:ext uri="{9D8B030D-6E8A-4147-A177-3AD203B41FA5}">
                      <a16:colId xmlns:a16="http://schemas.microsoft.com/office/drawing/2014/main" val="3482893189"/>
                    </a:ext>
                  </a:extLst>
                </a:gridCol>
                <a:gridCol w="2063431">
                  <a:extLst>
                    <a:ext uri="{9D8B030D-6E8A-4147-A177-3AD203B41FA5}">
                      <a16:colId xmlns:a16="http://schemas.microsoft.com/office/drawing/2014/main" val="1674369631"/>
                    </a:ext>
                  </a:extLst>
                </a:gridCol>
              </a:tblGrid>
              <a:tr h="264266">
                <a:tc>
                  <a:txBody>
                    <a:bodyPr/>
                    <a:lstStyle/>
                    <a:p>
                      <a:pPr marL="0" marR="0" algn="l">
                        <a:spcBef>
                          <a:spcPts val="1800"/>
                        </a:spcBef>
                        <a:spcAft>
                          <a:spcPts val="600"/>
                        </a:spcAft>
                      </a:pPr>
                      <a:r>
                        <a:rPr lang="en-US" sz="1700" spc="50" dirty="0">
                          <a:solidFill>
                            <a:srgbClr val="FF5F00"/>
                          </a:solidFill>
                          <a:effectLst/>
                          <a:latin typeface="Roboto Condensed" panose="02000000000000000000"/>
                          <a:ea typeface="Times New Roman" panose="02020603050405020304" pitchFamily="18" charset="0"/>
                          <a:cs typeface="Times New Roman" panose="02020603050405020304" pitchFamily="18" charset="0"/>
                        </a:rPr>
                        <a:t>PLAN HIGHLIGHTS</a:t>
                      </a:r>
                      <a:endParaRPr lang="en-US" sz="1300" dirty="0">
                        <a:solidFill>
                          <a:srgbClr val="FF5F00"/>
                        </a:solidFill>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a:noFill/>
                    </a:lnL>
                    <a:lnR w="57150" cap="flat" cmpd="sng" algn="ctr">
                      <a:solidFill>
                        <a:srgbClr val="FFFFFF"/>
                      </a:solidFill>
                      <a:prstDash val="solid"/>
                      <a:round/>
                      <a:headEnd type="none" w="med" len="med"/>
                      <a:tailEnd type="none" w="med" len="med"/>
                    </a:lnR>
                    <a:lnT>
                      <a:noFill/>
                    </a:lnT>
                    <a:lnB w="12700" cap="flat" cmpd="sng" algn="ctr">
                      <a:solidFill>
                        <a:srgbClr val="FF5F00"/>
                      </a:solidFill>
                      <a:prstDash val="solid"/>
                      <a:round/>
                      <a:headEnd type="none" w="med" len="med"/>
                      <a:tailEnd type="none" w="med" len="med"/>
                    </a:lnB>
                  </a:tcPr>
                </a:tc>
                <a:tc gridSpan="2">
                  <a:txBody>
                    <a:bodyPr/>
                    <a:lstStyle/>
                    <a:p>
                      <a:pPr marL="0" marR="0" algn="ctr">
                        <a:spcBef>
                          <a:spcPts val="1800"/>
                        </a:spcBef>
                        <a:spcAft>
                          <a:spcPts val="600"/>
                        </a:spcAft>
                      </a:pPr>
                      <a:r>
                        <a:rPr lang="en-US" sz="1700" spc="50" dirty="0">
                          <a:solidFill>
                            <a:srgbClr val="FF5F00"/>
                          </a:solidFill>
                          <a:effectLst/>
                          <a:latin typeface="Roboto Condensed" panose="02000000000000000000"/>
                          <a:ea typeface="Times New Roman" panose="02020603050405020304" pitchFamily="18" charset="0"/>
                          <a:cs typeface="Times New Roman" panose="02020603050405020304" pitchFamily="18" charset="0"/>
                        </a:rPr>
                        <a:t>HDHP</a:t>
                      </a:r>
                      <a:endParaRPr lang="en-US" sz="1300" dirty="0">
                        <a:solidFill>
                          <a:srgbClr val="FF5F00"/>
                        </a:solidFill>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w="12700" cap="flat" cmpd="sng" algn="ctr">
                      <a:solidFill>
                        <a:srgbClr val="FF5F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79904908"/>
                  </a:ext>
                </a:extLst>
              </a:tr>
              <a:tr h="215739">
                <a:tc>
                  <a:txBody>
                    <a:bodyPr/>
                    <a:lstStyle/>
                    <a:p>
                      <a:pPr marL="0" marR="0" algn="l">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tc>
                  <a:txBody>
                    <a:bodyPr/>
                    <a:lstStyle/>
                    <a:p>
                      <a:pPr marL="0" marR="0" algn="ctr">
                        <a:spcBef>
                          <a:spcPts val="400"/>
                        </a:spcBef>
                        <a:spcAft>
                          <a:spcPts val="400"/>
                        </a:spcAft>
                      </a:pPr>
                      <a:r>
                        <a:rPr lang="en-US" sz="1200" dirty="0">
                          <a:solidFill>
                            <a:srgbClr val="FF5F00"/>
                          </a:solidFill>
                          <a:effectLst/>
                          <a:latin typeface="Roboto Condensed" panose="02000000000000000000"/>
                          <a:ea typeface="Times New Roman" panose="02020603050405020304" pitchFamily="18" charset="0"/>
                          <a:cs typeface="Arial" panose="020B0604020202020204" pitchFamily="34" charset="0"/>
                        </a:rPr>
                        <a:t>In-Network</a:t>
                      </a:r>
                      <a:endParaRPr lang="en-US" sz="1500" dirty="0">
                        <a:solidFill>
                          <a:srgbClr val="FF5F00"/>
                        </a:solidFill>
                        <a:effectLst/>
                        <a:latin typeface="Roboto Condensed" panose="02000000000000000000"/>
                        <a:ea typeface="Times New Roman" panose="02020603050405020304" pitchFamily="18" charset="0"/>
                        <a:cs typeface="Arial" panose="020B0604020202020204" pitchFamily="34"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tc>
                  <a:txBody>
                    <a:bodyPr/>
                    <a:lstStyle/>
                    <a:p>
                      <a:pPr marL="0" marR="0" algn="ctr">
                        <a:spcBef>
                          <a:spcPts val="400"/>
                        </a:spcBef>
                        <a:spcAft>
                          <a:spcPts val="400"/>
                        </a:spcAft>
                      </a:pPr>
                      <a:r>
                        <a:rPr lang="en-US" sz="1200" dirty="0">
                          <a:solidFill>
                            <a:srgbClr val="FF5F00"/>
                          </a:solidFill>
                          <a:effectLst/>
                          <a:latin typeface="Roboto Condensed" panose="02000000000000000000"/>
                          <a:ea typeface="Times New Roman" panose="02020603050405020304" pitchFamily="18" charset="0"/>
                          <a:cs typeface="Arial" panose="020B0604020202020204" pitchFamily="34" charset="0"/>
                        </a:rPr>
                        <a:t>Out-of-Network</a:t>
                      </a:r>
                      <a:r>
                        <a:rPr lang="en-US" sz="1200" baseline="30000" dirty="0">
                          <a:solidFill>
                            <a:srgbClr val="FF5F00"/>
                          </a:solidFill>
                          <a:effectLst/>
                          <a:latin typeface="Roboto Condensed" panose="02000000000000000000"/>
                          <a:ea typeface="Times New Roman" panose="02020603050405020304" pitchFamily="18" charset="0"/>
                          <a:cs typeface="Arial" panose="020B0604020202020204" pitchFamily="34" charset="0"/>
                        </a:rPr>
                        <a:t>1</a:t>
                      </a:r>
                      <a:endParaRPr lang="en-US" sz="1500" dirty="0">
                        <a:solidFill>
                          <a:srgbClr val="FF5F00"/>
                        </a:solidFill>
                        <a:effectLst/>
                        <a:latin typeface="Roboto Condensed" panose="02000000000000000000"/>
                        <a:ea typeface="Times New Roman" panose="02020603050405020304" pitchFamily="18" charset="0"/>
                        <a:cs typeface="Arial" panose="020B0604020202020204" pitchFamily="34" charset="0"/>
                      </a:endParaRPr>
                    </a:p>
                  </a:txBody>
                  <a:tcPr marL="82969" marR="82969" marT="0" marB="0" anchor="ctr">
                    <a:lnL w="28575"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extLst>
                  <a:ext uri="{0D108BD9-81ED-4DB2-BD59-A6C34878D82A}">
                    <a16:rowId xmlns:a16="http://schemas.microsoft.com/office/drawing/2014/main" val="1968603767"/>
                  </a:ext>
                </a:extLst>
              </a:tr>
              <a:tr h="170995">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Calendar Year Deductible (DED)</a:t>
                      </a:r>
                    </a:p>
                  </a:txBody>
                  <a:tcPr marL="82969" marR="82969" marT="0" marB="0" anchor="ctr">
                    <a:lnL>
                      <a:noFill/>
                    </a:lnL>
                    <a:lnR w="57150"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174322082"/>
                  </a:ext>
                </a:extLst>
              </a:tr>
              <a:tr h="170995">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Individual / Family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$5,000 / $10,000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$10,000 / $20,000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80746774"/>
                  </a:ext>
                </a:extLst>
              </a:tr>
              <a:tr h="170995">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Coinsurance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69873572"/>
                  </a:ext>
                </a:extLst>
              </a:tr>
              <a:tr h="316577">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Calendar Year Out-of-Pocket Maximum </a:t>
                      </a:r>
                    </a:p>
                    <a:p>
                      <a:pPr marL="0" marR="0" algn="l">
                        <a:spcBef>
                          <a:spcPts val="0"/>
                        </a:spcBef>
                        <a:spcAft>
                          <a:spcPts val="0"/>
                        </a:spcAft>
                      </a:pPr>
                      <a:r>
                        <a:rPr lang="en-US" sz="800" i="1" dirty="0">
                          <a:solidFill>
                            <a:srgbClr val="000000"/>
                          </a:solidFill>
                          <a:effectLst/>
                          <a:latin typeface="Roboto Condensed" panose="02000000000000000000"/>
                          <a:ea typeface="Calibri" panose="020F0502020204030204" pitchFamily="34" charset="0"/>
                          <a:cs typeface="Times New Roman" panose="02020603050405020304" pitchFamily="18" charset="0"/>
                        </a:rPr>
                        <a:t>Includes DED, coins., and medical &amp; Rx copays</a:t>
                      </a:r>
                      <a:endParaRPr lang="en-US" sz="1500" dirty="0">
                        <a:solidFill>
                          <a:srgbClr val="000000"/>
                        </a:solidFill>
                        <a:effectLst/>
                        <a:latin typeface="Roboto Condensed" panose="02000000000000000000"/>
                        <a:ea typeface="Calibri" panose="020F0502020204030204" pitchFamily="34" charset="0"/>
                        <a:cs typeface="Times New Roman" panose="02020603050405020304" pitchFamily="18" charset="0"/>
                      </a:endParaRP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224844776"/>
                  </a:ext>
                </a:extLst>
              </a:tr>
              <a:tr h="170995">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Individual / Family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$6,750 / $13,500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$13,500 / $27,000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88868859"/>
                  </a:ext>
                </a:extLst>
              </a:tr>
              <a:tr h="170995">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Physician Visit</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2995214"/>
                  </a:ext>
                </a:extLst>
              </a:tr>
              <a:tr h="188130">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Preventive Care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Covered in Full</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latin typeface="Roboto Condensed" panose="0200000000000000000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67478891"/>
                  </a:ext>
                </a:extLst>
              </a:tr>
              <a:tr h="170995">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Primary Care Physician (PCP)</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66437196"/>
                  </a:ext>
                </a:extLst>
              </a:tr>
              <a:tr h="170995">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Specialist</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069864024"/>
                  </a:ext>
                </a:extLst>
              </a:tr>
              <a:tr h="219821">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Lab Work and Diagnostic Imaging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788760349"/>
                  </a:ext>
                </a:extLst>
              </a:tr>
              <a:tr h="170995">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Independent Lab i.e., blood work – </a:t>
                      </a:r>
                      <a:r>
                        <a:rPr lang="en-US" sz="1100" i="1" dirty="0">
                          <a:effectLst/>
                          <a:latin typeface="Roboto Condensed" panose="02000000000000000000"/>
                          <a:ea typeface="Times New Roman" panose="02020603050405020304" pitchFamily="18" charset="0"/>
                          <a:cs typeface="Times New Roman" panose="02020603050405020304" pitchFamily="18" charset="0"/>
                        </a:rPr>
                        <a:t>Designated Provider</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199162391"/>
                  </a:ext>
                </a:extLst>
              </a:tr>
              <a:tr h="98811">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Independent Lab i.e., blood work – </a:t>
                      </a:r>
                      <a:r>
                        <a:rPr lang="en-US" sz="1100" i="1" dirty="0">
                          <a:effectLst/>
                          <a:latin typeface="Roboto Condensed" panose="02000000000000000000"/>
                          <a:ea typeface="Times New Roman" panose="02020603050405020304" pitchFamily="18" charset="0"/>
                          <a:cs typeface="Times New Roman" panose="02020603050405020304" pitchFamily="18" charset="0"/>
                        </a:rPr>
                        <a:t>Non</a:t>
                      </a:r>
                      <a:r>
                        <a:rPr lang="en-US" sz="1100" dirty="0">
                          <a:effectLst/>
                          <a:latin typeface="Roboto Condensed" panose="02000000000000000000"/>
                          <a:ea typeface="Times New Roman" panose="02020603050405020304" pitchFamily="18" charset="0"/>
                          <a:cs typeface="Times New Roman" panose="02020603050405020304" pitchFamily="18" charset="0"/>
                        </a:rPr>
                        <a:t>-</a:t>
                      </a:r>
                      <a:r>
                        <a:rPr lang="en-US" sz="1100" i="1" dirty="0">
                          <a:effectLst/>
                          <a:latin typeface="Roboto Condensed" panose="02000000000000000000"/>
                          <a:ea typeface="Times New Roman" panose="02020603050405020304" pitchFamily="18" charset="0"/>
                          <a:cs typeface="Times New Roman" panose="02020603050405020304" pitchFamily="18" charset="0"/>
                        </a:rPr>
                        <a:t>Designated Provider</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905881928"/>
                  </a:ext>
                </a:extLst>
              </a:tr>
              <a:tr h="0">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Advanced Services Includes MRI, PET, CT – </a:t>
                      </a:r>
                      <a:r>
                        <a:rPr lang="en-US" sz="1100" i="1" dirty="0">
                          <a:effectLst/>
                          <a:latin typeface="Roboto Condensed" panose="02000000000000000000"/>
                          <a:ea typeface="Times New Roman" panose="02020603050405020304" pitchFamily="18" charset="0"/>
                          <a:cs typeface="Times New Roman" panose="02020603050405020304" pitchFamily="18" charset="0"/>
                        </a:rPr>
                        <a:t>Designated Provider</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20% after DED</a:t>
                      </a: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124832183"/>
                  </a:ext>
                </a:extLst>
              </a:tr>
              <a:tr h="0">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Advanced Services Includes MRI, PET, CT–</a:t>
                      </a:r>
                      <a:r>
                        <a:rPr lang="en-US" sz="1100" i="1" dirty="0">
                          <a:effectLst/>
                          <a:latin typeface="Roboto Condensed" panose="02000000000000000000"/>
                          <a:ea typeface="Times New Roman" panose="02020603050405020304" pitchFamily="18" charset="0"/>
                          <a:cs typeface="Times New Roman" panose="02020603050405020304" pitchFamily="18" charset="0"/>
                        </a:rPr>
                        <a:t>Non-Designated Provider</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457516076"/>
                  </a:ext>
                </a:extLst>
              </a:tr>
              <a:tr h="170995">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Hospital Services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612885510"/>
                  </a:ext>
                </a:extLst>
              </a:tr>
              <a:tr h="170995">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Inpatient Hospital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23170367"/>
                  </a:ext>
                </a:extLst>
              </a:tr>
              <a:tr h="170995">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Outpatient Surgery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698591995"/>
                  </a:ext>
                </a:extLst>
              </a:tr>
              <a:tr h="170995">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Emergency Medical Care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741835889"/>
                  </a:ext>
                </a:extLst>
              </a:tr>
              <a:tr h="170995">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Urgent Care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45213456"/>
                  </a:ext>
                </a:extLst>
              </a:tr>
              <a:tr h="170995">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Emergency Room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indent="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605405314"/>
                  </a:ext>
                </a:extLst>
              </a:tr>
              <a:tr h="170995">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Prescription Drugs (30-day supply)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191743698"/>
                  </a:ext>
                </a:extLst>
              </a:tr>
              <a:tr h="170995">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Generic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DED + $10 copay</a:t>
                      </a: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a:ea typeface="Times New Roman" panose="02020603050405020304" pitchFamily="18" charset="0"/>
                          <a:cs typeface="Times New Roman" panose="02020603050405020304" pitchFamily="18" charset="0"/>
                        </a:rPr>
                        <a:t>50% after DED</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54228865"/>
                  </a:ext>
                </a:extLst>
              </a:tr>
              <a:tr h="170995">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Preferred Brand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DED </a:t>
                      </a:r>
                      <a:r>
                        <a:rPr lang="en-US" sz="1100" dirty="0">
                          <a:solidFill>
                            <a:schemeClr val="tx1"/>
                          </a:solidFill>
                          <a:effectLst/>
                          <a:latin typeface="Roboto Condensed" panose="02000000000000000000"/>
                          <a:ea typeface="Times New Roman" panose="02020603050405020304" pitchFamily="18" charset="0"/>
                          <a:cs typeface="Times New Roman" panose="02020603050405020304" pitchFamily="18" charset="0"/>
                        </a:rPr>
                        <a:t>+ $45 </a:t>
                      </a:r>
                      <a:r>
                        <a:rPr lang="en-US" sz="1100" dirty="0">
                          <a:effectLst/>
                          <a:latin typeface="Roboto Condensed" panose="02000000000000000000"/>
                          <a:ea typeface="Times New Roman" panose="02020603050405020304" pitchFamily="18" charset="0"/>
                          <a:cs typeface="Times New Roman" panose="02020603050405020304" pitchFamily="18" charset="0"/>
                        </a:rPr>
                        <a:t>copay</a:t>
                      </a: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a:ea typeface="Times New Roman" panose="02020603050405020304" pitchFamily="18" charset="0"/>
                          <a:cs typeface="Times New Roman" panose="02020603050405020304" pitchFamily="18" charset="0"/>
                        </a:rPr>
                        <a:t>50% after DED</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367923101"/>
                  </a:ext>
                </a:extLst>
              </a:tr>
              <a:tr h="8549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Non-Preferred Brand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DED + </a:t>
                      </a:r>
                      <a:r>
                        <a:rPr lang="en-US" sz="1100" dirty="0">
                          <a:solidFill>
                            <a:schemeClr val="tx1"/>
                          </a:solidFill>
                          <a:effectLst/>
                          <a:latin typeface="Roboto Condensed" panose="02000000000000000000"/>
                          <a:ea typeface="Times New Roman" panose="02020603050405020304" pitchFamily="18" charset="0"/>
                          <a:cs typeface="Times New Roman" panose="02020603050405020304" pitchFamily="18" charset="0"/>
                        </a:rPr>
                        <a:t>$90 c</a:t>
                      </a:r>
                      <a:r>
                        <a:rPr lang="en-US" sz="1100" dirty="0">
                          <a:effectLst/>
                          <a:latin typeface="Roboto Condensed" panose="02000000000000000000"/>
                          <a:ea typeface="Times New Roman" panose="02020603050405020304" pitchFamily="18" charset="0"/>
                          <a:cs typeface="Times New Roman" panose="02020603050405020304" pitchFamily="18" charset="0"/>
                        </a:rPr>
                        <a:t>opay</a:t>
                      </a: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a:ea typeface="Times New Roman" panose="02020603050405020304" pitchFamily="18" charset="0"/>
                          <a:cs typeface="Times New Roman" panose="02020603050405020304" pitchFamily="18" charset="0"/>
                        </a:rPr>
                        <a:t>50% after DED</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616366704"/>
                  </a:ext>
                </a:extLst>
              </a:tr>
              <a:tr h="0">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Specialty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DED + 25% copay</a:t>
                      </a:r>
                    </a:p>
                  </a:txBody>
                  <a:tcPr marL="82969" marR="82969"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a:ea typeface="Times New Roman" panose="02020603050405020304" pitchFamily="18" charset="0"/>
                          <a:cs typeface="Times New Roman" panose="02020603050405020304" pitchFamily="18" charset="0"/>
                        </a:rPr>
                        <a:t>50% after DED</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741241381"/>
                  </a:ext>
                </a:extLst>
              </a:tr>
            </a:tbl>
          </a:graphicData>
        </a:graphic>
      </p:graphicFrame>
    </p:spTree>
    <p:extLst>
      <p:ext uri="{BB962C8B-B14F-4D97-AF65-F5344CB8AC3E}">
        <p14:creationId xmlns:p14="http://schemas.microsoft.com/office/powerpoint/2010/main" val="192387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669" y="6544921"/>
            <a:ext cx="9003821" cy="198196"/>
          </a:xfrm>
          <a:prstGeom prst="rect">
            <a:avLst/>
          </a:prstGeom>
        </p:spPr>
        <p:txBody>
          <a:bodyPr wrap="square">
            <a:spAutoFit/>
          </a:bodyPr>
          <a:lstStyle/>
          <a:p>
            <a:pPr lvl="0" algn="l"/>
            <a:r>
              <a:rPr lang="en-US" sz="800" baseline="30000" dirty="0">
                <a:latin typeface="+mj-lt"/>
              </a:rPr>
              <a:t>1</a:t>
            </a:r>
            <a:r>
              <a:rPr lang="en-US" sz="800" dirty="0">
                <a:latin typeface="+mj-lt"/>
              </a:rPr>
              <a:t>Out of network services are always subject to balance billing. Member will be responsible for payment of the difference between UHC’s allowable charges and the provider’s actual fee.</a:t>
            </a:r>
          </a:p>
        </p:txBody>
      </p:sp>
      <p:sp>
        <p:nvSpPr>
          <p:cNvPr id="10" name="Rectangle 2"/>
          <p:cNvSpPr>
            <a:spLocks noGrp="1" noChangeArrowheads="1"/>
          </p:cNvSpPr>
          <p:nvPr>
            <p:ph type="title"/>
          </p:nvPr>
        </p:nvSpPr>
        <p:spPr>
          <a:xfrm>
            <a:off x="1535345" y="488358"/>
            <a:ext cx="7923575" cy="457200"/>
          </a:xfrm>
        </p:spPr>
        <p:txBody>
          <a:bodyPr/>
          <a:lstStyle/>
          <a:p>
            <a:r>
              <a:rPr lang="en-US" sz="4000" b="0" dirty="0">
                <a:solidFill>
                  <a:srgbClr val="FF5F00"/>
                </a:solidFill>
                <a:latin typeface="Roboto Condensed" panose="02000000000000000000" pitchFamily="2" charset="0"/>
                <a:ea typeface="Roboto Condensed" panose="02000000000000000000" pitchFamily="2" charset="0"/>
              </a:rPr>
              <a:t>CIGNA Silver PPO Plan</a:t>
            </a:r>
          </a:p>
        </p:txBody>
      </p:sp>
      <p:sp>
        <p:nvSpPr>
          <p:cNvPr id="15" name="Graphic 2584">
            <a:extLst>
              <a:ext uri="{FF2B5EF4-FFF2-40B4-BE49-F238E27FC236}">
                <a16:creationId xmlns:a16="http://schemas.microsoft.com/office/drawing/2014/main" id="{2227B621-B992-2E43-94CA-3ECAAB122E68}"/>
              </a:ext>
            </a:extLst>
          </p:cNvPr>
          <p:cNvSpPr>
            <a:spLocks noChangeAspect="1"/>
          </p:cNvSpPr>
          <p:nvPr/>
        </p:nvSpPr>
        <p:spPr>
          <a:xfrm>
            <a:off x="585508" y="380376"/>
            <a:ext cx="668566" cy="673164"/>
          </a:xfrm>
          <a:custGeom>
            <a:avLst/>
            <a:gdLst>
              <a:gd name="connsiteX0" fmla="*/ 362631 w 362631"/>
              <a:gd name="connsiteY0" fmla="*/ 212990 h 365125"/>
              <a:gd name="connsiteX1" fmla="*/ 301777 w 362631"/>
              <a:gd name="connsiteY1" fmla="*/ 152135 h 365125"/>
              <a:gd name="connsiteX2" fmla="*/ 240923 w 362631"/>
              <a:gd name="connsiteY2" fmla="*/ 212990 h 365125"/>
              <a:gd name="connsiteX3" fmla="*/ 286563 w 362631"/>
              <a:gd name="connsiteY3" fmla="*/ 272322 h 365125"/>
              <a:gd name="connsiteX4" fmla="*/ 286563 w 362631"/>
              <a:gd name="connsiteY4" fmla="*/ 334698 h 365125"/>
              <a:gd name="connsiteX5" fmla="*/ 134428 w 362631"/>
              <a:gd name="connsiteY5" fmla="*/ 334698 h 365125"/>
              <a:gd name="connsiteX6" fmla="*/ 134428 w 362631"/>
              <a:gd name="connsiteY6" fmla="*/ 257109 h 365125"/>
              <a:gd name="connsiteX7" fmla="*/ 167898 w 362631"/>
              <a:gd name="connsiteY7" fmla="*/ 257109 h 365125"/>
              <a:gd name="connsiteX8" fmla="*/ 213538 w 362631"/>
              <a:gd name="connsiteY8" fmla="*/ 217554 h 365125"/>
              <a:gd name="connsiteX9" fmla="*/ 237880 w 362631"/>
              <a:gd name="connsiteY9" fmla="*/ 48683 h 365125"/>
              <a:gd name="connsiteX10" fmla="*/ 231795 w 362631"/>
              <a:gd name="connsiteY10" fmla="*/ 25863 h 365125"/>
              <a:gd name="connsiteX11" fmla="*/ 207453 w 362631"/>
              <a:gd name="connsiteY11" fmla="*/ 15214 h 365125"/>
              <a:gd name="connsiteX12" fmla="*/ 180069 w 362631"/>
              <a:gd name="connsiteY12" fmla="*/ 15214 h 365125"/>
              <a:gd name="connsiteX13" fmla="*/ 164855 w 362631"/>
              <a:gd name="connsiteY13" fmla="*/ 0 h 365125"/>
              <a:gd name="connsiteX14" fmla="*/ 149641 w 362631"/>
              <a:gd name="connsiteY14" fmla="*/ 15214 h 365125"/>
              <a:gd name="connsiteX15" fmla="*/ 149641 w 362631"/>
              <a:gd name="connsiteY15" fmla="*/ 45641 h 365125"/>
              <a:gd name="connsiteX16" fmla="*/ 164855 w 362631"/>
              <a:gd name="connsiteY16" fmla="*/ 60854 h 365125"/>
              <a:gd name="connsiteX17" fmla="*/ 180069 w 362631"/>
              <a:gd name="connsiteY17" fmla="*/ 45641 h 365125"/>
              <a:gd name="connsiteX18" fmla="*/ 207453 w 362631"/>
              <a:gd name="connsiteY18" fmla="*/ 45641 h 365125"/>
              <a:gd name="connsiteX19" fmla="*/ 183111 w 362631"/>
              <a:gd name="connsiteY19" fmla="*/ 214511 h 365125"/>
              <a:gd name="connsiteX20" fmla="*/ 167898 w 362631"/>
              <a:gd name="connsiteY20" fmla="*/ 226682 h 365125"/>
              <a:gd name="connsiteX21" fmla="*/ 69010 w 362631"/>
              <a:gd name="connsiteY21" fmla="*/ 226682 h 365125"/>
              <a:gd name="connsiteX22" fmla="*/ 53796 w 362631"/>
              <a:gd name="connsiteY22" fmla="*/ 214511 h 365125"/>
              <a:gd name="connsiteX23" fmla="*/ 30976 w 362631"/>
              <a:gd name="connsiteY23" fmla="*/ 45641 h 365125"/>
              <a:gd name="connsiteX24" fmla="*/ 30976 w 362631"/>
              <a:gd name="connsiteY24" fmla="*/ 45641 h 365125"/>
              <a:gd name="connsiteX25" fmla="*/ 58360 w 362631"/>
              <a:gd name="connsiteY25" fmla="*/ 45641 h 365125"/>
              <a:gd name="connsiteX26" fmla="*/ 73574 w 362631"/>
              <a:gd name="connsiteY26" fmla="*/ 60854 h 365125"/>
              <a:gd name="connsiteX27" fmla="*/ 88787 w 362631"/>
              <a:gd name="connsiteY27" fmla="*/ 45641 h 365125"/>
              <a:gd name="connsiteX28" fmla="*/ 88787 w 362631"/>
              <a:gd name="connsiteY28" fmla="*/ 15214 h 365125"/>
              <a:gd name="connsiteX29" fmla="*/ 73574 w 362631"/>
              <a:gd name="connsiteY29" fmla="*/ 0 h 365125"/>
              <a:gd name="connsiteX30" fmla="*/ 58360 w 362631"/>
              <a:gd name="connsiteY30" fmla="*/ 15214 h 365125"/>
              <a:gd name="connsiteX31" fmla="*/ 30976 w 362631"/>
              <a:gd name="connsiteY31" fmla="*/ 15214 h 365125"/>
              <a:gd name="connsiteX32" fmla="*/ 6634 w 362631"/>
              <a:gd name="connsiteY32" fmla="*/ 25863 h 365125"/>
              <a:gd name="connsiteX33" fmla="*/ 549 w 362631"/>
              <a:gd name="connsiteY33" fmla="*/ 48683 h 365125"/>
              <a:gd name="connsiteX34" fmla="*/ 23369 w 362631"/>
              <a:gd name="connsiteY34" fmla="*/ 219075 h 365125"/>
              <a:gd name="connsiteX35" fmla="*/ 69010 w 362631"/>
              <a:gd name="connsiteY35" fmla="*/ 257109 h 365125"/>
              <a:gd name="connsiteX36" fmla="*/ 104001 w 362631"/>
              <a:gd name="connsiteY36" fmla="*/ 257109 h 365125"/>
              <a:gd name="connsiteX37" fmla="*/ 104001 w 362631"/>
              <a:gd name="connsiteY37" fmla="*/ 349911 h 365125"/>
              <a:gd name="connsiteX38" fmla="*/ 119214 w 362631"/>
              <a:gd name="connsiteY38" fmla="*/ 365125 h 365125"/>
              <a:gd name="connsiteX39" fmla="*/ 301777 w 362631"/>
              <a:gd name="connsiteY39" fmla="*/ 365125 h 365125"/>
              <a:gd name="connsiteX40" fmla="*/ 316990 w 362631"/>
              <a:gd name="connsiteY40" fmla="*/ 349911 h 365125"/>
              <a:gd name="connsiteX41" fmla="*/ 316990 w 362631"/>
              <a:gd name="connsiteY41" fmla="*/ 272322 h 365125"/>
              <a:gd name="connsiteX42" fmla="*/ 362631 w 362631"/>
              <a:gd name="connsiteY42" fmla="*/ 212990 h 365125"/>
              <a:gd name="connsiteX43" fmla="*/ 301777 w 362631"/>
              <a:gd name="connsiteY43" fmla="*/ 243417 h 365125"/>
              <a:gd name="connsiteX44" fmla="*/ 271350 w 362631"/>
              <a:gd name="connsiteY44" fmla="*/ 212990 h 365125"/>
              <a:gd name="connsiteX45" fmla="*/ 301777 w 362631"/>
              <a:gd name="connsiteY45" fmla="*/ 182563 h 365125"/>
              <a:gd name="connsiteX46" fmla="*/ 332204 w 362631"/>
              <a:gd name="connsiteY46" fmla="*/ 212990 h 365125"/>
              <a:gd name="connsiteX47" fmla="*/ 301777 w 362631"/>
              <a:gd name="connsiteY47" fmla="*/ 243417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631" h="365125">
                <a:moveTo>
                  <a:pt x="362631" y="212990"/>
                </a:moveTo>
                <a:cubicBezTo>
                  <a:pt x="362631" y="179520"/>
                  <a:pt x="335247" y="152135"/>
                  <a:pt x="301777" y="152135"/>
                </a:cubicBezTo>
                <a:cubicBezTo>
                  <a:pt x="268307" y="152135"/>
                  <a:pt x="240923" y="179520"/>
                  <a:pt x="240923" y="212990"/>
                </a:cubicBezTo>
                <a:cubicBezTo>
                  <a:pt x="240923" y="241895"/>
                  <a:pt x="260700" y="264716"/>
                  <a:pt x="286563" y="272322"/>
                </a:cubicBezTo>
                <a:lnTo>
                  <a:pt x="286563" y="334698"/>
                </a:lnTo>
                <a:lnTo>
                  <a:pt x="134428" y="334698"/>
                </a:lnTo>
                <a:lnTo>
                  <a:pt x="134428" y="257109"/>
                </a:lnTo>
                <a:lnTo>
                  <a:pt x="167898" y="257109"/>
                </a:lnTo>
                <a:cubicBezTo>
                  <a:pt x="192239" y="257109"/>
                  <a:pt x="210496" y="240374"/>
                  <a:pt x="213538" y="217554"/>
                </a:cubicBezTo>
                <a:lnTo>
                  <a:pt x="237880" y="48683"/>
                </a:lnTo>
                <a:cubicBezTo>
                  <a:pt x="239401" y="39555"/>
                  <a:pt x="236359" y="31948"/>
                  <a:pt x="231795" y="25863"/>
                </a:cubicBezTo>
                <a:cubicBezTo>
                  <a:pt x="225709" y="19778"/>
                  <a:pt x="216581" y="15214"/>
                  <a:pt x="207453" y="15214"/>
                </a:cubicBezTo>
                <a:lnTo>
                  <a:pt x="180069" y="15214"/>
                </a:lnTo>
                <a:cubicBezTo>
                  <a:pt x="180069" y="6085"/>
                  <a:pt x="173983" y="0"/>
                  <a:pt x="164855" y="0"/>
                </a:cubicBezTo>
                <a:cubicBezTo>
                  <a:pt x="155727" y="0"/>
                  <a:pt x="149641" y="6085"/>
                  <a:pt x="149641" y="15214"/>
                </a:cubicBezTo>
                <a:lnTo>
                  <a:pt x="149641" y="45641"/>
                </a:lnTo>
                <a:cubicBezTo>
                  <a:pt x="149641" y="54769"/>
                  <a:pt x="155727" y="60854"/>
                  <a:pt x="164855" y="60854"/>
                </a:cubicBezTo>
                <a:cubicBezTo>
                  <a:pt x="173983" y="60854"/>
                  <a:pt x="180069" y="54769"/>
                  <a:pt x="180069" y="45641"/>
                </a:cubicBezTo>
                <a:lnTo>
                  <a:pt x="207453" y="45641"/>
                </a:lnTo>
                <a:lnTo>
                  <a:pt x="183111" y="214511"/>
                </a:lnTo>
                <a:cubicBezTo>
                  <a:pt x="183111" y="222118"/>
                  <a:pt x="173983" y="226682"/>
                  <a:pt x="167898" y="226682"/>
                </a:cubicBezTo>
                <a:lnTo>
                  <a:pt x="69010" y="226682"/>
                </a:lnTo>
                <a:cubicBezTo>
                  <a:pt x="61403" y="226682"/>
                  <a:pt x="55317" y="220596"/>
                  <a:pt x="53796" y="214511"/>
                </a:cubicBezTo>
                <a:lnTo>
                  <a:pt x="30976" y="45641"/>
                </a:lnTo>
                <a:cubicBezTo>
                  <a:pt x="30976" y="45641"/>
                  <a:pt x="30976" y="45641"/>
                  <a:pt x="30976" y="45641"/>
                </a:cubicBezTo>
                <a:lnTo>
                  <a:pt x="58360" y="45641"/>
                </a:lnTo>
                <a:cubicBezTo>
                  <a:pt x="58360" y="54769"/>
                  <a:pt x="64446" y="60854"/>
                  <a:pt x="73574" y="60854"/>
                </a:cubicBezTo>
                <a:cubicBezTo>
                  <a:pt x="82702" y="60854"/>
                  <a:pt x="88787" y="54769"/>
                  <a:pt x="88787" y="45641"/>
                </a:cubicBezTo>
                <a:lnTo>
                  <a:pt x="88787" y="15214"/>
                </a:lnTo>
                <a:cubicBezTo>
                  <a:pt x="88787" y="6085"/>
                  <a:pt x="82702" y="0"/>
                  <a:pt x="73574" y="0"/>
                </a:cubicBezTo>
                <a:cubicBezTo>
                  <a:pt x="64446" y="0"/>
                  <a:pt x="58360" y="6085"/>
                  <a:pt x="58360" y="15214"/>
                </a:cubicBezTo>
                <a:lnTo>
                  <a:pt x="30976" y="15214"/>
                </a:lnTo>
                <a:cubicBezTo>
                  <a:pt x="21848" y="15214"/>
                  <a:pt x="12720" y="18256"/>
                  <a:pt x="6634" y="25863"/>
                </a:cubicBezTo>
                <a:cubicBezTo>
                  <a:pt x="549" y="31948"/>
                  <a:pt x="-973" y="41077"/>
                  <a:pt x="549" y="48683"/>
                </a:cubicBezTo>
                <a:lnTo>
                  <a:pt x="23369" y="219075"/>
                </a:lnTo>
                <a:cubicBezTo>
                  <a:pt x="27933" y="241895"/>
                  <a:pt x="46189" y="257109"/>
                  <a:pt x="69010" y="257109"/>
                </a:cubicBezTo>
                <a:lnTo>
                  <a:pt x="104001" y="257109"/>
                </a:lnTo>
                <a:lnTo>
                  <a:pt x="104001" y="349911"/>
                </a:lnTo>
                <a:cubicBezTo>
                  <a:pt x="104001" y="359040"/>
                  <a:pt x="110086" y="365125"/>
                  <a:pt x="119214" y="365125"/>
                </a:cubicBezTo>
                <a:lnTo>
                  <a:pt x="301777" y="365125"/>
                </a:lnTo>
                <a:cubicBezTo>
                  <a:pt x="310905" y="365125"/>
                  <a:pt x="316990" y="359040"/>
                  <a:pt x="316990" y="349911"/>
                </a:cubicBezTo>
                <a:lnTo>
                  <a:pt x="316990" y="272322"/>
                </a:lnTo>
                <a:cubicBezTo>
                  <a:pt x="342853" y="264716"/>
                  <a:pt x="362631" y="241895"/>
                  <a:pt x="362631" y="212990"/>
                </a:cubicBezTo>
                <a:close/>
                <a:moveTo>
                  <a:pt x="301777" y="243417"/>
                </a:moveTo>
                <a:cubicBezTo>
                  <a:pt x="285042" y="243417"/>
                  <a:pt x="271350" y="229724"/>
                  <a:pt x="271350" y="212990"/>
                </a:cubicBezTo>
                <a:cubicBezTo>
                  <a:pt x="271350" y="196255"/>
                  <a:pt x="285042" y="182563"/>
                  <a:pt x="301777" y="182563"/>
                </a:cubicBezTo>
                <a:cubicBezTo>
                  <a:pt x="318512" y="182563"/>
                  <a:pt x="332204" y="196255"/>
                  <a:pt x="332204" y="212990"/>
                </a:cubicBezTo>
                <a:cubicBezTo>
                  <a:pt x="332204" y="229724"/>
                  <a:pt x="318512" y="243417"/>
                  <a:pt x="301777" y="243417"/>
                </a:cubicBezTo>
                <a:close/>
              </a:path>
            </a:pathLst>
          </a:custGeom>
          <a:solidFill>
            <a:schemeClr val="tx1"/>
          </a:solidFill>
          <a:ln w="15081" cap="flat">
            <a:noFill/>
            <a:prstDash val="solid"/>
            <a:miter/>
          </a:ln>
        </p:spPr>
        <p:txBody>
          <a:bodyPr rtlCol="0" anchor="ctr"/>
          <a:lstStyle/>
          <a:p>
            <a:pPr algn="l" defTabSz="457200" fontAlgn="auto">
              <a:lnSpc>
                <a:spcPct val="100000"/>
              </a:lnSpc>
              <a:spcBef>
                <a:spcPts val="0"/>
              </a:spcBef>
              <a:spcAft>
                <a:spcPts val="0"/>
              </a:spcAft>
            </a:pPr>
            <a:endParaRPr lang="en-US" sz="1800" dirty="0">
              <a:solidFill>
                <a:srgbClr val="202020"/>
              </a:solidFill>
              <a:latin typeface="Arial" panose="020B0604020202020204"/>
              <a:ea typeface="+mn-ea"/>
            </a:endParaRPr>
          </a:p>
        </p:txBody>
      </p:sp>
      <p:graphicFrame>
        <p:nvGraphicFramePr>
          <p:cNvPr id="5" name="Table 4"/>
          <p:cNvGraphicFramePr>
            <a:graphicFrameLocks noGrp="1"/>
          </p:cNvGraphicFramePr>
          <p:nvPr>
            <p:extLst>
              <p:ext uri="{D42A27DB-BD31-4B8C-83A1-F6EECF244321}">
                <p14:modId xmlns:p14="http://schemas.microsoft.com/office/powerpoint/2010/main" val="4235321941"/>
              </p:ext>
            </p:extLst>
          </p:nvPr>
        </p:nvGraphicFramePr>
        <p:xfrm>
          <a:off x="585508" y="1100294"/>
          <a:ext cx="7923575" cy="4863792"/>
        </p:xfrm>
        <a:graphic>
          <a:graphicData uri="http://schemas.openxmlformats.org/drawingml/2006/table">
            <a:tbl>
              <a:tblPr firstRow="1" firstCol="1" bandRow="1"/>
              <a:tblGrid>
                <a:gridCol w="4003056">
                  <a:extLst>
                    <a:ext uri="{9D8B030D-6E8A-4147-A177-3AD203B41FA5}">
                      <a16:colId xmlns:a16="http://schemas.microsoft.com/office/drawing/2014/main" val="2299935963"/>
                    </a:ext>
                  </a:extLst>
                </a:gridCol>
                <a:gridCol w="1857088">
                  <a:extLst>
                    <a:ext uri="{9D8B030D-6E8A-4147-A177-3AD203B41FA5}">
                      <a16:colId xmlns:a16="http://schemas.microsoft.com/office/drawing/2014/main" val="3482893189"/>
                    </a:ext>
                  </a:extLst>
                </a:gridCol>
                <a:gridCol w="2063431">
                  <a:extLst>
                    <a:ext uri="{9D8B030D-6E8A-4147-A177-3AD203B41FA5}">
                      <a16:colId xmlns:a16="http://schemas.microsoft.com/office/drawing/2014/main" val="1674369631"/>
                    </a:ext>
                  </a:extLst>
                </a:gridCol>
              </a:tblGrid>
              <a:tr h="258125">
                <a:tc>
                  <a:txBody>
                    <a:bodyPr/>
                    <a:lstStyle/>
                    <a:p>
                      <a:pPr marL="0" marR="0" algn="l">
                        <a:spcBef>
                          <a:spcPts val="1800"/>
                        </a:spcBef>
                        <a:spcAft>
                          <a:spcPts val="600"/>
                        </a:spcAft>
                      </a:pPr>
                      <a:r>
                        <a:rPr lang="en-US" sz="1700" spc="50" dirty="0">
                          <a:solidFill>
                            <a:srgbClr val="FF5F00"/>
                          </a:solidFill>
                          <a:effectLst/>
                          <a:latin typeface="Roboto Condensed" panose="02000000000000000000"/>
                          <a:ea typeface="Times New Roman" panose="02020603050405020304" pitchFamily="18" charset="0"/>
                          <a:cs typeface="Times New Roman" panose="02020603050405020304" pitchFamily="18" charset="0"/>
                        </a:rPr>
                        <a:t>PLAN HIGHLIGHTS</a:t>
                      </a:r>
                      <a:endParaRPr lang="en-US" sz="1300" dirty="0">
                        <a:solidFill>
                          <a:srgbClr val="FF5F00"/>
                        </a:solidFill>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a:noFill/>
                    </a:lnL>
                    <a:lnR w="57150" cap="flat" cmpd="sng" algn="ctr">
                      <a:solidFill>
                        <a:srgbClr val="FFFFFF"/>
                      </a:solidFill>
                      <a:prstDash val="solid"/>
                      <a:round/>
                      <a:headEnd type="none" w="med" len="med"/>
                      <a:tailEnd type="none" w="med" len="med"/>
                    </a:lnR>
                    <a:lnT>
                      <a:noFill/>
                    </a:lnT>
                    <a:lnB w="12700" cap="flat" cmpd="sng" algn="ctr">
                      <a:solidFill>
                        <a:srgbClr val="FF5F00"/>
                      </a:solidFill>
                      <a:prstDash val="solid"/>
                      <a:round/>
                      <a:headEnd type="none" w="med" len="med"/>
                      <a:tailEnd type="none" w="med" len="med"/>
                    </a:lnB>
                  </a:tcPr>
                </a:tc>
                <a:tc gridSpan="2">
                  <a:txBody>
                    <a:bodyPr/>
                    <a:lstStyle/>
                    <a:p>
                      <a:pPr marL="0" marR="0" algn="ctr">
                        <a:spcBef>
                          <a:spcPts val="1800"/>
                        </a:spcBef>
                        <a:spcAft>
                          <a:spcPts val="600"/>
                        </a:spcAft>
                      </a:pPr>
                      <a:r>
                        <a:rPr lang="en-US" sz="1700" spc="50" dirty="0">
                          <a:solidFill>
                            <a:srgbClr val="FF5F00"/>
                          </a:solidFill>
                          <a:effectLst/>
                          <a:latin typeface="Roboto Condensed" panose="02000000000000000000"/>
                          <a:ea typeface="Times New Roman" panose="02020603050405020304" pitchFamily="18" charset="0"/>
                          <a:cs typeface="Times New Roman" panose="02020603050405020304" pitchFamily="18" charset="0"/>
                        </a:rPr>
                        <a:t>Silver PPO Plan</a:t>
                      </a:r>
                      <a:endParaRPr lang="en-US" sz="1300" dirty="0">
                        <a:solidFill>
                          <a:srgbClr val="FF5F00"/>
                        </a:solidFill>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w="12700" cap="flat" cmpd="sng" algn="ctr">
                      <a:solidFill>
                        <a:srgbClr val="FF5F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79904908"/>
                  </a:ext>
                </a:extLst>
              </a:tr>
              <a:tr h="184375">
                <a:tc>
                  <a:txBody>
                    <a:bodyPr/>
                    <a:lstStyle/>
                    <a:p>
                      <a:pPr marL="0" marR="0" algn="l">
                        <a:spcBef>
                          <a:spcPts val="200"/>
                        </a:spcBef>
                        <a:spcAft>
                          <a:spcPts val="200"/>
                        </a:spcAft>
                      </a:pPr>
                      <a:r>
                        <a:rPr lang="en-US" sz="1100" dirty="0">
                          <a:solidFill>
                            <a:srgbClr val="FF5F00"/>
                          </a:solidFill>
                          <a:effectLst/>
                          <a:latin typeface="Roboto Condensed" panose="02000000000000000000"/>
                          <a:ea typeface="Times New Roman" panose="02020603050405020304" pitchFamily="18" charset="0"/>
                          <a:cs typeface="Times New Roman" panose="02020603050405020304" pitchFamily="18" charset="0"/>
                        </a:rPr>
                        <a:t>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tc>
                  <a:txBody>
                    <a:bodyPr/>
                    <a:lstStyle/>
                    <a:p>
                      <a:pPr marL="0" marR="0" algn="ctr">
                        <a:spcBef>
                          <a:spcPts val="400"/>
                        </a:spcBef>
                        <a:spcAft>
                          <a:spcPts val="400"/>
                        </a:spcAft>
                      </a:pPr>
                      <a:r>
                        <a:rPr lang="en-US" sz="1200" dirty="0">
                          <a:solidFill>
                            <a:srgbClr val="FF5F00"/>
                          </a:solidFill>
                          <a:effectLst/>
                          <a:latin typeface="Roboto Condensed" panose="02000000000000000000"/>
                          <a:ea typeface="Times New Roman" panose="02020603050405020304" pitchFamily="18" charset="0"/>
                          <a:cs typeface="Arial" panose="020B0604020202020204" pitchFamily="34" charset="0"/>
                        </a:rPr>
                        <a:t>In-Network</a:t>
                      </a:r>
                      <a:endParaRPr lang="en-US" sz="1500" dirty="0">
                        <a:solidFill>
                          <a:srgbClr val="FF5F00"/>
                        </a:solidFill>
                        <a:effectLst/>
                        <a:latin typeface="Roboto Condensed" panose="02000000000000000000"/>
                        <a:ea typeface="Times New Roman" panose="02020603050405020304" pitchFamily="18" charset="0"/>
                        <a:cs typeface="Arial" panose="020B0604020202020204" pitchFamily="34"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tc>
                  <a:txBody>
                    <a:bodyPr/>
                    <a:lstStyle/>
                    <a:p>
                      <a:pPr marL="0" marR="0" algn="ctr">
                        <a:spcBef>
                          <a:spcPts val="400"/>
                        </a:spcBef>
                        <a:spcAft>
                          <a:spcPts val="400"/>
                        </a:spcAft>
                      </a:pPr>
                      <a:r>
                        <a:rPr lang="en-US" sz="1200" dirty="0">
                          <a:solidFill>
                            <a:srgbClr val="FF5F00"/>
                          </a:solidFill>
                          <a:effectLst/>
                          <a:latin typeface="Roboto Condensed" panose="02000000000000000000"/>
                          <a:ea typeface="Times New Roman" panose="02020603050405020304" pitchFamily="18" charset="0"/>
                          <a:cs typeface="Arial" panose="020B0604020202020204" pitchFamily="34" charset="0"/>
                        </a:rPr>
                        <a:t>Out-of-Network</a:t>
                      </a:r>
                      <a:r>
                        <a:rPr lang="en-US" sz="1200" baseline="30000" dirty="0">
                          <a:solidFill>
                            <a:srgbClr val="FF5F00"/>
                          </a:solidFill>
                          <a:effectLst/>
                          <a:latin typeface="Roboto Condensed" panose="02000000000000000000"/>
                          <a:ea typeface="Times New Roman" panose="02020603050405020304" pitchFamily="18" charset="0"/>
                          <a:cs typeface="Arial" panose="020B0604020202020204" pitchFamily="34" charset="0"/>
                        </a:rPr>
                        <a:t>1</a:t>
                      </a:r>
                      <a:endParaRPr lang="en-US" sz="1500" dirty="0">
                        <a:solidFill>
                          <a:srgbClr val="FF5F00"/>
                        </a:solidFill>
                        <a:effectLst/>
                        <a:latin typeface="Roboto Condensed" panose="02000000000000000000"/>
                        <a:ea typeface="Times New Roman" panose="02020603050405020304" pitchFamily="18" charset="0"/>
                        <a:cs typeface="Arial" panose="020B0604020202020204" pitchFamily="34" charset="0"/>
                      </a:endParaRPr>
                    </a:p>
                  </a:txBody>
                  <a:tcPr marL="83538" marR="83538" marT="0" marB="0" anchor="ctr">
                    <a:lnL w="28575"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extLst>
                  <a:ext uri="{0D108BD9-81ED-4DB2-BD59-A6C34878D82A}">
                    <a16:rowId xmlns:a16="http://schemas.microsoft.com/office/drawing/2014/main" val="1968603767"/>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Calendar Year Deductible (DED)</a:t>
                      </a:r>
                    </a:p>
                  </a:txBody>
                  <a:tcPr marL="82969" marR="82969" marT="0" marB="0" anchor="ctr">
                    <a:lnL>
                      <a:noFill/>
                    </a:lnL>
                    <a:lnR w="57150"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174322082"/>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Individual / Family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80746774"/>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Coinsurance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N/A</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69873572"/>
                  </a:ext>
                </a:extLst>
              </a:tr>
              <a:tr h="310365">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Calendar Year Out-of-Pocket Maximum </a:t>
                      </a:r>
                    </a:p>
                    <a:p>
                      <a:pPr marL="0" marR="0" algn="l">
                        <a:spcBef>
                          <a:spcPts val="0"/>
                        </a:spcBef>
                        <a:spcAft>
                          <a:spcPts val="0"/>
                        </a:spcAft>
                      </a:pPr>
                      <a:r>
                        <a:rPr lang="en-US" sz="800" i="1" dirty="0">
                          <a:solidFill>
                            <a:srgbClr val="000000"/>
                          </a:solidFill>
                          <a:effectLst/>
                          <a:latin typeface="Roboto Condensed" panose="02000000000000000000"/>
                          <a:ea typeface="Calibri" panose="020F0502020204030204" pitchFamily="34" charset="0"/>
                          <a:cs typeface="Times New Roman" panose="02020603050405020304" pitchFamily="18" charset="0"/>
                        </a:rPr>
                        <a:t>Includes DED, coins., and medical &amp; Rx copays</a:t>
                      </a:r>
                      <a:endParaRPr lang="en-US" sz="1500" dirty="0">
                        <a:solidFill>
                          <a:srgbClr val="000000"/>
                        </a:solidFill>
                        <a:effectLst/>
                        <a:latin typeface="Roboto Condensed" panose="02000000000000000000"/>
                        <a:ea typeface="Calibri" panose="020F0502020204030204" pitchFamily="34" charset="0"/>
                        <a:cs typeface="Times New Roman" panose="02020603050405020304" pitchFamily="18" charset="0"/>
                      </a:endParaRP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224844776"/>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Individual / Family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$7,000 / $14,000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$14,000 / $28,000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88868859"/>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Physician Visit</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2995214"/>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Preventive Care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Covered 100%</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50% no DED</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67478891"/>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Primary Care Physician (PCP)</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$20 Tier 1 / $40 Tier 2</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pitchFamily="2" charset="0"/>
                          <a:ea typeface="Calibri" panose="020F0502020204030204" pitchFamily="34" charset="0"/>
                          <a:cs typeface="Arial" panose="020B0604020202020204" pitchFamily="34" charset="0"/>
                        </a:rPr>
                        <a:t>50% no DED</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66437196"/>
                  </a:ext>
                </a:extLst>
              </a:tr>
              <a:tr h="182556">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Specialist</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$40 Tier 1 / $80 Tier 2</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pitchFamily="2" charset="0"/>
                          <a:ea typeface="Calibri" panose="020F0502020204030204" pitchFamily="34" charset="0"/>
                          <a:cs typeface="Arial" panose="020B0604020202020204" pitchFamily="34" charset="0"/>
                        </a:rPr>
                        <a:t>50% no DED</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069864024"/>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r>
                        <a:rPr lang="en-US" sz="1100" dirty="0" err="1">
                          <a:effectLst/>
                          <a:latin typeface="Roboto Condensed" panose="02000000000000000000"/>
                          <a:ea typeface="Times New Roman" panose="02020603050405020304" pitchFamily="18" charset="0"/>
                          <a:cs typeface="Times New Roman" panose="02020603050405020304" pitchFamily="18" charset="0"/>
                        </a:rPr>
                        <a:t>MDLive</a:t>
                      </a:r>
                      <a:r>
                        <a:rPr lang="en-US" sz="1100" dirty="0">
                          <a:effectLst/>
                          <a:latin typeface="Roboto Condensed" panose="02000000000000000000"/>
                          <a:ea typeface="Times New Roman" panose="02020603050405020304" pitchFamily="18" charset="0"/>
                          <a:cs typeface="Times New Roman" panose="02020603050405020304" pitchFamily="18" charset="0"/>
                        </a:rPr>
                        <a:t> – Telehealth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00" dirty="0">
                          <a:solidFill>
                            <a:schemeClr val="tx1"/>
                          </a:solidFill>
                          <a:effectLst/>
                          <a:latin typeface="Roboto Condensed" panose="02000000000000000000" pitchFamily="2" charset="0"/>
                          <a:ea typeface="Calibri" panose="020F0502020204030204" pitchFamily="34" charset="0"/>
                          <a:cs typeface="Arial" panose="020B0604020202020204" pitchFamily="34" charset="0"/>
                        </a:rPr>
                        <a:t>$0 copay for PCP and Urgent Care; $40 copay for Specialist</a:t>
                      </a:r>
                      <a:endParaRPr lang="en-US"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00" dirty="0">
                          <a:solidFill>
                            <a:schemeClr val="tx1"/>
                          </a:solidFill>
                          <a:effectLst/>
                          <a:latin typeface="Roboto Condensed" panose="02000000000000000000" pitchFamily="2" charset="0"/>
                          <a:ea typeface="Calibri" panose="020F0502020204030204" pitchFamily="34" charset="0"/>
                          <a:cs typeface="Arial" panose="020B0604020202020204" pitchFamily="34" charset="0"/>
                        </a:rPr>
                        <a:t>Not Covered</a:t>
                      </a:r>
                      <a:endParaRPr lang="en-US"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49320692"/>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Lab Work and Diagnostic Imaging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788760349"/>
                  </a:ext>
                </a:extLst>
              </a:tr>
              <a:tr h="212470">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Independent Lab i.e., blood work</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Covered 100%</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pitchFamily="2" charset="0"/>
                          <a:ea typeface="Calibri" panose="020F0502020204030204" pitchFamily="34" charset="0"/>
                          <a:cs typeface="Arial" panose="020B0604020202020204" pitchFamily="34" charset="0"/>
                        </a:rPr>
                        <a:t>50%, no DED</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199162391"/>
                  </a:ext>
                </a:extLst>
              </a:tr>
              <a:tr h="0">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Advanced Services Includes MRI, PET, CT</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$350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pitchFamily="2" charset="0"/>
                          <a:ea typeface="Calibri" panose="020F0502020204030204" pitchFamily="34" charset="0"/>
                          <a:cs typeface="Arial" panose="020B0604020202020204" pitchFamily="34" charset="0"/>
                        </a:rPr>
                        <a:t>$700 copay and 50% , no DED</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520981174"/>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Hospital Services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612885510"/>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Inpatient Hospital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$1,500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pitchFamily="2" charset="0"/>
                          <a:ea typeface="Calibri" panose="020F0502020204030204" pitchFamily="34" charset="0"/>
                          <a:cs typeface="Arial" panose="020B0604020202020204" pitchFamily="34" charset="0"/>
                        </a:rPr>
                        <a:t>$3,000 copay and 50% no DED</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23170367"/>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Outpatient Surgery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$750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pitchFamily="2" charset="0"/>
                          <a:ea typeface="Calibri" panose="020F0502020204030204" pitchFamily="34" charset="0"/>
                          <a:cs typeface="Arial" panose="020B0604020202020204" pitchFamily="34" charset="0"/>
                        </a:rPr>
                        <a:t>$1,500 copay and 50% no DED</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698591995"/>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Emergency Medical Care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741835889"/>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Urgent Care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$50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$50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45213456"/>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Emergency Room (waived if admitted)</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$1,000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$1,000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605405314"/>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Prescription Drugs (30-day supply)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191743698"/>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Generic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a:t>
                      </a:r>
                      <a:r>
                        <a:rPr lang="en-US" sz="1100" kern="12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10</a:t>
                      </a: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Condensed" panose="02000000000000000000" pitchFamily="2" charset="0"/>
                          <a:ea typeface="Calibri" panose="020F0502020204030204" pitchFamily="34" charset="0"/>
                          <a:cs typeface="Arial" panose="020B0604020202020204" pitchFamily="34" charset="0"/>
                        </a:rPr>
                        <a:t>50% no DED</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54228865"/>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Preferred Brand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$60 copay</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Condensed" panose="02000000000000000000" pitchFamily="2" charset="0"/>
                          <a:ea typeface="Calibri" panose="020F0502020204030204" pitchFamily="34" charset="0"/>
                          <a:cs typeface="Arial" panose="020B0604020202020204" pitchFamily="34" charset="0"/>
                        </a:rPr>
                        <a:t>50% no DED</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367923101"/>
                  </a:ext>
                </a:extLst>
              </a:tr>
              <a:tr h="83820">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Non-Preferred Brand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$90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Roboto Condensed" panose="02000000000000000000" pitchFamily="2" charset="0"/>
                          <a:ea typeface="Calibri" panose="020F0502020204030204" pitchFamily="34" charset="0"/>
                          <a:cs typeface="Arial" panose="020B0604020202020204" pitchFamily="34" charset="0"/>
                        </a:rPr>
                        <a:t>50% no DED</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616366704"/>
                  </a:ext>
                </a:extLst>
              </a:tr>
              <a:tr h="32184">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Specialty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$150 copay</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pitchFamily="2" charset="0"/>
                          <a:ea typeface="Calibri" panose="020F0502020204030204" pitchFamily="34" charset="0"/>
                          <a:cs typeface="Arial" panose="020B0604020202020204" pitchFamily="34" charset="0"/>
                        </a:rPr>
                        <a:t>50% no DED</a:t>
                      </a:r>
                      <a:endPar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6800589"/>
                  </a:ext>
                </a:extLst>
              </a:tr>
            </a:tbl>
          </a:graphicData>
        </a:graphic>
      </p:graphicFrame>
    </p:spTree>
    <p:extLst>
      <p:ext uri="{BB962C8B-B14F-4D97-AF65-F5344CB8AC3E}">
        <p14:creationId xmlns:p14="http://schemas.microsoft.com/office/powerpoint/2010/main" val="3628572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669" y="6544921"/>
            <a:ext cx="9003821" cy="198196"/>
          </a:xfrm>
          <a:prstGeom prst="rect">
            <a:avLst/>
          </a:prstGeom>
        </p:spPr>
        <p:txBody>
          <a:bodyPr wrap="square">
            <a:spAutoFit/>
          </a:bodyPr>
          <a:lstStyle/>
          <a:p>
            <a:pPr lvl="0" algn="l"/>
            <a:r>
              <a:rPr lang="en-US" sz="800" baseline="30000" dirty="0">
                <a:latin typeface="+mj-lt"/>
              </a:rPr>
              <a:t>1</a:t>
            </a:r>
            <a:r>
              <a:rPr lang="en-US" sz="800" dirty="0">
                <a:latin typeface="+mj-lt"/>
              </a:rPr>
              <a:t>Out of network services are always subject to balance billing. Member will be responsible for payment of the difference between UHC’s allowable charges and the provider’s actual fee.</a:t>
            </a:r>
          </a:p>
        </p:txBody>
      </p:sp>
      <p:sp>
        <p:nvSpPr>
          <p:cNvPr id="10" name="Rectangle 2"/>
          <p:cNvSpPr>
            <a:spLocks noGrp="1" noChangeArrowheads="1"/>
          </p:cNvSpPr>
          <p:nvPr>
            <p:ph type="title"/>
          </p:nvPr>
        </p:nvSpPr>
        <p:spPr>
          <a:xfrm>
            <a:off x="1535345" y="488358"/>
            <a:ext cx="7923575" cy="457200"/>
          </a:xfrm>
        </p:spPr>
        <p:txBody>
          <a:bodyPr/>
          <a:lstStyle/>
          <a:p>
            <a:r>
              <a:rPr lang="en-US" sz="4000" b="0" dirty="0">
                <a:solidFill>
                  <a:srgbClr val="FF5F00"/>
                </a:solidFill>
                <a:latin typeface="Roboto Condensed" panose="02000000000000000000" pitchFamily="2" charset="0"/>
                <a:ea typeface="Roboto Condensed" panose="02000000000000000000" pitchFamily="2" charset="0"/>
              </a:rPr>
              <a:t>CIGNA Gold Plan PPO</a:t>
            </a:r>
          </a:p>
        </p:txBody>
      </p:sp>
      <p:sp>
        <p:nvSpPr>
          <p:cNvPr id="15" name="Graphic 2584">
            <a:extLst>
              <a:ext uri="{FF2B5EF4-FFF2-40B4-BE49-F238E27FC236}">
                <a16:creationId xmlns:a16="http://schemas.microsoft.com/office/drawing/2014/main" id="{2227B621-B992-2E43-94CA-3ECAAB122E68}"/>
              </a:ext>
            </a:extLst>
          </p:cNvPr>
          <p:cNvSpPr>
            <a:spLocks noChangeAspect="1"/>
          </p:cNvSpPr>
          <p:nvPr/>
        </p:nvSpPr>
        <p:spPr>
          <a:xfrm>
            <a:off x="585508" y="380376"/>
            <a:ext cx="668566" cy="673164"/>
          </a:xfrm>
          <a:custGeom>
            <a:avLst/>
            <a:gdLst>
              <a:gd name="connsiteX0" fmla="*/ 362631 w 362631"/>
              <a:gd name="connsiteY0" fmla="*/ 212990 h 365125"/>
              <a:gd name="connsiteX1" fmla="*/ 301777 w 362631"/>
              <a:gd name="connsiteY1" fmla="*/ 152135 h 365125"/>
              <a:gd name="connsiteX2" fmla="*/ 240923 w 362631"/>
              <a:gd name="connsiteY2" fmla="*/ 212990 h 365125"/>
              <a:gd name="connsiteX3" fmla="*/ 286563 w 362631"/>
              <a:gd name="connsiteY3" fmla="*/ 272322 h 365125"/>
              <a:gd name="connsiteX4" fmla="*/ 286563 w 362631"/>
              <a:gd name="connsiteY4" fmla="*/ 334698 h 365125"/>
              <a:gd name="connsiteX5" fmla="*/ 134428 w 362631"/>
              <a:gd name="connsiteY5" fmla="*/ 334698 h 365125"/>
              <a:gd name="connsiteX6" fmla="*/ 134428 w 362631"/>
              <a:gd name="connsiteY6" fmla="*/ 257109 h 365125"/>
              <a:gd name="connsiteX7" fmla="*/ 167898 w 362631"/>
              <a:gd name="connsiteY7" fmla="*/ 257109 h 365125"/>
              <a:gd name="connsiteX8" fmla="*/ 213538 w 362631"/>
              <a:gd name="connsiteY8" fmla="*/ 217554 h 365125"/>
              <a:gd name="connsiteX9" fmla="*/ 237880 w 362631"/>
              <a:gd name="connsiteY9" fmla="*/ 48683 h 365125"/>
              <a:gd name="connsiteX10" fmla="*/ 231795 w 362631"/>
              <a:gd name="connsiteY10" fmla="*/ 25863 h 365125"/>
              <a:gd name="connsiteX11" fmla="*/ 207453 w 362631"/>
              <a:gd name="connsiteY11" fmla="*/ 15214 h 365125"/>
              <a:gd name="connsiteX12" fmla="*/ 180069 w 362631"/>
              <a:gd name="connsiteY12" fmla="*/ 15214 h 365125"/>
              <a:gd name="connsiteX13" fmla="*/ 164855 w 362631"/>
              <a:gd name="connsiteY13" fmla="*/ 0 h 365125"/>
              <a:gd name="connsiteX14" fmla="*/ 149641 w 362631"/>
              <a:gd name="connsiteY14" fmla="*/ 15214 h 365125"/>
              <a:gd name="connsiteX15" fmla="*/ 149641 w 362631"/>
              <a:gd name="connsiteY15" fmla="*/ 45641 h 365125"/>
              <a:gd name="connsiteX16" fmla="*/ 164855 w 362631"/>
              <a:gd name="connsiteY16" fmla="*/ 60854 h 365125"/>
              <a:gd name="connsiteX17" fmla="*/ 180069 w 362631"/>
              <a:gd name="connsiteY17" fmla="*/ 45641 h 365125"/>
              <a:gd name="connsiteX18" fmla="*/ 207453 w 362631"/>
              <a:gd name="connsiteY18" fmla="*/ 45641 h 365125"/>
              <a:gd name="connsiteX19" fmla="*/ 183111 w 362631"/>
              <a:gd name="connsiteY19" fmla="*/ 214511 h 365125"/>
              <a:gd name="connsiteX20" fmla="*/ 167898 w 362631"/>
              <a:gd name="connsiteY20" fmla="*/ 226682 h 365125"/>
              <a:gd name="connsiteX21" fmla="*/ 69010 w 362631"/>
              <a:gd name="connsiteY21" fmla="*/ 226682 h 365125"/>
              <a:gd name="connsiteX22" fmla="*/ 53796 w 362631"/>
              <a:gd name="connsiteY22" fmla="*/ 214511 h 365125"/>
              <a:gd name="connsiteX23" fmla="*/ 30976 w 362631"/>
              <a:gd name="connsiteY23" fmla="*/ 45641 h 365125"/>
              <a:gd name="connsiteX24" fmla="*/ 30976 w 362631"/>
              <a:gd name="connsiteY24" fmla="*/ 45641 h 365125"/>
              <a:gd name="connsiteX25" fmla="*/ 58360 w 362631"/>
              <a:gd name="connsiteY25" fmla="*/ 45641 h 365125"/>
              <a:gd name="connsiteX26" fmla="*/ 73574 w 362631"/>
              <a:gd name="connsiteY26" fmla="*/ 60854 h 365125"/>
              <a:gd name="connsiteX27" fmla="*/ 88787 w 362631"/>
              <a:gd name="connsiteY27" fmla="*/ 45641 h 365125"/>
              <a:gd name="connsiteX28" fmla="*/ 88787 w 362631"/>
              <a:gd name="connsiteY28" fmla="*/ 15214 h 365125"/>
              <a:gd name="connsiteX29" fmla="*/ 73574 w 362631"/>
              <a:gd name="connsiteY29" fmla="*/ 0 h 365125"/>
              <a:gd name="connsiteX30" fmla="*/ 58360 w 362631"/>
              <a:gd name="connsiteY30" fmla="*/ 15214 h 365125"/>
              <a:gd name="connsiteX31" fmla="*/ 30976 w 362631"/>
              <a:gd name="connsiteY31" fmla="*/ 15214 h 365125"/>
              <a:gd name="connsiteX32" fmla="*/ 6634 w 362631"/>
              <a:gd name="connsiteY32" fmla="*/ 25863 h 365125"/>
              <a:gd name="connsiteX33" fmla="*/ 549 w 362631"/>
              <a:gd name="connsiteY33" fmla="*/ 48683 h 365125"/>
              <a:gd name="connsiteX34" fmla="*/ 23369 w 362631"/>
              <a:gd name="connsiteY34" fmla="*/ 219075 h 365125"/>
              <a:gd name="connsiteX35" fmla="*/ 69010 w 362631"/>
              <a:gd name="connsiteY35" fmla="*/ 257109 h 365125"/>
              <a:gd name="connsiteX36" fmla="*/ 104001 w 362631"/>
              <a:gd name="connsiteY36" fmla="*/ 257109 h 365125"/>
              <a:gd name="connsiteX37" fmla="*/ 104001 w 362631"/>
              <a:gd name="connsiteY37" fmla="*/ 349911 h 365125"/>
              <a:gd name="connsiteX38" fmla="*/ 119214 w 362631"/>
              <a:gd name="connsiteY38" fmla="*/ 365125 h 365125"/>
              <a:gd name="connsiteX39" fmla="*/ 301777 w 362631"/>
              <a:gd name="connsiteY39" fmla="*/ 365125 h 365125"/>
              <a:gd name="connsiteX40" fmla="*/ 316990 w 362631"/>
              <a:gd name="connsiteY40" fmla="*/ 349911 h 365125"/>
              <a:gd name="connsiteX41" fmla="*/ 316990 w 362631"/>
              <a:gd name="connsiteY41" fmla="*/ 272322 h 365125"/>
              <a:gd name="connsiteX42" fmla="*/ 362631 w 362631"/>
              <a:gd name="connsiteY42" fmla="*/ 212990 h 365125"/>
              <a:gd name="connsiteX43" fmla="*/ 301777 w 362631"/>
              <a:gd name="connsiteY43" fmla="*/ 243417 h 365125"/>
              <a:gd name="connsiteX44" fmla="*/ 271350 w 362631"/>
              <a:gd name="connsiteY44" fmla="*/ 212990 h 365125"/>
              <a:gd name="connsiteX45" fmla="*/ 301777 w 362631"/>
              <a:gd name="connsiteY45" fmla="*/ 182563 h 365125"/>
              <a:gd name="connsiteX46" fmla="*/ 332204 w 362631"/>
              <a:gd name="connsiteY46" fmla="*/ 212990 h 365125"/>
              <a:gd name="connsiteX47" fmla="*/ 301777 w 362631"/>
              <a:gd name="connsiteY47" fmla="*/ 243417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62631" h="365125">
                <a:moveTo>
                  <a:pt x="362631" y="212990"/>
                </a:moveTo>
                <a:cubicBezTo>
                  <a:pt x="362631" y="179520"/>
                  <a:pt x="335247" y="152135"/>
                  <a:pt x="301777" y="152135"/>
                </a:cubicBezTo>
                <a:cubicBezTo>
                  <a:pt x="268307" y="152135"/>
                  <a:pt x="240923" y="179520"/>
                  <a:pt x="240923" y="212990"/>
                </a:cubicBezTo>
                <a:cubicBezTo>
                  <a:pt x="240923" y="241895"/>
                  <a:pt x="260700" y="264716"/>
                  <a:pt x="286563" y="272322"/>
                </a:cubicBezTo>
                <a:lnTo>
                  <a:pt x="286563" y="334698"/>
                </a:lnTo>
                <a:lnTo>
                  <a:pt x="134428" y="334698"/>
                </a:lnTo>
                <a:lnTo>
                  <a:pt x="134428" y="257109"/>
                </a:lnTo>
                <a:lnTo>
                  <a:pt x="167898" y="257109"/>
                </a:lnTo>
                <a:cubicBezTo>
                  <a:pt x="192239" y="257109"/>
                  <a:pt x="210496" y="240374"/>
                  <a:pt x="213538" y="217554"/>
                </a:cubicBezTo>
                <a:lnTo>
                  <a:pt x="237880" y="48683"/>
                </a:lnTo>
                <a:cubicBezTo>
                  <a:pt x="239401" y="39555"/>
                  <a:pt x="236359" y="31948"/>
                  <a:pt x="231795" y="25863"/>
                </a:cubicBezTo>
                <a:cubicBezTo>
                  <a:pt x="225709" y="19778"/>
                  <a:pt x="216581" y="15214"/>
                  <a:pt x="207453" y="15214"/>
                </a:cubicBezTo>
                <a:lnTo>
                  <a:pt x="180069" y="15214"/>
                </a:lnTo>
                <a:cubicBezTo>
                  <a:pt x="180069" y="6085"/>
                  <a:pt x="173983" y="0"/>
                  <a:pt x="164855" y="0"/>
                </a:cubicBezTo>
                <a:cubicBezTo>
                  <a:pt x="155727" y="0"/>
                  <a:pt x="149641" y="6085"/>
                  <a:pt x="149641" y="15214"/>
                </a:cubicBezTo>
                <a:lnTo>
                  <a:pt x="149641" y="45641"/>
                </a:lnTo>
                <a:cubicBezTo>
                  <a:pt x="149641" y="54769"/>
                  <a:pt x="155727" y="60854"/>
                  <a:pt x="164855" y="60854"/>
                </a:cubicBezTo>
                <a:cubicBezTo>
                  <a:pt x="173983" y="60854"/>
                  <a:pt x="180069" y="54769"/>
                  <a:pt x="180069" y="45641"/>
                </a:cubicBezTo>
                <a:lnTo>
                  <a:pt x="207453" y="45641"/>
                </a:lnTo>
                <a:lnTo>
                  <a:pt x="183111" y="214511"/>
                </a:lnTo>
                <a:cubicBezTo>
                  <a:pt x="183111" y="222118"/>
                  <a:pt x="173983" y="226682"/>
                  <a:pt x="167898" y="226682"/>
                </a:cubicBezTo>
                <a:lnTo>
                  <a:pt x="69010" y="226682"/>
                </a:lnTo>
                <a:cubicBezTo>
                  <a:pt x="61403" y="226682"/>
                  <a:pt x="55317" y="220596"/>
                  <a:pt x="53796" y="214511"/>
                </a:cubicBezTo>
                <a:lnTo>
                  <a:pt x="30976" y="45641"/>
                </a:lnTo>
                <a:cubicBezTo>
                  <a:pt x="30976" y="45641"/>
                  <a:pt x="30976" y="45641"/>
                  <a:pt x="30976" y="45641"/>
                </a:cubicBezTo>
                <a:lnTo>
                  <a:pt x="58360" y="45641"/>
                </a:lnTo>
                <a:cubicBezTo>
                  <a:pt x="58360" y="54769"/>
                  <a:pt x="64446" y="60854"/>
                  <a:pt x="73574" y="60854"/>
                </a:cubicBezTo>
                <a:cubicBezTo>
                  <a:pt x="82702" y="60854"/>
                  <a:pt x="88787" y="54769"/>
                  <a:pt x="88787" y="45641"/>
                </a:cubicBezTo>
                <a:lnTo>
                  <a:pt x="88787" y="15214"/>
                </a:lnTo>
                <a:cubicBezTo>
                  <a:pt x="88787" y="6085"/>
                  <a:pt x="82702" y="0"/>
                  <a:pt x="73574" y="0"/>
                </a:cubicBezTo>
                <a:cubicBezTo>
                  <a:pt x="64446" y="0"/>
                  <a:pt x="58360" y="6085"/>
                  <a:pt x="58360" y="15214"/>
                </a:cubicBezTo>
                <a:lnTo>
                  <a:pt x="30976" y="15214"/>
                </a:lnTo>
                <a:cubicBezTo>
                  <a:pt x="21848" y="15214"/>
                  <a:pt x="12720" y="18256"/>
                  <a:pt x="6634" y="25863"/>
                </a:cubicBezTo>
                <a:cubicBezTo>
                  <a:pt x="549" y="31948"/>
                  <a:pt x="-973" y="41077"/>
                  <a:pt x="549" y="48683"/>
                </a:cubicBezTo>
                <a:lnTo>
                  <a:pt x="23369" y="219075"/>
                </a:lnTo>
                <a:cubicBezTo>
                  <a:pt x="27933" y="241895"/>
                  <a:pt x="46189" y="257109"/>
                  <a:pt x="69010" y="257109"/>
                </a:cubicBezTo>
                <a:lnTo>
                  <a:pt x="104001" y="257109"/>
                </a:lnTo>
                <a:lnTo>
                  <a:pt x="104001" y="349911"/>
                </a:lnTo>
                <a:cubicBezTo>
                  <a:pt x="104001" y="359040"/>
                  <a:pt x="110086" y="365125"/>
                  <a:pt x="119214" y="365125"/>
                </a:cubicBezTo>
                <a:lnTo>
                  <a:pt x="301777" y="365125"/>
                </a:lnTo>
                <a:cubicBezTo>
                  <a:pt x="310905" y="365125"/>
                  <a:pt x="316990" y="359040"/>
                  <a:pt x="316990" y="349911"/>
                </a:cubicBezTo>
                <a:lnTo>
                  <a:pt x="316990" y="272322"/>
                </a:lnTo>
                <a:cubicBezTo>
                  <a:pt x="342853" y="264716"/>
                  <a:pt x="362631" y="241895"/>
                  <a:pt x="362631" y="212990"/>
                </a:cubicBezTo>
                <a:close/>
                <a:moveTo>
                  <a:pt x="301777" y="243417"/>
                </a:moveTo>
                <a:cubicBezTo>
                  <a:pt x="285042" y="243417"/>
                  <a:pt x="271350" y="229724"/>
                  <a:pt x="271350" y="212990"/>
                </a:cubicBezTo>
                <a:cubicBezTo>
                  <a:pt x="271350" y="196255"/>
                  <a:pt x="285042" y="182563"/>
                  <a:pt x="301777" y="182563"/>
                </a:cubicBezTo>
                <a:cubicBezTo>
                  <a:pt x="318512" y="182563"/>
                  <a:pt x="332204" y="196255"/>
                  <a:pt x="332204" y="212990"/>
                </a:cubicBezTo>
                <a:cubicBezTo>
                  <a:pt x="332204" y="229724"/>
                  <a:pt x="318512" y="243417"/>
                  <a:pt x="301777" y="243417"/>
                </a:cubicBezTo>
                <a:close/>
              </a:path>
            </a:pathLst>
          </a:custGeom>
          <a:solidFill>
            <a:schemeClr val="tx1"/>
          </a:solidFill>
          <a:ln w="15081" cap="flat">
            <a:noFill/>
            <a:prstDash val="solid"/>
            <a:miter/>
          </a:ln>
        </p:spPr>
        <p:txBody>
          <a:bodyPr rtlCol="0" anchor="ctr"/>
          <a:lstStyle/>
          <a:p>
            <a:pPr algn="l" defTabSz="457200" fontAlgn="auto">
              <a:lnSpc>
                <a:spcPct val="100000"/>
              </a:lnSpc>
              <a:spcBef>
                <a:spcPts val="0"/>
              </a:spcBef>
              <a:spcAft>
                <a:spcPts val="0"/>
              </a:spcAft>
            </a:pPr>
            <a:endParaRPr lang="en-US" sz="1800" dirty="0">
              <a:solidFill>
                <a:srgbClr val="202020"/>
              </a:solidFill>
              <a:latin typeface="Arial" panose="020B0604020202020204"/>
              <a:ea typeface="+mn-ea"/>
            </a:endParaRPr>
          </a:p>
        </p:txBody>
      </p:sp>
      <p:graphicFrame>
        <p:nvGraphicFramePr>
          <p:cNvPr id="5" name="Table 4"/>
          <p:cNvGraphicFramePr>
            <a:graphicFrameLocks noGrp="1"/>
          </p:cNvGraphicFramePr>
          <p:nvPr>
            <p:extLst>
              <p:ext uri="{D42A27DB-BD31-4B8C-83A1-F6EECF244321}">
                <p14:modId xmlns:p14="http://schemas.microsoft.com/office/powerpoint/2010/main" val="4287726361"/>
              </p:ext>
            </p:extLst>
          </p:nvPr>
        </p:nvGraphicFramePr>
        <p:xfrm>
          <a:off x="585508" y="1100294"/>
          <a:ext cx="7923575" cy="4840427"/>
        </p:xfrm>
        <a:graphic>
          <a:graphicData uri="http://schemas.openxmlformats.org/drawingml/2006/table">
            <a:tbl>
              <a:tblPr firstRow="1" firstCol="1" bandRow="1"/>
              <a:tblGrid>
                <a:gridCol w="4003056">
                  <a:extLst>
                    <a:ext uri="{9D8B030D-6E8A-4147-A177-3AD203B41FA5}">
                      <a16:colId xmlns:a16="http://schemas.microsoft.com/office/drawing/2014/main" val="2299935963"/>
                    </a:ext>
                  </a:extLst>
                </a:gridCol>
                <a:gridCol w="1857088">
                  <a:extLst>
                    <a:ext uri="{9D8B030D-6E8A-4147-A177-3AD203B41FA5}">
                      <a16:colId xmlns:a16="http://schemas.microsoft.com/office/drawing/2014/main" val="3482893189"/>
                    </a:ext>
                  </a:extLst>
                </a:gridCol>
                <a:gridCol w="2063431">
                  <a:extLst>
                    <a:ext uri="{9D8B030D-6E8A-4147-A177-3AD203B41FA5}">
                      <a16:colId xmlns:a16="http://schemas.microsoft.com/office/drawing/2014/main" val="1674369631"/>
                    </a:ext>
                  </a:extLst>
                </a:gridCol>
              </a:tblGrid>
              <a:tr h="258125">
                <a:tc>
                  <a:txBody>
                    <a:bodyPr/>
                    <a:lstStyle/>
                    <a:p>
                      <a:pPr marL="0" marR="0" algn="l">
                        <a:spcBef>
                          <a:spcPts val="1800"/>
                        </a:spcBef>
                        <a:spcAft>
                          <a:spcPts val="600"/>
                        </a:spcAft>
                      </a:pPr>
                      <a:r>
                        <a:rPr lang="en-US" sz="1700" spc="50" dirty="0">
                          <a:solidFill>
                            <a:srgbClr val="FF5F00"/>
                          </a:solidFill>
                          <a:effectLst/>
                          <a:latin typeface="Roboto Condensed" panose="02000000000000000000"/>
                          <a:ea typeface="Times New Roman" panose="02020603050405020304" pitchFamily="18" charset="0"/>
                          <a:cs typeface="Times New Roman" panose="02020603050405020304" pitchFamily="18" charset="0"/>
                        </a:rPr>
                        <a:t>PLAN HIGHLIGHTS</a:t>
                      </a:r>
                      <a:endParaRPr lang="en-US" sz="1300" dirty="0">
                        <a:solidFill>
                          <a:srgbClr val="FF5F00"/>
                        </a:solidFill>
                        <a:effectLst/>
                        <a:latin typeface="Roboto Condensed" panose="02000000000000000000"/>
                        <a:ea typeface="Times New Roman" panose="02020603050405020304" pitchFamily="18" charset="0"/>
                        <a:cs typeface="Times New Roman" panose="02020603050405020304" pitchFamily="18" charset="0"/>
                      </a:endParaRPr>
                    </a:p>
                  </a:txBody>
                  <a:tcPr marL="82969" marR="82969" marT="0" marB="0" anchor="ctr">
                    <a:lnL>
                      <a:noFill/>
                    </a:lnL>
                    <a:lnR w="57150" cap="flat" cmpd="sng" algn="ctr">
                      <a:solidFill>
                        <a:srgbClr val="FFFFFF"/>
                      </a:solidFill>
                      <a:prstDash val="solid"/>
                      <a:round/>
                      <a:headEnd type="none" w="med" len="med"/>
                      <a:tailEnd type="none" w="med" len="med"/>
                    </a:lnR>
                    <a:lnT>
                      <a:noFill/>
                    </a:lnT>
                    <a:lnB w="12700" cap="flat" cmpd="sng" algn="ctr">
                      <a:solidFill>
                        <a:srgbClr val="FF5F00"/>
                      </a:solidFill>
                      <a:prstDash val="solid"/>
                      <a:round/>
                      <a:headEnd type="none" w="med" len="med"/>
                      <a:tailEnd type="none" w="med" len="med"/>
                    </a:lnB>
                  </a:tcPr>
                </a:tc>
                <a:tc gridSpan="2">
                  <a:txBody>
                    <a:bodyPr/>
                    <a:lstStyle/>
                    <a:p>
                      <a:pPr marL="0" marR="0" algn="ctr">
                        <a:spcBef>
                          <a:spcPts val="1800"/>
                        </a:spcBef>
                        <a:spcAft>
                          <a:spcPts val="600"/>
                        </a:spcAft>
                      </a:pPr>
                      <a:r>
                        <a:rPr lang="en-US" sz="1700" spc="50" dirty="0">
                          <a:solidFill>
                            <a:srgbClr val="FF5F00"/>
                          </a:solidFill>
                          <a:effectLst/>
                          <a:latin typeface="Roboto Condensed" panose="02000000000000000000"/>
                          <a:ea typeface="Times New Roman" panose="02020603050405020304" pitchFamily="18" charset="0"/>
                          <a:cs typeface="Times New Roman" panose="02020603050405020304" pitchFamily="18" charset="0"/>
                        </a:rPr>
                        <a:t>Gold</a:t>
                      </a:r>
                      <a:endParaRPr lang="en-US" sz="1300" dirty="0">
                        <a:solidFill>
                          <a:srgbClr val="FF5F00"/>
                        </a:solidFill>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a:noFill/>
                    </a:lnT>
                    <a:lnB w="12700" cap="flat" cmpd="sng" algn="ctr">
                      <a:solidFill>
                        <a:srgbClr val="FF5F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79904908"/>
                  </a:ext>
                </a:extLst>
              </a:tr>
              <a:tr h="184375">
                <a:tc>
                  <a:txBody>
                    <a:bodyPr/>
                    <a:lstStyle/>
                    <a:p>
                      <a:pPr marL="0" marR="0" algn="l">
                        <a:spcBef>
                          <a:spcPts val="200"/>
                        </a:spcBef>
                        <a:spcAft>
                          <a:spcPts val="200"/>
                        </a:spcAft>
                      </a:pPr>
                      <a:r>
                        <a:rPr lang="en-US" sz="1100" dirty="0">
                          <a:solidFill>
                            <a:srgbClr val="FF5F00"/>
                          </a:solidFill>
                          <a:effectLst/>
                          <a:latin typeface="Roboto Condensed" panose="02000000000000000000"/>
                          <a:ea typeface="Times New Roman" panose="02020603050405020304" pitchFamily="18" charset="0"/>
                          <a:cs typeface="Times New Roman" panose="02020603050405020304" pitchFamily="18" charset="0"/>
                        </a:rPr>
                        <a:t>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tc>
                  <a:txBody>
                    <a:bodyPr/>
                    <a:lstStyle/>
                    <a:p>
                      <a:pPr marL="0" marR="0" algn="ctr">
                        <a:spcBef>
                          <a:spcPts val="400"/>
                        </a:spcBef>
                        <a:spcAft>
                          <a:spcPts val="400"/>
                        </a:spcAft>
                      </a:pPr>
                      <a:r>
                        <a:rPr lang="en-US" sz="1200" dirty="0">
                          <a:solidFill>
                            <a:srgbClr val="FF5F00"/>
                          </a:solidFill>
                          <a:effectLst/>
                          <a:latin typeface="Roboto Condensed" panose="02000000000000000000"/>
                          <a:ea typeface="Times New Roman" panose="02020603050405020304" pitchFamily="18" charset="0"/>
                          <a:cs typeface="Arial" panose="020B0604020202020204" pitchFamily="34" charset="0"/>
                        </a:rPr>
                        <a:t>In-Network</a:t>
                      </a:r>
                      <a:endParaRPr lang="en-US" sz="1500" dirty="0">
                        <a:solidFill>
                          <a:srgbClr val="FF5F00"/>
                        </a:solidFill>
                        <a:effectLst/>
                        <a:latin typeface="Roboto Condensed" panose="02000000000000000000"/>
                        <a:ea typeface="Times New Roman" panose="02020603050405020304" pitchFamily="18" charset="0"/>
                        <a:cs typeface="Arial" panose="020B0604020202020204" pitchFamily="34"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tc>
                  <a:txBody>
                    <a:bodyPr/>
                    <a:lstStyle/>
                    <a:p>
                      <a:pPr marL="0" marR="0" algn="ctr">
                        <a:spcBef>
                          <a:spcPts val="400"/>
                        </a:spcBef>
                        <a:spcAft>
                          <a:spcPts val="400"/>
                        </a:spcAft>
                      </a:pPr>
                      <a:r>
                        <a:rPr lang="en-US" sz="1200" dirty="0">
                          <a:solidFill>
                            <a:srgbClr val="FF5F00"/>
                          </a:solidFill>
                          <a:effectLst/>
                          <a:latin typeface="Roboto Condensed" panose="02000000000000000000"/>
                          <a:ea typeface="Times New Roman" panose="02020603050405020304" pitchFamily="18" charset="0"/>
                          <a:cs typeface="Arial" panose="020B0604020202020204" pitchFamily="34" charset="0"/>
                        </a:rPr>
                        <a:t>Out-of-Network</a:t>
                      </a:r>
                      <a:r>
                        <a:rPr lang="en-US" sz="1200" baseline="30000" dirty="0">
                          <a:solidFill>
                            <a:srgbClr val="FF5F00"/>
                          </a:solidFill>
                          <a:effectLst/>
                          <a:latin typeface="Roboto Condensed" panose="02000000000000000000"/>
                          <a:ea typeface="Times New Roman" panose="02020603050405020304" pitchFamily="18" charset="0"/>
                          <a:cs typeface="Arial" panose="020B0604020202020204" pitchFamily="34" charset="0"/>
                        </a:rPr>
                        <a:t>1</a:t>
                      </a:r>
                      <a:endParaRPr lang="en-US" sz="1500" dirty="0">
                        <a:solidFill>
                          <a:srgbClr val="FF5F00"/>
                        </a:solidFill>
                        <a:effectLst/>
                        <a:latin typeface="Roboto Condensed" panose="02000000000000000000"/>
                        <a:ea typeface="Times New Roman" panose="02020603050405020304" pitchFamily="18" charset="0"/>
                        <a:cs typeface="Arial" panose="020B0604020202020204" pitchFamily="34" charset="0"/>
                      </a:endParaRPr>
                    </a:p>
                  </a:txBody>
                  <a:tcPr marL="83538" marR="83538" marT="0" marB="0" anchor="ctr">
                    <a:lnL w="28575"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FF5F00"/>
                      </a:solidFill>
                      <a:prstDash val="solid"/>
                      <a:round/>
                      <a:headEnd type="none" w="med" len="med"/>
                      <a:tailEnd type="none" w="med" len="med"/>
                    </a:lnT>
                    <a:lnB>
                      <a:noFill/>
                    </a:lnB>
                  </a:tcPr>
                </a:tc>
                <a:extLst>
                  <a:ext uri="{0D108BD9-81ED-4DB2-BD59-A6C34878D82A}">
                    <a16:rowId xmlns:a16="http://schemas.microsoft.com/office/drawing/2014/main" val="1968603767"/>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Calendar Year Deductible (DED)</a:t>
                      </a:r>
                    </a:p>
                  </a:txBody>
                  <a:tcPr marL="82969" marR="82969" marT="0" marB="0" anchor="ctr">
                    <a:lnL>
                      <a:noFill/>
                    </a:lnL>
                    <a:lnR w="57150"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a:noFill/>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174322082"/>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Individual / Family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$2,000/ $6,000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$4,000 / $8,000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80746774"/>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Coinsurance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30%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69873572"/>
                  </a:ext>
                </a:extLst>
              </a:tr>
              <a:tr h="310365">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Calendar Year Out-of-Pocket Maximum </a:t>
                      </a:r>
                    </a:p>
                    <a:p>
                      <a:pPr marL="0" marR="0" algn="l">
                        <a:spcBef>
                          <a:spcPts val="0"/>
                        </a:spcBef>
                        <a:spcAft>
                          <a:spcPts val="0"/>
                        </a:spcAft>
                      </a:pPr>
                      <a:r>
                        <a:rPr lang="en-US" sz="800" i="1" dirty="0">
                          <a:solidFill>
                            <a:srgbClr val="000000"/>
                          </a:solidFill>
                          <a:effectLst/>
                          <a:latin typeface="Roboto Condensed" panose="02000000000000000000"/>
                          <a:ea typeface="Calibri" panose="020F0502020204030204" pitchFamily="34" charset="0"/>
                          <a:cs typeface="Times New Roman" panose="02020603050405020304" pitchFamily="18" charset="0"/>
                        </a:rPr>
                        <a:t>Includes DED, coins., and medical &amp; Rx copays</a:t>
                      </a:r>
                      <a:endParaRPr lang="en-US" sz="1500" dirty="0">
                        <a:solidFill>
                          <a:srgbClr val="000000"/>
                        </a:solidFill>
                        <a:effectLst/>
                        <a:latin typeface="Roboto Condensed" panose="02000000000000000000"/>
                        <a:ea typeface="Calibri" panose="020F0502020204030204" pitchFamily="34" charset="0"/>
                        <a:cs typeface="Times New Roman" panose="02020603050405020304" pitchFamily="18" charset="0"/>
                      </a:endParaRP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224844776"/>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Individual / Family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$5,000 / $10,000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$8,000 / $12,000</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88868859"/>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Physician Visit</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002995214"/>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Preventive Care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Covered in Full</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latin typeface="Roboto Condensed" panose="0200000000000000000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867478891"/>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Primary Care Physician (PCP)</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$25</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copay</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866437196"/>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Specialist</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$40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copay</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069864024"/>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r>
                        <a:rPr lang="en-US" sz="1100" dirty="0" err="1">
                          <a:effectLst/>
                          <a:latin typeface="Roboto Condensed" panose="02000000000000000000"/>
                          <a:ea typeface="Times New Roman" panose="02020603050405020304" pitchFamily="18" charset="0"/>
                          <a:cs typeface="Times New Roman" panose="02020603050405020304" pitchFamily="18" charset="0"/>
                        </a:rPr>
                        <a:t>MDLive</a:t>
                      </a:r>
                      <a:r>
                        <a:rPr lang="en-US" sz="1100" dirty="0">
                          <a:effectLst/>
                          <a:latin typeface="Roboto Condensed" panose="02000000000000000000"/>
                          <a:ea typeface="Times New Roman" panose="02020603050405020304" pitchFamily="18" charset="0"/>
                          <a:cs typeface="Times New Roman" panose="02020603050405020304" pitchFamily="18" charset="0"/>
                        </a:rPr>
                        <a:t> - Telehealth</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00" dirty="0">
                          <a:solidFill>
                            <a:schemeClr val="tx1"/>
                          </a:solidFill>
                          <a:effectLst/>
                          <a:latin typeface="Roboto Condensed" panose="02000000000000000000" pitchFamily="2" charset="0"/>
                          <a:ea typeface="Calibri" panose="020F0502020204030204" pitchFamily="34" charset="0"/>
                          <a:cs typeface="Arial" panose="020B0604020202020204" pitchFamily="34" charset="0"/>
                        </a:rPr>
                        <a:t>$0 copay for PCP and Urgent Care; $40 copay for Specialist</a:t>
                      </a:r>
                      <a:endParaRPr lang="en-US" sz="9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Not</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Covered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149320692"/>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Lab Work and Diagnostic Imaging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3788760349"/>
                  </a:ext>
                </a:extLst>
              </a:tr>
              <a:tr h="212470">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Independent Lab i.e., blood work</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US" sz="1100" dirty="0">
                          <a:effectLst/>
                          <a:latin typeface="Roboto Condensed" panose="02000000000000000000"/>
                          <a:ea typeface="Times New Roman" panose="02020603050405020304" pitchFamily="18" charset="0"/>
                          <a:cs typeface="Times New Roman" panose="02020603050405020304" pitchFamily="18" charset="0"/>
                        </a:rPr>
                        <a:t>100% no DED</a:t>
                      </a: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199162391"/>
                  </a:ext>
                </a:extLst>
              </a:tr>
              <a:tr h="0">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Advanced Services Includes MRI, PET, CT</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US" sz="1100" dirty="0">
                          <a:effectLst/>
                          <a:latin typeface="Roboto Condensed" panose="02000000000000000000"/>
                          <a:ea typeface="Times New Roman" panose="02020603050405020304" pitchFamily="18" charset="0"/>
                          <a:cs typeface="Times New Roman" panose="02020603050405020304" pitchFamily="18" charset="0"/>
                        </a:rPr>
                        <a:t>30%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FFFFF"/>
                    </a:solidFill>
                  </a:tcPr>
                </a:tc>
                <a:extLst>
                  <a:ext uri="{0D108BD9-81ED-4DB2-BD59-A6C34878D82A}">
                    <a16:rowId xmlns:a16="http://schemas.microsoft.com/office/drawing/2014/main" val="3520981174"/>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Hospital Services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2612885510"/>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Inpatient Hospital </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30%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23170367"/>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Outpatient Surgery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30%</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 after DED</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698591995"/>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Emergency Medical Care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741835889"/>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Urgent Care</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$0 copay</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200"/>
                        </a:spcBef>
                        <a:spcAft>
                          <a:spcPts val="2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50% after DED</a:t>
                      </a:r>
                      <a:endParaRPr lang="en-US" sz="12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245213456"/>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Emergency Room (waived if admitted)</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$1,000 </a:t>
                      </a:r>
                      <a:r>
                        <a:rPr lang="en-US" sz="1100" baseline="0" dirty="0">
                          <a:effectLst/>
                          <a:latin typeface="Roboto Condensed" panose="02000000000000000000"/>
                          <a:ea typeface="Times New Roman" panose="02020603050405020304" pitchFamily="18" charset="0"/>
                          <a:cs typeface="Times New Roman" panose="02020603050405020304" pitchFamily="18" charset="0"/>
                        </a:rPr>
                        <a:t>copay</a:t>
                      </a:r>
                      <a:endParaRPr lang="en-US" sz="1100" dirty="0">
                        <a:effectLst/>
                        <a:latin typeface="Roboto Condensed" panose="02000000000000000000"/>
                        <a:ea typeface="Times New Roman" panose="02020603050405020304" pitchFamily="18" charset="0"/>
                        <a:cs typeface="Times New Roman" panose="02020603050405020304" pitchFamily="18" charset="0"/>
                      </a:endParaRP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11430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$1,000 copay</a:t>
                      </a: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605405314"/>
                  </a:ext>
                </a:extLst>
              </a:tr>
              <a:tr h="165938">
                <a:tc>
                  <a:txBody>
                    <a:bodyPr/>
                    <a:lstStyle/>
                    <a:p>
                      <a:pPr marL="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Prescription Drugs (30-day supply)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tc>
                  <a:txBody>
                    <a:bodyPr/>
                    <a:lstStyle/>
                    <a:p>
                      <a:pPr marL="0" marR="0" algn="ctr">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 </a:t>
                      </a:r>
                    </a:p>
                  </a:txBody>
                  <a:tcPr marL="83538" marR="83538"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2F2F2"/>
                    </a:solidFill>
                  </a:tcPr>
                </a:tc>
                <a:extLst>
                  <a:ext uri="{0D108BD9-81ED-4DB2-BD59-A6C34878D82A}">
                    <a16:rowId xmlns:a16="http://schemas.microsoft.com/office/drawing/2014/main" val="1191743698"/>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Generic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a:t>
                      </a:r>
                      <a:r>
                        <a:rPr lang="en-US" sz="1100" kern="12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10</a:t>
                      </a: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a:ea typeface="Times New Roman" panose="02020603050405020304" pitchFamily="18" charset="0"/>
                          <a:cs typeface="Times New Roman" panose="02020603050405020304" pitchFamily="18" charset="0"/>
                        </a:rPr>
                        <a:t>50% after DED</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2454228865"/>
                  </a:ext>
                </a:extLst>
              </a:tr>
              <a:tr h="165938">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Preferred Brand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$75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a:ea typeface="Times New Roman" panose="02020603050405020304" pitchFamily="18" charset="0"/>
                          <a:cs typeface="Times New Roman" panose="02020603050405020304" pitchFamily="18" charset="0"/>
                        </a:rPr>
                        <a:t>50% after DED</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367923101"/>
                  </a:ext>
                </a:extLst>
              </a:tr>
              <a:tr h="83820">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Non-Preferred Brand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$120 copay</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a:ea typeface="Times New Roman" panose="02020603050405020304" pitchFamily="18" charset="0"/>
                          <a:cs typeface="Times New Roman" panose="02020603050405020304" pitchFamily="18" charset="0"/>
                        </a:rPr>
                        <a:t>50% after DED</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616366704"/>
                  </a:ext>
                </a:extLst>
              </a:tr>
              <a:tr h="0">
                <a:tc>
                  <a:txBody>
                    <a:bodyPr/>
                    <a:lstStyle/>
                    <a:p>
                      <a:pPr marL="114300" marR="0" algn="l">
                        <a:spcBef>
                          <a:spcPts val="100"/>
                        </a:spcBef>
                        <a:spcAft>
                          <a:spcPts val="100"/>
                        </a:spcAft>
                      </a:pPr>
                      <a:r>
                        <a:rPr lang="en-US" sz="1100" dirty="0">
                          <a:effectLst/>
                          <a:latin typeface="Roboto Condensed" panose="02000000000000000000"/>
                          <a:ea typeface="Times New Roman" panose="02020603050405020304" pitchFamily="18" charset="0"/>
                          <a:cs typeface="Times New Roman" panose="02020603050405020304" pitchFamily="18" charset="0"/>
                        </a:rPr>
                        <a:t>Retail Specialty Copay</a:t>
                      </a:r>
                    </a:p>
                  </a:txBody>
                  <a:tcPr marL="82969" marR="82969" marT="0" marB="0" anchor="ctr">
                    <a:lnL>
                      <a:noFill/>
                    </a:lnL>
                    <a:lnR w="57150"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dirty="0">
                          <a:solidFill>
                            <a:srgbClr val="000000"/>
                          </a:solidFill>
                          <a:effectLst/>
                          <a:latin typeface="Roboto Condensed" panose="02000000000000000000" pitchFamily="2" charset="0"/>
                          <a:ea typeface="Calibri" panose="020F0502020204030204" pitchFamily="34" charset="0"/>
                          <a:cs typeface="Arial" panose="020B0604020202020204" pitchFamily="34" charset="0"/>
                        </a:rPr>
                        <a:t>$300 copay</a:t>
                      </a:r>
                    </a:p>
                  </a:txBody>
                  <a:tcPr marL="68580" marR="68580" marT="0" marB="0" anchor="ctr">
                    <a:lnL w="5715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Roboto Condensed" panose="02000000000000000000"/>
                          <a:ea typeface="Times New Roman" panose="02020603050405020304" pitchFamily="18" charset="0"/>
                          <a:cs typeface="Times New Roman" panose="02020603050405020304" pitchFamily="18" charset="0"/>
                        </a:rPr>
                        <a:t>50% after DED</a:t>
                      </a:r>
                    </a:p>
                  </a:txBody>
                  <a:tcPr marL="82969" marR="82969"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3410330384"/>
                  </a:ext>
                </a:extLst>
              </a:tr>
            </a:tbl>
          </a:graphicData>
        </a:graphic>
      </p:graphicFrame>
    </p:spTree>
    <p:extLst>
      <p:ext uri="{BB962C8B-B14F-4D97-AF65-F5344CB8AC3E}">
        <p14:creationId xmlns:p14="http://schemas.microsoft.com/office/powerpoint/2010/main" val="14487015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1.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3.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7.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8.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9.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1.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2.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2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2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2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6.xml><?xml version="1.0" encoding="utf-8"?>
<p:tagLst xmlns:a="http://schemas.openxmlformats.org/drawingml/2006/main" xmlns:r="http://schemas.openxmlformats.org/officeDocument/2006/relationships" xmlns:p="http://schemas.openxmlformats.org/presentationml/2006/main">
  <p:tag name="MMCOA_POSITION_L" val=";;;"/>
  <p:tag name="MMCOA_POSITION_M" val=";;;"/>
  <p:tag name="MMCOA_POSITION_S" val=";;;"/>
  <p:tag name="MMCOA_POSITION_T" val=";;;"/>
  <p:tag name="MMCOA_HIDEONCOLOUR" val="N"/>
  <p:tag name="MMCOA_HIDEONWHITE" val="N"/>
  <p:tag name="MMCOA_HIDEONBALLROOM" val="N"/>
  <p:tag name="MMCOA_HIDEONCLASSIC" val="N"/>
  <p:tag name="MMCOA_HIDEONTEXT" val="N"/>
  <p:tag name="MMCOA_HIDEONECO" val="N"/>
  <p:tag name="MMCOA_SMARTSHAPE" val="N"/>
</p:tagLst>
</file>

<file path=ppt/tags/tag7.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MIA - Presentation">
  <a:themeElements>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5f0993-681f-4102-ae80-c9f2e7680e36">
      <Terms xmlns="http://schemas.microsoft.com/office/infopath/2007/PartnerControls"/>
    </lcf76f155ced4ddcb4097134ff3c332f>
    <TaxCatchAll xmlns="bd948700-1e5a-4de2-8f85-6615d5b1fe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9EBAB17C07D841967DF30E2EEE87BF" ma:contentTypeVersion="18" ma:contentTypeDescription="Create a new document." ma:contentTypeScope="" ma:versionID="7f3bb5ad19667a0efc13afba12a03c39">
  <xsd:schema xmlns:xsd="http://www.w3.org/2001/XMLSchema" xmlns:xs="http://www.w3.org/2001/XMLSchema" xmlns:p="http://schemas.microsoft.com/office/2006/metadata/properties" xmlns:ns2="985f0993-681f-4102-ae80-c9f2e7680e36" xmlns:ns3="bd948700-1e5a-4de2-8f85-6615d5b1fecf" targetNamespace="http://schemas.microsoft.com/office/2006/metadata/properties" ma:root="true" ma:fieldsID="637e0b4154e18d5514d0b65557cb5eab" ns2:_="" ns3:_="">
    <xsd:import namespace="985f0993-681f-4102-ae80-c9f2e7680e36"/>
    <xsd:import namespace="bd948700-1e5a-4de2-8f85-6615d5b1fec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f0993-681f-4102-ae80-c9f2e7680e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652641-4a17-4667-9932-d8ef1946da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948700-1e5a-4de2-8f85-6615d5b1fec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06160d-df73-449f-ad13-d3236b80057a}" ma:internalName="TaxCatchAll" ma:showField="CatchAllData" ma:web="bd948700-1e5a-4de2-8f85-6615d5b1fe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5806C7-B0AC-4279-87C1-C98A977A5948}">
  <ds:schemaRefs>
    <ds:schemaRef ds:uri="http://schemas.microsoft.com/sharepoint/v3/contenttype/forms"/>
  </ds:schemaRefs>
</ds:datastoreItem>
</file>

<file path=customXml/itemProps2.xml><?xml version="1.0" encoding="utf-8"?>
<ds:datastoreItem xmlns:ds="http://schemas.openxmlformats.org/officeDocument/2006/customXml" ds:itemID="{AF068DDE-9D7C-4F14-A15E-F1E2D5C9369D}">
  <ds:schemaRefs>
    <ds:schemaRef ds:uri="ef37c69b-d1c0-47b9-b825-55583be0c72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80c0989-5ffe-4a95-8daa-2b7b991165c4"/>
    <ds:schemaRef ds:uri="http://www.w3.org/XML/1998/namespace"/>
    <ds:schemaRef ds:uri="http://purl.org/dc/dcmitype/"/>
  </ds:schemaRefs>
</ds:datastoreItem>
</file>

<file path=customXml/itemProps3.xml><?xml version="1.0" encoding="utf-8"?>
<ds:datastoreItem xmlns:ds="http://schemas.openxmlformats.org/officeDocument/2006/customXml" ds:itemID="{80460C25-4099-4396-9587-B4DA3A888BBE}"/>
</file>

<file path=docProps/app.xml><?xml version="1.0" encoding="utf-8"?>
<Properties xmlns="http://schemas.openxmlformats.org/officeDocument/2006/extended-properties" xmlns:vt="http://schemas.openxmlformats.org/officeDocument/2006/docPropsVTypes">
  <Template>MIA - Presentation</Template>
  <TotalTime>3381</TotalTime>
  <Words>5854</Words>
  <Application>Microsoft Office PowerPoint</Application>
  <PresentationFormat>Custom</PresentationFormat>
  <Paragraphs>784</Paragraphs>
  <Slides>34</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Courier New</vt:lpstr>
      <vt:lpstr>Roboto Condensed</vt:lpstr>
      <vt:lpstr>Times New Roman</vt:lpstr>
      <vt:lpstr>Wingdings</vt:lpstr>
      <vt:lpstr>MIA - Presentation</vt:lpstr>
      <vt:lpstr>PowerPoint Presentation</vt:lpstr>
      <vt:lpstr>Agenda</vt:lpstr>
      <vt:lpstr>Benefit Enrollment</vt:lpstr>
      <vt:lpstr>Qualified Family Status Change</vt:lpstr>
      <vt:lpstr>Employee Benefits Service Center</vt:lpstr>
      <vt:lpstr>Medical</vt:lpstr>
      <vt:lpstr>CIGNA HDHP with HSA</vt:lpstr>
      <vt:lpstr>CIGNA Silver PPO Plan</vt:lpstr>
      <vt:lpstr>CIGNA Gold Plan PPO</vt:lpstr>
      <vt:lpstr>PowerPoint Presentation</vt:lpstr>
      <vt:lpstr>Discount Generic Drug Offerings</vt:lpstr>
      <vt:lpstr>Prescription Discounts</vt:lpstr>
      <vt:lpstr>Preventive vs. Diagnostic</vt:lpstr>
      <vt:lpstr>Dental</vt:lpstr>
      <vt:lpstr>PowerPoint Presentation</vt:lpstr>
      <vt:lpstr>PowerPoint Presentation</vt:lpstr>
      <vt:lpstr>Vision</vt:lpstr>
      <vt:lpstr>Vision</vt:lpstr>
      <vt:lpstr>Health Savings Account (HSA)</vt:lpstr>
      <vt:lpstr>Health Savings Account (HSA)</vt:lpstr>
      <vt:lpstr>PowerPoint Presentation</vt:lpstr>
      <vt:lpstr>PowerPoint Presentation</vt:lpstr>
      <vt:lpstr>Life &amp; AD&amp;D</vt:lpstr>
      <vt:lpstr>Disability</vt:lpstr>
      <vt:lpstr>Disability Insurance </vt:lpstr>
      <vt:lpstr>Additional Coverages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Marsh &amp; McLennan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OPEN ENROLLMENT GROUP NAME</dc:title>
  <dc:creator>Bolivar, Elizabeth (MMA)</dc:creator>
  <cp:lastModifiedBy>Morales, Tina (MMA)</cp:lastModifiedBy>
  <cp:revision>200</cp:revision>
  <cp:lastPrinted>2018-08-02T15:57:55Z</cp:lastPrinted>
  <dcterms:created xsi:type="dcterms:W3CDTF">2017-05-11T19:04:05Z</dcterms:created>
  <dcterms:modified xsi:type="dcterms:W3CDTF">2025-10-30T17:34:52Z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MSIP_Label_38f1469a-2c2a-4aee-b92b-090d4c5468ff_Enabled">
    <vt:lpwstr>true</vt:lpwstr>
  </property>
  <property fmtid="{D5CDD505-2E9C-101B-9397-08002B2CF9AE}" pid="11" name="MSIP_Label_38f1469a-2c2a-4aee-b92b-090d4c5468ff_SetDate">
    <vt:lpwstr>2021-09-29T14:32:48Z</vt:lpwstr>
  </property>
  <property fmtid="{D5CDD505-2E9C-101B-9397-08002B2CF9AE}" pid="12" name="MSIP_Label_38f1469a-2c2a-4aee-b92b-090d4c5468ff_Method">
    <vt:lpwstr>Standard</vt:lpwstr>
  </property>
  <property fmtid="{D5CDD505-2E9C-101B-9397-08002B2CF9AE}" pid="13" name="MSIP_Label_38f1469a-2c2a-4aee-b92b-090d4c5468ff_Name">
    <vt:lpwstr>Confidential - Unmarked</vt:lpwstr>
  </property>
  <property fmtid="{D5CDD505-2E9C-101B-9397-08002B2CF9AE}" pid="14" name="MSIP_Label_38f1469a-2c2a-4aee-b92b-090d4c5468ff_SiteId">
    <vt:lpwstr>2a6e6092-73e4-4752-b1a5-477a17f5056d</vt:lpwstr>
  </property>
  <property fmtid="{D5CDD505-2E9C-101B-9397-08002B2CF9AE}" pid="15" name="MSIP_Label_38f1469a-2c2a-4aee-b92b-090d4c5468ff_ActionId">
    <vt:lpwstr>d46cf7c2-8625-4712-9ebc-abd2de036c05</vt:lpwstr>
  </property>
  <property fmtid="{D5CDD505-2E9C-101B-9397-08002B2CF9AE}" pid="16" name="MSIP_Label_38f1469a-2c2a-4aee-b92b-090d4c5468ff_ContentBits">
    <vt:lpwstr>0</vt:lpwstr>
  </property>
  <property fmtid="{D5CDD505-2E9C-101B-9397-08002B2CF9AE}" pid="17" name="ContentTypeId">
    <vt:lpwstr>0x010100299EBAB17C07D841967DF30E2EEE87BF</vt:lpwstr>
  </property>
</Properties>
</file>